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trictFirstAndLastChars="0" saveSubsetFonts="1" autoCompressPictures="0">
  <p:sldMasterIdLst>
    <p:sldMasterId id="2147483648" r:id="rId1"/>
    <p:sldMasterId id="2147483660" r:id="rId2"/>
  </p:sldMasterIdLst>
  <p:notesMasterIdLst>
    <p:notesMasterId r:id="rId65"/>
  </p:notesMasterIdLst>
  <p:handoutMasterIdLst>
    <p:handoutMasterId r:id="rId66"/>
  </p:handoutMasterIdLst>
  <p:sldIdLst>
    <p:sldId id="470" r:id="rId3"/>
    <p:sldId id="471" r:id="rId4"/>
    <p:sldId id="700" r:id="rId5"/>
    <p:sldId id="438" r:id="rId6"/>
    <p:sldId id="521" r:id="rId7"/>
    <p:sldId id="684" r:id="rId8"/>
    <p:sldId id="439" r:id="rId9"/>
    <p:sldId id="685" r:id="rId10"/>
    <p:sldId id="378" r:id="rId11"/>
    <p:sldId id="380" r:id="rId12"/>
    <p:sldId id="689" r:id="rId13"/>
    <p:sldId id="435" r:id="rId14"/>
    <p:sldId id="690" r:id="rId15"/>
    <p:sldId id="691" r:id="rId16"/>
    <p:sldId id="692" r:id="rId17"/>
    <p:sldId id="453" r:id="rId18"/>
    <p:sldId id="454" r:id="rId19"/>
    <p:sldId id="519" r:id="rId20"/>
    <p:sldId id="522" r:id="rId21"/>
    <p:sldId id="455" r:id="rId22"/>
    <p:sldId id="523" r:id="rId23"/>
    <p:sldId id="456" r:id="rId24"/>
    <p:sldId id="457" r:id="rId25"/>
    <p:sldId id="458" r:id="rId26"/>
    <p:sldId id="459" r:id="rId27"/>
    <p:sldId id="460" r:id="rId28"/>
    <p:sldId id="461" r:id="rId29"/>
    <p:sldId id="462" r:id="rId30"/>
    <p:sldId id="463" r:id="rId31"/>
    <p:sldId id="520" r:id="rId32"/>
    <p:sldId id="464" r:id="rId33"/>
    <p:sldId id="701" r:id="rId34"/>
    <p:sldId id="465" r:id="rId35"/>
    <p:sldId id="704" r:id="rId36"/>
    <p:sldId id="702" r:id="rId37"/>
    <p:sldId id="525" r:id="rId38"/>
    <p:sldId id="705" r:id="rId39"/>
    <p:sldId id="708" r:id="rId40"/>
    <p:sldId id="710" r:id="rId41"/>
    <p:sldId id="466" r:id="rId42"/>
    <p:sldId id="703" r:id="rId43"/>
    <p:sldId id="712" r:id="rId44"/>
    <p:sldId id="713" r:id="rId45"/>
    <p:sldId id="711" r:id="rId46"/>
    <p:sldId id="714" r:id="rId47"/>
    <p:sldId id="472" r:id="rId48"/>
    <p:sldId id="695" r:id="rId49"/>
    <p:sldId id="696" r:id="rId50"/>
    <p:sldId id="697" r:id="rId51"/>
    <p:sldId id="503" r:id="rId52"/>
    <p:sldId id="504" r:id="rId53"/>
    <p:sldId id="698" r:id="rId54"/>
    <p:sldId id="505" r:id="rId55"/>
    <p:sldId id="682" r:id="rId56"/>
    <p:sldId id="683" r:id="rId57"/>
    <p:sldId id="699" r:id="rId58"/>
    <p:sldId id="506" r:id="rId59"/>
    <p:sldId id="507" r:id="rId60"/>
    <p:sldId id="508" r:id="rId61"/>
    <p:sldId id="509" r:id="rId62"/>
    <p:sldId id="510" r:id="rId63"/>
    <p:sldId id="511" r:id="rId64"/>
  </p:sldIdLst>
  <p:sldSz cx="9144000" cy="6858000" type="screen4x3"/>
  <p:notesSz cx="9929813" cy="6797675"/>
  <p:defaultTextStyle>
    <a:defPPr>
      <a:defRPr lang="en-US"/>
    </a:defPPr>
    <a:lvl1pPr algn="r" rtl="0" eaLnBrk="0" fontAlgn="base" hangingPunct="0">
      <a:spcBef>
        <a:spcPct val="50000"/>
      </a:spcBef>
      <a:spcAft>
        <a:spcPct val="0"/>
      </a:spcAft>
      <a:defRPr sz="2000" b="1" kern="1200">
        <a:solidFill>
          <a:schemeClr val="tx1"/>
        </a:solidFill>
        <a:latin typeface="Courier New" pitchFamily="49" charset="0"/>
        <a:ea typeface="ＭＳ Ｐゴシック" pitchFamily="34" charset="-128"/>
        <a:cs typeface="+mn-cs"/>
      </a:defRPr>
    </a:lvl1pPr>
    <a:lvl2pPr marL="457200" algn="r" rtl="0" eaLnBrk="0" fontAlgn="base" hangingPunct="0">
      <a:spcBef>
        <a:spcPct val="50000"/>
      </a:spcBef>
      <a:spcAft>
        <a:spcPct val="0"/>
      </a:spcAft>
      <a:defRPr sz="2000" b="1" kern="1200">
        <a:solidFill>
          <a:schemeClr val="tx1"/>
        </a:solidFill>
        <a:latin typeface="Courier New" pitchFamily="49" charset="0"/>
        <a:ea typeface="ＭＳ Ｐゴシック" pitchFamily="34" charset="-128"/>
        <a:cs typeface="+mn-cs"/>
      </a:defRPr>
    </a:lvl2pPr>
    <a:lvl3pPr marL="914400" algn="r" rtl="0" eaLnBrk="0" fontAlgn="base" hangingPunct="0">
      <a:spcBef>
        <a:spcPct val="50000"/>
      </a:spcBef>
      <a:spcAft>
        <a:spcPct val="0"/>
      </a:spcAft>
      <a:defRPr sz="2000" b="1" kern="1200">
        <a:solidFill>
          <a:schemeClr val="tx1"/>
        </a:solidFill>
        <a:latin typeface="Courier New" pitchFamily="49" charset="0"/>
        <a:ea typeface="ＭＳ Ｐゴシック" pitchFamily="34" charset="-128"/>
        <a:cs typeface="+mn-cs"/>
      </a:defRPr>
    </a:lvl3pPr>
    <a:lvl4pPr marL="1371600" algn="r" rtl="0" eaLnBrk="0" fontAlgn="base" hangingPunct="0">
      <a:spcBef>
        <a:spcPct val="50000"/>
      </a:spcBef>
      <a:spcAft>
        <a:spcPct val="0"/>
      </a:spcAft>
      <a:defRPr sz="2000" b="1" kern="1200">
        <a:solidFill>
          <a:schemeClr val="tx1"/>
        </a:solidFill>
        <a:latin typeface="Courier New" pitchFamily="49" charset="0"/>
        <a:ea typeface="ＭＳ Ｐゴシック" pitchFamily="34" charset="-128"/>
        <a:cs typeface="+mn-cs"/>
      </a:defRPr>
    </a:lvl4pPr>
    <a:lvl5pPr marL="1828800" algn="r" rtl="0" eaLnBrk="0" fontAlgn="base" hangingPunct="0">
      <a:spcBef>
        <a:spcPct val="50000"/>
      </a:spcBef>
      <a:spcAft>
        <a:spcPct val="0"/>
      </a:spcAft>
      <a:defRPr sz="2000" b="1" kern="1200">
        <a:solidFill>
          <a:schemeClr val="tx1"/>
        </a:solidFill>
        <a:latin typeface="Courier New" pitchFamily="49" charset="0"/>
        <a:ea typeface="ＭＳ Ｐゴシック" pitchFamily="34" charset="-128"/>
        <a:cs typeface="+mn-cs"/>
      </a:defRPr>
    </a:lvl5pPr>
    <a:lvl6pPr marL="2286000" algn="l" defTabSz="914400" rtl="0" eaLnBrk="1" latinLnBrk="0" hangingPunct="1">
      <a:defRPr sz="2000" b="1" kern="1200">
        <a:solidFill>
          <a:schemeClr val="tx1"/>
        </a:solidFill>
        <a:latin typeface="Courier New" pitchFamily="49" charset="0"/>
        <a:ea typeface="ＭＳ Ｐゴシック" pitchFamily="34" charset="-128"/>
        <a:cs typeface="+mn-cs"/>
      </a:defRPr>
    </a:lvl6pPr>
    <a:lvl7pPr marL="2743200" algn="l" defTabSz="914400" rtl="0" eaLnBrk="1" latinLnBrk="0" hangingPunct="1">
      <a:defRPr sz="2000" b="1" kern="1200">
        <a:solidFill>
          <a:schemeClr val="tx1"/>
        </a:solidFill>
        <a:latin typeface="Courier New" pitchFamily="49" charset="0"/>
        <a:ea typeface="ＭＳ Ｐゴシック" pitchFamily="34" charset="-128"/>
        <a:cs typeface="+mn-cs"/>
      </a:defRPr>
    </a:lvl7pPr>
    <a:lvl8pPr marL="3200400" algn="l" defTabSz="914400" rtl="0" eaLnBrk="1" latinLnBrk="0" hangingPunct="1">
      <a:defRPr sz="2000" b="1" kern="1200">
        <a:solidFill>
          <a:schemeClr val="tx1"/>
        </a:solidFill>
        <a:latin typeface="Courier New" pitchFamily="49" charset="0"/>
        <a:ea typeface="ＭＳ Ｐゴシック" pitchFamily="34" charset="-128"/>
        <a:cs typeface="+mn-cs"/>
      </a:defRPr>
    </a:lvl8pPr>
    <a:lvl9pPr marL="3657600" algn="l" defTabSz="914400" rtl="0" eaLnBrk="1" latinLnBrk="0" hangingPunct="1">
      <a:defRPr sz="2000" b="1" kern="1200">
        <a:solidFill>
          <a:schemeClr val="tx1"/>
        </a:solidFill>
        <a:latin typeface="Courier New" pitchFamily="49" charset="0"/>
        <a:ea typeface="ＭＳ Ｐゴシック"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140" userDrawn="1">
          <p15:clr>
            <a:srgbClr val="A4A3A4"/>
          </p15:clr>
        </p15:guide>
        <p15:guide id="2" pos="3128"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0000"/>
    <a:srgbClr val="0000FF"/>
    <a:srgbClr val="000099"/>
    <a:srgbClr val="CCFFCC"/>
    <a:srgbClr val="CC66FF"/>
    <a:srgbClr val="FFFF99"/>
    <a:srgbClr val="FFCC99"/>
    <a:srgbClr val="CC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35" autoAdjust="0"/>
    <p:restoredTop sz="94660"/>
  </p:normalViewPr>
  <p:slideViewPr>
    <p:cSldViewPr snapToGrid="0" snapToObjects="1">
      <p:cViewPr varScale="1">
        <p:scale>
          <a:sx n="83" d="100"/>
          <a:sy n="83" d="100"/>
        </p:scale>
        <p:origin x="1066"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464"/>
    </p:cViewPr>
  </p:sorterViewPr>
  <p:notesViewPr>
    <p:cSldViewPr snapToGrid="0" snapToObjects="1">
      <p:cViewPr varScale="1">
        <p:scale>
          <a:sx n="58" d="100"/>
          <a:sy n="58" d="100"/>
        </p:scale>
        <p:origin x="1662" y="78"/>
      </p:cViewPr>
      <p:guideLst>
        <p:guide orient="horz" pos="2140"/>
        <p:guide pos="3128"/>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handoutMaster" Target="handoutMasters/handoutMaster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image" Target="../media/image42.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8.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2252" y="-1162"/>
            <a:ext cx="4304872" cy="339419"/>
          </a:xfrm>
          <a:prstGeom prst="rect">
            <a:avLst/>
          </a:prstGeom>
          <a:noFill/>
          <a:ln w="9525">
            <a:noFill/>
            <a:miter lim="800000"/>
            <a:headEnd/>
            <a:tailEnd/>
          </a:ln>
          <a:effectLst/>
        </p:spPr>
        <p:txBody>
          <a:bodyPr vert="horz" wrap="square" lIns="19349" tIns="0" rIns="19349" bIns="0" numCol="1" anchor="t" anchorCtr="0" compatLnSpc="1">
            <a:prstTxWarp prst="textNoShape">
              <a:avLst/>
            </a:prstTxWarp>
          </a:bodyPr>
          <a:lstStyle>
            <a:lvl1pPr algn="l" defTabSz="915988">
              <a:spcBef>
                <a:spcPct val="0"/>
              </a:spcBef>
              <a:defRPr sz="1000" b="0" i="1">
                <a:latin typeface="Times New Roman" charset="0"/>
                <a:ea typeface="+mn-ea"/>
                <a:cs typeface="+mn-cs"/>
              </a:defRPr>
            </a:lvl1pPr>
          </a:lstStyle>
          <a:p>
            <a:pPr>
              <a:defRPr/>
            </a:pPr>
            <a:endParaRPr lang="en-US" dirty="0"/>
          </a:p>
        </p:txBody>
      </p:sp>
      <p:sp>
        <p:nvSpPr>
          <p:cNvPr id="3075" name="Rectangle 3"/>
          <p:cNvSpPr>
            <a:spLocks noGrp="1" noChangeArrowheads="1"/>
          </p:cNvSpPr>
          <p:nvPr>
            <p:ph type="dt" sz="quarter" idx="1"/>
          </p:nvPr>
        </p:nvSpPr>
        <p:spPr bwMode="auto">
          <a:xfrm>
            <a:off x="5627196" y="-1162"/>
            <a:ext cx="4304872" cy="339419"/>
          </a:xfrm>
          <a:prstGeom prst="rect">
            <a:avLst/>
          </a:prstGeom>
          <a:noFill/>
          <a:ln w="9525">
            <a:noFill/>
            <a:miter lim="800000"/>
            <a:headEnd/>
            <a:tailEnd/>
          </a:ln>
          <a:effectLst/>
        </p:spPr>
        <p:txBody>
          <a:bodyPr vert="horz" wrap="square" lIns="19349" tIns="0" rIns="19349" bIns="0" numCol="1" anchor="t" anchorCtr="0" compatLnSpc="1">
            <a:prstTxWarp prst="textNoShape">
              <a:avLst/>
            </a:prstTxWarp>
          </a:bodyPr>
          <a:lstStyle>
            <a:lvl1pPr defTabSz="915988">
              <a:spcBef>
                <a:spcPct val="0"/>
              </a:spcBef>
              <a:defRPr sz="1000" b="0" i="1">
                <a:latin typeface="Times New Roman" charset="0"/>
                <a:ea typeface="+mn-ea"/>
                <a:cs typeface="+mn-cs"/>
              </a:defRPr>
            </a:lvl1pPr>
          </a:lstStyle>
          <a:p>
            <a:pPr>
              <a:defRPr/>
            </a:pPr>
            <a:endParaRPr lang="en-US" dirty="0"/>
          </a:p>
        </p:txBody>
      </p:sp>
      <p:sp>
        <p:nvSpPr>
          <p:cNvPr id="3076" name="Rectangle 4"/>
          <p:cNvSpPr>
            <a:spLocks noGrp="1" noChangeArrowheads="1"/>
          </p:cNvSpPr>
          <p:nvPr>
            <p:ph type="ftr" sz="quarter" idx="2"/>
          </p:nvPr>
        </p:nvSpPr>
        <p:spPr bwMode="auto">
          <a:xfrm>
            <a:off x="-2252" y="6458257"/>
            <a:ext cx="4304872" cy="339418"/>
          </a:xfrm>
          <a:prstGeom prst="rect">
            <a:avLst/>
          </a:prstGeom>
          <a:noFill/>
          <a:ln w="9525">
            <a:noFill/>
            <a:miter lim="800000"/>
            <a:headEnd/>
            <a:tailEnd/>
          </a:ln>
          <a:effectLst/>
        </p:spPr>
        <p:txBody>
          <a:bodyPr vert="horz" wrap="square" lIns="19349" tIns="0" rIns="19349" bIns="0" numCol="1" anchor="b" anchorCtr="0" compatLnSpc="1">
            <a:prstTxWarp prst="textNoShape">
              <a:avLst/>
            </a:prstTxWarp>
          </a:bodyPr>
          <a:lstStyle>
            <a:lvl1pPr algn="l" defTabSz="915988">
              <a:spcBef>
                <a:spcPct val="0"/>
              </a:spcBef>
              <a:defRPr sz="1000" b="0" i="1">
                <a:latin typeface="Times New Roman" charset="0"/>
                <a:ea typeface="+mn-ea"/>
                <a:cs typeface="+mn-cs"/>
              </a:defRPr>
            </a:lvl1pPr>
          </a:lstStyle>
          <a:p>
            <a:pPr>
              <a:defRPr/>
            </a:pPr>
            <a:endParaRPr lang="en-US"/>
          </a:p>
        </p:txBody>
      </p:sp>
      <p:sp>
        <p:nvSpPr>
          <p:cNvPr id="3077" name="Rectangle 5"/>
          <p:cNvSpPr>
            <a:spLocks noGrp="1" noChangeArrowheads="1"/>
          </p:cNvSpPr>
          <p:nvPr>
            <p:ph type="sldNum" sz="quarter" idx="3"/>
          </p:nvPr>
        </p:nvSpPr>
        <p:spPr bwMode="auto">
          <a:xfrm>
            <a:off x="5627196" y="6458257"/>
            <a:ext cx="4304872" cy="339418"/>
          </a:xfrm>
          <a:prstGeom prst="rect">
            <a:avLst/>
          </a:prstGeom>
          <a:noFill/>
          <a:ln w="9525">
            <a:noFill/>
            <a:miter lim="800000"/>
            <a:headEnd/>
            <a:tailEnd/>
          </a:ln>
          <a:effectLst/>
        </p:spPr>
        <p:txBody>
          <a:bodyPr vert="horz" wrap="square" lIns="19349" tIns="0" rIns="19349" bIns="0" numCol="1" anchor="b" anchorCtr="0" compatLnSpc="1">
            <a:prstTxWarp prst="textNoShape">
              <a:avLst/>
            </a:prstTxWarp>
          </a:bodyPr>
          <a:lstStyle>
            <a:lvl1pPr defTabSz="915988">
              <a:spcBef>
                <a:spcPct val="0"/>
              </a:spcBef>
              <a:defRPr sz="1000" b="0" i="1" smtClean="0">
                <a:latin typeface="Times New Roman" pitchFamily="18" charset="0"/>
              </a:defRPr>
            </a:lvl1pPr>
          </a:lstStyle>
          <a:p>
            <a:pPr>
              <a:defRPr/>
            </a:pPr>
            <a:fld id="{4AE2C1EF-6B73-481D-8C79-4BF09C91BF3D}" type="slidenum">
              <a:rPr lang="en-US"/>
              <a:pPr>
                <a:defRPr/>
              </a:pPr>
              <a:t>‹#›</a:t>
            </a:fld>
            <a:endParaRPr lang="en-US"/>
          </a:p>
        </p:txBody>
      </p:sp>
    </p:spTree>
    <p:extLst>
      <p:ext uri="{BB962C8B-B14F-4D97-AF65-F5344CB8AC3E}">
        <p14:creationId xmlns:p14="http://schemas.microsoft.com/office/powerpoint/2010/main" val="132551569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2252" y="-1162"/>
            <a:ext cx="4304872" cy="339419"/>
          </a:xfrm>
          <a:prstGeom prst="rect">
            <a:avLst/>
          </a:prstGeom>
          <a:noFill/>
          <a:ln w="9525">
            <a:noFill/>
            <a:miter lim="800000"/>
            <a:headEnd/>
            <a:tailEnd/>
          </a:ln>
          <a:effectLst/>
        </p:spPr>
        <p:txBody>
          <a:bodyPr vert="horz" wrap="square" lIns="19349" tIns="0" rIns="19349" bIns="0" numCol="1" anchor="t" anchorCtr="0" compatLnSpc="1">
            <a:prstTxWarp prst="textNoShape">
              <a:avLst/>
            </a:prstTxWarp>
          </a:bodyPr>
          <a:lstStyle>
            <a:lvl1pPr algn="l" defTabSz="915988">
              <a:spcBef>
                <a:spcPct val="0"/>
              </a:spcBef>
              <a:defRPr sz="1000" b="0" i="1">
                <a:latin typeface="Times New Roman" charset="0"/>
                <a:ea typeface="+mn-ea"/>
                <a:cs typeface="+mn-cs"/>
              </a:defRPr>
            </a:lvl1pPr>
          </a:lstStyle>
          <a:p>
            <a:pPr>
              <a:defRPr/>
            </a:pPr>
            <a:r>
              <a:rPr lang="en-US"/>
              <a:t>EE 313:  </a:t>
            </a:r>
          </a:p>
        </p:txBody>
      </p:sp>
      <p:sp>
        <p:nvSpPr>
          <p:cNvPr id="2051" name="Rectangle 3"/>
          <p:cNvSpPr>
            <a:spLocks noGrp="1" noChangeArrowheads="1"/>
          </p:cNvSpPr>
          <p:nvPr>
            <p:ph type="dt" idx="1"/>
          </p:nvPr>
        </p:nvSpPr>
        <p:spPr bwMode="auto">
          <a:xfrm>
            <a:off x="5627196" y="-1162"/>
            <a:ext cx="4304872" cy="339419"/>
          </a:xfrm>
          <a:prstGeom prst="rect">
            <a:avLst/>
          </a:prstGeom>
          <a:noFill/>
          <a:ln w="9525">
            <a:noFill/>
            <a:miter lim="800000"/>
            <a:headEnd/>
            <a:tailEnd/>
          </a:ln>
          <a:effectLst/>
        </p:spPr>
        <p:txBody>
          <a:bodyPr vert="horz" wrap="square" lIns="19349" tIns="0" rIns="19349" bIns="0" numCol="1" anchor="t" anchorCtr="0" compatLnSpc="1">
            <a:prstTxWarp prst="textNoShape">
              <a:avLst/>
            </a:prstTxWarp>
          </a:bodyPr>
          <a:lstStyle>
            <a:lvl1pPr defTabSz="915988">
              <a:spcBef>
                <a:spcPct val="0"/>
              </a:spcBef>
              <a:defRPr sz="1000" b="0" i="1">
                <a:latin typeface="Times New Roman" charset="0"/>
                <a:ea typeface="+mn-ea"/>
                <a:cs typeface="+mn-cs"/>
              </a:defRPr>
            </a:lvl1pPr>
          </a:lstStyle>
          <a:p>
            <a:pPr>
              <a:defRPr/>
            </a:pPr>
            <a:r>
              <a:rPr lang="en-US"/>
              <a:t>2/1/2005</a:t>
            </a:r>
          </a:p>
        </p:txBody>
      </p:sp>
      <p:sp>
        <p:nvSpPr>
          <p:cNvPr id="2052" name="Rectangle 4"/>
          <p:cNvSpPr>
            <a:spLocks noGrp="1" noChangeArrowheads="1"/>
          </p:cNvSpPr>
          <p:nvPr>
            <p:ph type="ftr" sz="quarter" idx="4"/>
          </p:nvPr>
        </p:nvSpPr>
        <p:spPr bwMode="auto">
          <a:xfrm>
            <a:off x="-2252" y="6458257"/>
            <a:ext cx="4304872" cy="339418"/>
          </a:xfrm>
          <a:prstGeom prst="rect">
            <a:avLst/>
          </a:prstGeom>
          <a:noFill/>
          <a:ln w="9525">
            <a:noFill/>
            <a:miter lim="800000"/>
            <a:headEnd/>
            <a:tailEnd/>
          </a:ln>
          <a:effectLst/>
        </p:spPr>
        <p:txBody>
          <a:bodyPr vert="horz" wrap="square" lIns="19349" tIns="0" rIns="19349" bIns="0" numCol="1" anchor="b" anchorCtr="0" compatLnSpc="1">
            <a:prstTxWarp prst="textNoShape">
              <a:avLst/>
            </a:prstTxWarp>
          </a:bodyPr>
          <a:lstStyle>
            <a:lvl1pPr algn="l" defTabSz="915988">
              <a:spcBef>
                <a:spcPct val="0"/>
              </a:spcBef>
              <a:defRPr sz="1000" b="0" i="1">
                <a:latin typeface="Times New Roman" charset="0"/>
                <a:ea typeface="+mn-ea"/>
                <a:cs typeface="+mn-cs"/>
              </a:defRPr>
            </a:lvl1pPr>
          </a:lstStyle>
          <a:p>
            <a:pPr>
              <a:defRPr/>
            </a:pPr>
            <a:endParaRPr lang="en-US"/>
          </a:p>
        </p:txBody>
      </p:sp>
      <p:sp>
        <p:nvSpPr>
          <p:cNvPr id="2053" name="Rectangle 5"/>
          <p:cNvSpPr>
            <a:spLocks noGrp="1" noChangeArrowheads="1"/>
          </p:cNvSpPr>
          <p:nvPr>
            <p:ph type="sldNum" sz="quarter" idx="5"/>
          </p:nvPr>
        </p:nvSpPr>
        <p:spPr bwMode="auto">
          <a:xfrm>
            <a:off x="5627196" y="6458257"/>
            <a:ext cx="4304872" cy="339418"/>
          </a:xfrm>
          <a:prstGeom prst="rect">
            <a:avLst/>
          </a:prstGeom>
          <a:noFill/>
          <a:ln w="9525">
            <a:noFill/>
            <a:miter lim="800000"/>
            <a:headEnd/>
            <a:tailEnd/>
          </a:ln>
          <a:effectLst/>
        </p:spPr>
        <p:txBody>
          <a:bodyPr vert="horz" wrap="square" lIns="19349" tIns="0" rIns="19349" bIns="0" numCol="1" anchor="b" anchorCtr="0" compatLnSpc="1">
            <a:prstTxWarp prst="textNoShape">
              <a:avLst/>
            </a:prstTxWarp>
          </a:bodyPr>
          <a:lstStyle>
            <a:lvl1pPr defTabSz="915988">
              <a:spcBef>
                <a:spcPct val="0"/>
              </a:spcBef>
              <a:defRPr sz="1000" b="0" i="1" smtClean="0">
                <a:latin typeface="Times New Roman" pitchFamily="18" charset="0"/>
              </a:defRPr>
            </a:lvl1pPr>
          </a:lstStyle>
          <a:p>
            <a:pPr>
              <a:defRPr/>
            </a:pPr>
            <a:fld id="{16794F73-B6A1-4730-9DD4-3F1BFD4114C8}" type="slidenum">
              <a:rPr lang="en-US"/>
              <a:pPr>
                <a:defRPr/>
              </a:pPr>
              <a:t>‹#›</a:t>
            </a:fld>
            <a:endParaRPr lang="en-US"/>
          </a:p>
        </p:txBody>
      </p:sp>
      <p:sp>
        <p:nvSpPr>
          <p:cNvPr id="2054" name="Rectangle 6"/>
          <p:cNvSpPr>
            <a:spLocks noGrp="1" noChangeArrowheads="1"/>
          </p:cNvSpPr>
          <p:nvPr>
            <p:ph type="body" sz="quarter" idx="3"/>
          </p:nvPr>
        </p:nvSpPr>
        <p:spPr bwMode="auto">
          <a:xfrm>
            <a:off x="1324577" y="3227966"/>
            <a:ext cx="7280661" cy="3059419"/>
          </a:xfrm>
          <a:prstGeom prst="rect">
            <a:avLst/>
          </a:prstGeom>
          <a:noFill/>
          <a:ln w="9525">
            <a:noFill/>
            <a:miter lim="800000"/>
            <a:headEnd/>
            <a:tailEnd/>
          </a:ln>
          <a:effectLst/>
        </p:spPr>
        <p:txBody>
          <a:bodyPr vert="horz" wrap="square" lIns="91908" tIns="46760" rIns="91908" bIns="4676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847" name="Rectangle 7"/>
          <p:cNvSpPr>
            <a:spLocks noGrp="1" noRot="1" noChangeAspect="1" noChangeArrowheads="1" noTextEdit="1"/>
          </p:cNvSpPr>
          <p:nvPr>
            <p:ph type="sldImg" idx="2"/>
          </p:nvPr>
        </p:nvSpPr>
        <p:spPr bwMode="auto">
          <a:xfrm>
            <a:off x="3270250" y="512763"/>
            <a:ext cx="3387725" cy="2540000"/>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extLst>
      <p:ext uri="{BB962C8B-B14F-4D97-AF65-F5344CB8AC3E}">
        <p14:creationId xmlns:p14="http://schemas.microsoft.com/office/powerpoint/2010/main" val="2216114267"/>
      </p:ext>
    </p:extLst>
  </p:cSld>
  <p:clrMap bg1="lt1" tx1="dk1" bg2="lt2" tx2="dk2" accent1="accent1" accent2="accent2" accent3="accent3" accent4="accent4" accent5="accent5" accent6="accent6" hlink="hlink" folHlink="folHlink"/>
  <p:hf hdr="0" ftr="0"/>
  <p:notesStyle>
    <a:lvl1pPr algn="l" defTabSz="901700" rtl="0" eaLnBrk="0" fontAlgn="base" hangingPunct="0">
      <a:spcBef>
        <a:spcPct val="30000"/>
      </a:spcBef>
      <a:spcAft>
        <a:spcPct val="0"/>
      </a:spcAft>
      <a:defRPr sz="1200" kern="1200">
        <a:solidFill>
          <a:schemeClr val="tx1"/>
        </a:solidFill>
        <a:latin typeface="Times New Roman" charset="0"/>
        <a:ea typeface="ＭＳ Ｐゴシック" charset="-128"/>
        <a:cs typeface="ＭＳ Ｐゴシック" charset="-128"/>
      </a:defRPr>
    </a:lvl1pPr>
    <a:lvl2pPr marL="454025" algn="l" defTabSz="901700"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2pPr>
    <a:lvl3pPr marL="908050" algn="l" defTabSz="901700"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3pPr>
    <a:lvl4pPr marL="1362075" algn="l" defTabSz="901700"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4pPr>
    <a:lvl5pPr marL="1816100" algn="l" defTabSz="901700" rtl="0" eaLnBrk="0" fontAlgn="base" hangingPunct="0">
      <a:spcBef>
        <a:spcPct val="30000"/>
      </a:spcBef>
      <a:spcAft>
        <a:spcPct val="0"/>
      </a:spcAft>
      <a:defRPr sz="1200" kern="1200">
        <a:solidFill>
          <a:schemeClr val="tx1"/>
        </a:solidFill>
        <a:latin typeface="Times New Roman"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0014">
              <a:defRPr sz="2000" b="1">
                <a:solidFill>
                  <a:schemeClr val="tx1"/>
                </a:solidFill>
                <a:latin typeface="Courier New" charset="0"/>
                <a:ea typeface="ＭＳ Ｐゴシック" charset="-128"/>
              </a:defRPr>
            </a:lvl1pPr>
            <a:lvl2pPr marL="38348974" indent="-37886745" defTabSz="910014">
              <a:defRPr sz="2000" b="1">
                <a:solidFill>
                  <a:schemeClr val="tx1"/>
                </a:solidFill>
                <a:latin typeface="Courier New" charset="0"/>
                <a:ea typeface="ＭＳ Ｐゴシック" charset="-128"/>
              </a:defRPr>
            </a:lvl2pPr>
            <a:lvl3pPr>
              <a:defRPr sz="2000" b="1">
                <a:solidFill>
                  <a:schemeClr val="tx1"/>
                </a:solidFill>
                <a:latin typeface="Courier New" charset="0"/>
                <a:ea typeface="ＭＳ Ｐゴシック" charset="-128"/>
              </a:defRPr>
            </a:lvl3pPr>
            <a:lvl4pPr>
              <a:defRPr sz="2000" b="1">
                <a:solidFill>
                  <a:schemeClr val="tx1"/>
                </a:solidFill>
                <a:latin typeface="Courier New" charset="0"/>
                <a:ea typeface="ＭＳ Ｐゴシック" charset="-128"/>
              </a:defRPr>
            </a:lvl4pPr>
            <a:lvl5pPr>
              <a:defRPr sz="2000" b="1">
                <a:solidFill>
                  <a:schemeClr val="tx1"/>
                </a:solidFill>
                <a:latin typeface="Courier New" charset="0"/>
                <a:ea typeface="ＭＳ Ｐゴシック" charset="-128"/>
              </a:defRPr>
            </a:lvl5pPr>
            <a:lvl6pPr marL="462229" eaLnBrk="0" fontAlgn="base" hangingPunct="0">
              <a:spcBef>
                <a:spcPct val="50000"/>
              </a:spcBef>
              <a:spcAft>
                <a:spcPct val="0"/>
              </a:spcAft>
              <a:defRPr sz="2000" b="1">
                <a:solidFill>
                  <a:schemeClr val="tx1"/>
                </a:solidFill>
                <a:latin typeface="Courier New" charset="0"/>
                <a:ea typeface="ＭＳ Ｐゴシック" charset="-128"/>
              </a:defRPr>
            </a:lvl6pPr>
            <a:lvl7pPr marL="924458" eaLnBrk="0" fontAlgn="base" hangingPunct="0">
              <a:spcBef>
                <a:spcPct val="50000"/>
              </a:spcBef>
              <a:spcAft>
                <a:spcPct val="0"/>
              </a:spcAft>
              <a:defRPr sz="2000" b="1">
                <a:solidFill>
                  <a:schemeClr val="tx1"/>
                </a:solidFill>
                <a:latin typeface="Courier New" charset="0"/>
                <a:ea typeface="ＭＳ Ｐゴシック" charset="-128"/>
              </a:defRPr>
            </a:lvl7pPr>
            <a:lvl8pPr marL="1386688" eaLnBrk="0" fontAlgn="base" hangingPunct="0">
              <a:spcBef>
                <a:spcPct val="50000"/>
              </a:spcBef>
              <a:spcAft>
                <a:spcPct val="0"/>
              </a:spcAft>
              <a:defRPr sz="2000" b="1">
                <a:solidFill>
                  <a:schemeClr val="tx1"/>
                </a:solidFill>
                <a:latin typeface="Courier New" charset="0"/>
                <a:ea typeface="ＭＳ Ｐゴシック" charset="-128"/>
              </a:defRPr>
            </a:lvl8pPr>
            <a:lvl9pPr marL="1848917" eaLnBrk="0" fontAlgn="base" hangingPunct="0">
              <a:spcBef>
                <a:spcPct val="50000"/>
              </a:spcBef>
              <a:spcAft>
                <a:spcPct val="0"/>
              </a:spcAft>
              <a:defRPr sz="2000" b="1">
                <a:solidFill>
                  <a:schemeClr val="tx1"/>
                </a:solidFill>
                <a:latin typeface="Courier New" charset="0"/>
                <a:ea typeface="ＭＳ Ｐゴシック" charset="-128"/>
              </a:defRPr>
            </a:lvl9pPr>
          </a:lstStyle>
          <a:p>
            <a:r>
              <a:rPr lang="en-US" sz="1000" b="0">
                <a:latin typeface="Times New Roman" charset="0"/>
              </a:rPr>
              <a:t>2/3/2005</a:t>
            </a:r>
          </a:p>
        </p:txBody>
      </p:sp>
      <p:sp>
        <p:nvSpPr>
          <p:cNvPr id="2457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0014">
              <a:defRPr sz="2000" b="1">
                <a:solidFill>
                  <a:schemeClr val="tx1"/>
                </a:solidFill>
                <a:latin typeface="Courier New" charset="0"/>
                <a:ea typeface="ＭＳ Ｐゴシック" charset="-128"/>
              </a:defRPr>
            </a:lvl1pPr>
            <a:lvl2pPr marL="38348974" indent="-37886745" defTabSz="910014">
              <a:defRPr sz="2000" b="1">
                <a:solidFill>
                  <a:schemeClr val="tx1"/>
                </a:solidFill>
                <a:latin typeface="Courier New" charset="0"/>
                <a:ea typeface="ＭＳ Ｐゴシック" charset="-128"/>
              </a:defRPr>
            </a:lvl2pPr>
            <a:lvl3pPr>
              <a:defRPr sz="2000" b="1">
                <a:solidFill>
                  <a:schemeClr val="tx1"/>
                </a:solidFill>
                <a:latin typeface="Courier New" charset="0"/>
                <a:ea typeface="ＭＳ Ｐゴシック" charset="-128"/>
              </a:defRPr>
            </a:lvl3pPr>
            <a:lvl4pPr>
              <a:defRPr sz="2000" b="1">
                <a:solidFill>
                  <a:schemeClr val="tx1"/>
                </a:solidFill>
                <a:latin typeface="Courier New" charset="0"/>
                <a:ea typeface="ＭＳ Ｐゴシック" charset="-128"/>
              </a:defRPr>
            </a:lvl4pPr>
            <a:lvl5pPr>
              <a:defRPr sz="2000" b="1">
                <a:solidFill>
                  <a:schemeClr val="tx1"/>
                </a:solidFill>
                <a:latin typeface="Courier New" charset="0"/>
                <a:ea typeface="ＭＳ Ｐゴシック" charset="-128"/>
              </a:defRPr>
            </a:lvl5pPr>
            <a:lvl6pPr marL="462229" eaLnBrk="0" fontAlgn="base" hangingPunct="0">
              <a:spcBef>
                <a:spcPct val="50000"/>
              </a:spcBef>
              <a:spcAft>
                <a:spcPct val="0"/>
              </a:spcAft>
              <a:defRPr sz="2000" b="1">
                <a:solidFill>
                  <a:schemeClr val="tx1"/>
                </a:solidFill>
                <a:latin typeface="Courier New" charset="0"/>
                <a:ea typeface="ＭＳ Ｐゴシック" charset="-128"/>
              </a:defRPr>
            </a:lvl6pPr>
            <a:lvl7pPr marL="924458" eaLnBrk="0" fontAlgn="base" hangingPunct="0">
              <a:spcBef>
                <a:spcPct val="50000"/>
              </a:spcBef>
              <a:spcAft>
                <a:spcPct val="0"/>
              </a:spcAft>
              <a:defRPr sz="2000" b="1">
                <a:solidFill>
                  <a:schemeClr val="tx1"/>
                </a:solidFill>
                <a:latin typeface="Courier New" charset="0"/>
                <a:ea typeface="ＭＳ Ｐゴシック" charset="-128"/>
              </a:defRPr>
            </a:lvl7pPr>
            <a:lvl8pPr marL="1386688" eaLnBrk="0" fontAlgn="base" hangingPunct="0">
              <a:spcBef>
                <a:spcPct val="50000"/>
              </a:spcBef>
              <a:spcAft>
                <a:spcPct val="0"/>
              </a:spcAft>
              <a:defRPr sz="2000" b="1">
                <a:solidFill>
                  <a:schemeClr val="tx1"/>
                </a:solidFill>
                <a:latin typeface="Courier New" charset="0"/>
                <a:ea typeface="ＭＳ Ｐゴシック" charset="-128"/>
              </a:defRPr>
            </a:lvl8pPr>
            <a:lvl9pPr marL="1848917" eaLnBrk="0" fontAlgn="base" hangingPunct="0">
              <a:spcBef>
                <a:spcPct val="50000"/>
              </a:spcBef>
              <a:spcAft>
                <a:spcPct val="0"/>
              </a:spcAft>
              <a:defRPr sz="2000" b="1">
                <a:solidFill>
                  <a:schemeClr val="tx1"/>
                </a:solidFill>
                <a:latin typeface="Courier New" charset="0"/>
                <a:ea typeface="ＭＳ Ｐゴシック" charset="-128"/>
              </a:defRPr>
            </a:lvl9pPr>
          </a:lstStyle>
          <a:p>
            <a:fld id="{EFA81015-E777-4F3F-826E-F37D285D717E}" type="slidenum">
              <a:rPr lang="en-US" sz="1000" b="0">
                <a:latin typeface="Times New Roman" charset="0"/>
              </a:rPr>
              <a:pPr/>
              <a:t>4</a:t>
            </a:fld>
            <a:endParaRPr lang="en-US" sz="1000" b="0">
              <a:latin typeface="Times New Roman"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539741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23</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3975555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24</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94467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25</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1095267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26</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1188563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27</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1107012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28</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7411516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29</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037749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553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19BECB1F-A98D-4212-809C-26C4DD074B8F}" type="slidenum">
              <a:rPr lang="en-US" sz="1000" b="0">
                <a:latin typeface="Times New Roman" pitchFamily="18" charset="0"/>
              </a:rPr>
              <a:pPr/>
              <a:t>30</a:t>
            </a:fld>
            <a:endParaRPr lang="en-US" sz="1000" b="0">
              <a:latin typeface="Times New Roman" pitchFamily="18"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2055102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553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19BECB1F-A98D-4212-809C-26C4DD074B8F}" type="slidenum">
              <a:rPr lang="en-US" sz="1000" b="0">
                <a:latin typeface="Times New Roman" pitchFamily="18" charset="0"/>
              </a:rPr>
              <a:pPr/>
              <a:t>31</a:t>
            </a:fld>
            <a:endParaRPr lang="en-US" sz="1000" b="0">
              <a:latin typeface="Times New Roman" pitchFamily="18" charset="0"/>
            </a:endParaRPr>
          </a:p>
        </p:txBody>
      </p:sp>
      <p:sp>
        <p:nvSpPr>
          <p:cNvPr id="65540" name="Rectangle 2"/>
          <p:cNvSpPr>
            <a:spLocks noGrp="1" noRot="1" noChangeAspect="1" noChangeArrowheads="1" noTextEdit="1"/>
          </p:cNvSpPr>
          <p:nvPr>
            <p:ph type="sldImg"/>
          </p:nvPr>
        </p:nvSpPr>
        <p:spPr>
          <a:ln/>
        </p:spPr>
      </p:sp>
      <p:sp>
        <p:nvSpPr>
          <p:cNvPr id="6554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26498275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656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F6EC15D5-5FD2-4B68-8EFA-6F7AF2CF11CD}" type="slidenum">
              <a:rPr lang="en-US" sz="1000" b="0">
                <a:latin typeface="Times New Roman" pitchFamily="18" charset="0"/>
              </a:rPr>
              <a:pPr/>
              <a:t>33</a:t>
            </a:fld>
            <a:endParaRPr lang="en-US" sz="1000" b="0">
              <a:latin typeface="Times New Roman" pitchFamily="18"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57093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0014">
              <a:defRPr sz="2000" b="1">
                <a:solidFill>
                  <a:schemeClr val="tx1"/>
                </a:solidFill>
                <a:latin typeface="Courier New" charset="0"/>
                <a:ea typeface="ＭＳ Ｐゴシック" charset="-128"/>
              </a:defRPr>
            </a:lvl1pPr>
            <a:lvl2pPr marL="38348974" indent="-37886745" defTabSz="910014">
              <a:defRPr sz="2000" b="1">
                <a:solidFill>
                  <a:schemeClr val="tx1"/>
                </a:solidFill>
                <a:latin typeface="Courier New" charset="0"/>
                <a:ea typeface="ＭＳ Ｐゴシック" charset="-128"/>
              </a:defRPr>
            </a:lvl2pPr>
            <a:lvl3pPr>
              <a:defRPr sz="2000" b="1">
                <a:solidFill>
                  <a:schemeClr val="tx1"/>
                </a:solidFill>
                <a:latin typeface="Courier New" charset="0"/>
                <a:ea typeface="ＭＳ Ｐゴシック" charset="-128"/>
              </a:defRPr>
            </a:lvl3pPr>
            <a:lvl4pPr>
              <a:defRPr sz="2000" b="1">
                <a:solidFill>
                  <a:schemeClr val="tx1"/>
                </a:solidFill>
                <a:latin typeface="Courier New" charset="0"/>
                <a:ea typeface="ＭＳ Ｐゴシック" charset="-128"/>
              </a:defRPr>
            </a:lvl4pPr>
            <a:lvl5pPr>
              <a:defRPr sz="2000" b="1">
                <a:solidFill>
                  <a:schemeClr val="tx1"/>
                </a:solidFill>
                <a:latin typeface="Courier New" charset="0"/>
                <a:ea typeface="ＭＳ Ｐゴシック" charset="-128"/>
              </a:defRPr>
            </a:lvl5pPr>
            <a:lvl6pPr marL="462229" eaLnBrk="0" fontAlgn="base" hangingPunct="0">
              <a:spcBef>
                <a:spcPct val="50000"/>
              </a:spcBef>
              <a:spcAft>
                <a:spcPct val="0"/>
              </a:spcAft>
              <a:defRPr sz="2000" b="1">
                <a:solidFill>
                  <a:schemeClr val="tx1"/>
                </a:solidFill>
                <a:latin typeface="Courier New" charset="0"/>
                <a:ea typeface="ＭＳ Ｐゴシック" charset="-128"/>
              </a:defRPr>
            </a:lvl6pPr>
            <a:lvl7pPr marL="924458" eaLnBrk="0" fontAlgn="base" hangingPunct="0">
              <a:spcBef>
                <a:spcPct val="50000"/>
              </a:spcBef>
              <a:spcAft>
                <a:spcPct val="0"/>
              </a:spcAft>
              <a:defRPr sz="2000" b="1">
                <a:solidFill>
                  <a:schemeClr val="tx1"/>
                </a:solidFill>
                <a:latin typeface="Courier New" charset="0"/>
                <a:ea typeface="ＭＳ Ｐゴシック" charset="-128"/>
              </a:defRPr>
            </a:lvl7pPr>
            <a:lvl8pPr marL="1386688" eaLnBrk="0" fontAlgn="base" hangingPunct="0">
              <a:spcBef>
                <a:spcPct val="50000"/>
              </a:spcBef>
              <a:spcAft>
                <a:spcPct val="0"/>
              </a:spcAft>
              <a:defRPr sz="2000" b="1">
                <a:solidFill>
                  <a:schemeClr val="tx1"/>
                </a:solidFill>
                <a:latin typeface="Courier New" charset="0"/>
                <a:ea typeface="ＭＳ Ｐゴシック" charset="-128"/>
              </a:defRPr>
            </a:lvl8pPr>
            <a:lvl9pPr marL="1848917" eaLnBrk="0" fontAlgn="base" hangingPunct="0">
              <a:spcBef>
                <a:spcPct val="50000"/>
              </a:spcBef>
              <a:spcAft>
                <a:spcPct val="0"/>
              </a:spcAft>
              <a:defRPr sz="2000" b="1">
                <a:solidFill>
                  <a:schemeClr val="tx1"/>
                </a:solidFill>
                <a:latin typeface="Courier New" charset="0"/>
                <a:ea typeface="ＭＳ Ｐゴシック" charset="-128"/>
              </a:defRPr>
            </a:lvl9pPr>
          </a:lstStyle>
          <a:p>
            <a:r>
              <a:rPr lang="en-US" sz="1000" b="0">
                <a:latin typeface="Times New Roman" charset="0"/>
              </a:rPr>
              <a:t>2/3/2005</a:t>
            </a:r>
          </a:p>
        </p:txBody>
      </p:sp>
      <p:sp>
        <p:nvSpPr>
          <p:cNvPr id="2457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0014">
              <a:defRPr sz="2000" b="1">
                <a:solidFill>
                  <a:schemeClr val="tx1"/>
                </a:solidFill>
                <a:latin typeface="Courier New" charset="0"/>
                <a:ea typeface="ＭＳ Ｐゴシック" charset="-128"/>
              </a:defRPr>
            </a:lvl1pPr>
            <a:lvl2pPr marL="38348974" indent="-37886745" defTabSz="910014">
              <a:defRPr sz="2000" b="1">
                <a:solidFill>
                  <a:schemeClr val="tx1"/>
                </a:solidFill>
                <a:latin typeface="Courier New" charset="0"/>
                <a:ea typeface="ＭＳ Ｐゴシック" charset="-128"/>
              </a:defRPr>
            </a:lvl2pPr>
            <a:lvl3pPr>
              <a:defRPr sz="2000" b="1">
                <a:solidFill>
                  <a:schemeClr val="tx1"/>
                </a:solidFill>
                <a:latin typeface="Courier New" charset="0"/>
                <a:ea typeface="ＭＳ Ｐゴシック" charset="-128"/>
              </a:defRPr>
            </a:lvl3pPr>
            <a:lvl4pPr>
              <a:defRPr sz="2000" b="1">
                <a:solidFill>
                  <a:schemeClr val="tx1"/>
                </a:solidFill>
                <a:latin typeface="Courier New" charset="0"/>
                <a:ea typeface="ＭＳ Ｐゴシック" charset="-128"/>
              </a:defRPr>
            </a:lvl4pPr>
            <a:lvl5pPr>
              <a:defRPr sz="2000" b="1">
                <a:solidFill>
                  <a:schemeClr val="tx1"/>
                </a:solidFill>
                <a:latin typeface="Courier New" charset="0"/>
                <a:ea typeface="ＭＳ Ｐゴシック" charset="-128"/>
              </a:defRPr>
            </a:lvl5pPr>
            <a:lvl6pPr marL="462229" eaLnBrk="0" fontAlgn="base" hangingPunct="0">
              <a:spcBef>
                <a:spcPct val="50000"/>
              </a:spcBef>
              <a:spcAft>
                <a:spcPct val="0"/>
              </a:spcAft>
              <a:defRPr sz="2000" b="1">
                <a:solidFill>
                  <a:schemeClr val="tx1"/>
                </a:solidFill>
                <a:latin typeface="Courier New" charset="0"/>
                <a:ea typeface="ＭＳ Ｐゴシック" charset="-128"/>
              </a:defRPr>
            </a:lvl6pPr>
            <a:lvl7pPr marL="924458" eaLnBrk="0" fontAlgn="base" hangingPunct="0">
              <a:spcBef>
                <a:spcPct val="50000"/>
              </a:spcBef>
              <a:spcAft>
                <a:spcPct val="0"/>
              </a:spcAft>
              <a:defRPr sz="2000" b="1">
                <a:solidFill>
                  <a:schemeClr val="tx1"/>
                </a:solidFill>
                <a:latin typeface="Courier New" charset="0"/>
                <a:ea typeface="ＭＳ Ｐゴシック" charset="-128"/>
              </a:defRPr>
            </a:lvl7pPr>
            <a:lvl8pPr marL="1386688" eaLnBrk="0" fontAlgn="base" hangingPunct="0">
              <a:spcBef>
                <a:spcPct val="50000"/>
              </a:spcBef>
              <a:spcAft>
                <a:spcPct val="0"/>
              </a:spcAft>
              <a:defRPr sz="2000" b="1">
                <a:solidFill>
                  <a:schemeClr val="tx1"/>
                </a:solidFill>
                <a:latin typeface="Courier New" charset="0"/>
                <a:ea typeface="ＭＳ Ｐゴシック" charset="-128"/>
              </a:defRPr>
            </a:lvl8pPr>
            <a:lvl9pPr marL="1848917" eaLnBrk="0" fontAlgn="base" hangingPunct="0">
              <a:spcBef>
                <a:spcPct val="50000"/>
              </a:spcBef>
              <a:spcAft>
                <a:spcPct val="0"/>
              </a:spcAft>
              <a:defRPr sz="2000" b="1">
                <a:solidFill>
                  <a:schemeClr val="tx1"/>
                </a:solidFill>
                <a:latin typeface="Courier New" charset="0"/>
                <a:ea typeface="ＭＳ Ｐゴシック" charset="-128"/>
              </a:defRPr>
            </a:lvl9pPr>
          </a:lstStyle>
          <a:p>
            <a:fld id="{EFA81015-E777-4F3F-826E-F37D285D717E}" type="slidenum">
              <a:rPr lang="en-US" sz="1000" b="0">
                <a:latin typeface="Times New Roman" charset="0"/>
              </a:rPr>
              <a:pPr/>
              <a:t>7</a:t>
            </a:fld>
            <a:endParaRPr lang="en-US" sz="1000" b="0">
              <a:latin typeface="Times New Roman" charset="0"/>
            </a:endParaRPr>
          </a:p>
        </p:txBody>
      </p:sp>
      <p:sp>
        <p:nvSpPr>
          <p:cNvPr id="24580" name="Rectangle 2"/>
          <p:cNvSpPr>
            <a:spLocks noGrp="1" noRot="1" noChangeAspect="1" noChangeArrowheads="1" noTextEdit="1"/>
          </p:cNvSpPr>
          <p:nvPr>
            <p:ph type="sldImg"/>
          </p:nvPr>
        </p:nvSpPr>
        <p:spPr>
          <a:ln/>
        </p:spPr>
      </p:sp>
      <p:sp>
        <p:nvSpPr>
          <p:cNvPr id="2458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a:p>
        </p:txBody>
      </p:sp>
    </p:spTree>
    <p:extLst>
      <p:ext uri="{BB962C8B-B14F-4D97-AF65-F5344CB8AC3E}">
        <p14:creationId xmlns:p14="http://schemas.microsoft.com/office/powerpoint/2010/main" val="14619155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758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D532299A-A2B6-41F4-B511-8220C24E4B54}" type="slidenum">
              <a:rPr lang="en-US" sz="1000" b="0">
                <a:latin typeface="Times New Roman" pitchFamily="18" charset="0"/>
              </a:rPr>
              <a:pPr/>
              <a:t>40</a:t>
            </a:fld>
            <a:endParaRPr lang="en-US" sz="1000" b="0">
              <a:latin typeface="Times New Roman" pitchFamily="18" charset="0"/>
            </a:endParaRPr>
          </a:p>
        </p:txBody>
      </p:sp>
      <p:sp>
        <p:nvSpPr>
          <p:cNvPr id="67588" name="Rectangle 2"/>
          <p:cNvSpPr>
            <a:spLocks noGrp="1" noRot="1" noChangeAspect="1" noChangeArrowheads="1" noTextEdit="1"/>
          </p:cNvSpPr>
          <p:nvPr>
            <p:ph type="sldImg"/>
          </p:nvPr>
        </p:nvSpPr>
        <p:spPr>
          <a:ln/>
        </p:spPr>
      </p:sp>
      <p:sp>
        <p:nvSpPr>
          <p:cNvPr id="6758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785289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144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9BF4EEB8-A481-4342-911A-AEA7CFAA7FCB}" type="slidenum">
              <a:rPr lang="en-US" sz="1000" b="0">
                <a:latin typeface="Times New Roman" pitchFamily="18" charset="0"/>
              </a:rPr>
              <a:pPr/>
              <a:t>46</a:t>
            </a:fld>
            <a:endParaRPr lang="en-US" sz="1000" b="0">
              <a:latin typeface="Times New Roman" pitchFamily="18"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2475178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427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205A234B-62D5-40C8-9A3F-3492B152726A}" type="slidenum">
              <a:rPr lang="en-US" sz="1000" b="0">
                <a:latin typeface="Times New Roman" pitchFamily="18" charset="0"/>
              </a:rPr>
              <a:pPr/>
              <a:t>50</a:t>
            </a:fld>
            <a:endParaRPr lang="en-US" sz="1000" b="0">
              <a:latin typeface="Times New Roman" pitchFamily="18" charset="0"/>
            </a:endParaRPr>
          </a:p>
        </p:txBody>
      </p:sp>
      <p:sp>
        <p:nvSpPr>
          <p:cNvPr id="54276" name="Rectangle 2"/>
          <p:cNvSpPr>
            <a:spLocks noGrp="1" noRot="1" noChangeAspect="1" noChangeArrowheads="1" noTextEdit="1"/>
          </p:cNvSpPr>
          <p:nvPr>
            <p:ph type="sldImg"/>
          </p:nvPr>
        </p:nvSpPr>
        <p:spPr>
          <a:xfrm>
            <a:off x="3268663" y="512763"/>
            <a:ext cx="3387725" cy="2541587"/>
          </a:xfrm>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888681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427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205A234B-62D5-40C8-9A3F-3492B152726A}" type="slidenum">
              <a:rPr lang="en-US" sz="1000" b="0">
                <a:latin typeface="Times New Roman" pitchFamily="18" charset="0"/>
              </a:rPr>
              <a:pPr/>
              <a:t>51</a:t>
            </a:fld>
            <a:endParaRPr lang="en-US" sz="1000" b="0">
              <a:latin typeface="Times New Roman" pitchFamily="18" charset="0"/>
            </a:endParaRPr>
          </a:p>
        </p:txBody>
      </p:sp>
      <p:sp>
        <p:nvSpPr>
          <p:cNvPr id="54276" name="Rectangle 2"/>
          <p:cNvSpPr>
            <a:spLocks noGrp="1" noRot="1" noChangeAspect="1" noChangeArrowheads="1" noTextEdit="1"/>
          </p:cNvSpPr>
          <p:nvPr>
            <p:ph type="sldImg"/>
          </p:nvPr>
        </p:nvSpPr>
        <p:spPr>
          <a:xfrm>
            <a:off x="3268663" y="512763"/>
            <a:ext cx="3387725" cy="2541587"/>
          </a:xfrm>
          <a:ln/>
        </p:spPr>
      </p:sp>
      <p:sp>
        <p:nvSpPr>
          <p:cNvPr id="5427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397008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5299"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4E07F3DB-114B-4BA9-8544-31D109F9149A}" type="slidenum">
              <a:rPr lang="en-US" sz="1000" b="0">
                <a:latin typeface="Times New Roman" pitchFamily="18" charset="0"/>
              </a:rPr>
              <a:pPr/>
              <a:t>53</a:t>
            </a:fld>
            <a:endParaRPr lang="en-US" sz="1000" b="0">
              <a:latin typeface="Times New Roman" pitchFamily="18" charset="0"/>
            </a:endParaRPr>
          </a:p>
        </p:txBody>
      </p:sp>
      <p:sp>
        <p:nvSpPr>
          <p:cNvPr id="55300" name="Rectangle 2"/>
          <p:cNvSpPr>
            <a:spLocks noGrp="1" noRot="1" noChangeAspect="1" noChangeArrowheads="1" noTextEdit="1"/>
          </p:cNvSpPr>
          <p:nvPr>
            <p:ph type="sldImg"/>
          </p:nvPr>
        </p:nvSpPr>
        <p:spPr>
          <a:xfrm>
            <a:off x="3268663" y="512763"/>
            <a:ext cx="3387725" cy="2541587"/>
          </a:xfrm>
          <a:ln/>
        </p:spPr>
      </p:sp>
      <p:sp>
        <p:nvSpPr>
          <p:cNvPr id="5530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896267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734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5679414E-6987-4308-865B-6A4615E9DBA7}" type="slidenum">
              <a:rPr lang="en-US" sz="1000" b="0">
                <a:latin typeface="Times New Roman" pitchFamily="18" charset="0"/>
              </a:rPr>
              <a:pPr/>
              <a:t>56</a:t>
            </a:fld>
            <a:endParaRPr lang="en-US" sz="1000" b="0">
              <a:latin typeface="Times New Roman" pitchFamily="18" charset="0"/>
            </a:endParaRPr>
          </a:p>
        </p:txBody>
      </p:sp>
      <p:sp>
        <p:nvSpPr>
          <p:cNvPr id="57348" name="Rectangle 2"/>
          <p:cNvSpPr>
            <a:spLocks noGrp="1" noRot="1" noChangeAspect="1" noChangeArrowheads="1" noTextEdit="1"/>
          </p:cNvSpPr>
          <p:nvPr>
            <p:ph type="sldImg"/>
          </p:nvPr>
        </p:nvSpPr>
        <p:spPr>
          <a:xfrm>
            <a:off x="3268663" y="512763"/>
            <a:ext cx="3387725" cy="2541587"/>
          </a:xfrm>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3773149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632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AE231C54-B485-45D9-B4BB-F5C6606CA315}" type="slidenum">
              <a:rPr lang="en-US" sz="1000" b="0">
                <a:latin typeface="Times New Roman" pitchFamily="18" charset="0"/>
              </a:rPr>
              <a:pPr/>
              <a:t>57</a:t>
            </a:fld>
            <a:endParaRPr lang="en-US" sz="1000" b="0">
              <a:latin typeface="Times New Roman" pitchFamily="18" charset="0"/>
            </a:endParaRPr>
          </a:p>
        </p:txBody>
      </p:sp>
      <p:sp>
        <p:nvSpPr>
          <p:cNvPr id="56324" name="Rectangle 2"/>
          <p:cNvSpPr>
            <a:spLocks noGrp="1" noRot="1" noChangeAspect="1" noChangeArrowheads="1" noTextEdit="1"/>
          </p:cNvSpPr>
          <p:nvPr>
            <p:ph type="sldImg"/>
          </p:nvPr>
        </p:nvSpPr>
        <p:spPr>
          <a:xfrm>
            <a:off x="3268663" y="512763"/>
            <a:ext cx="3387725" cy="2541587"/>
          </a:xfrm>
          <a:ln/>
        </p:spPr>
      </p:sp>
      <p:sp>
        <p:nvSpPr>
          <p:cNvPr id="563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277376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734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5679414E-6987-4308-865B-6A4615E9DBA7}" type="slidenum">
              <a:rPr lang="en-US" sz="1000" b="0">
                <a:latin typeface="Times New Roman" pitchFamily="18" charset="0"/>
              </a:rPr>
              <a:pPr/>
              <a:t>58</a:t>
            </a:fld>
            <a:endParaRPr lang="en-US" sz="1000" b="0">
              <a:latin typeface="Times New Roman" pitchFamily="18" charset="0"/>
            </a:endParaRPr>
          </a:p>
        </p:txBody>
      </p:sp>
      <p:sp>
        <p:nvSpPr>
          <p:cNvPr id="57348" name="Rectangle 2"/>
          <p:cNvSpPr>
            <a:spLocks noGrp="1" noRot="1" noChangeAspect="1" noChangeArrowheads="1" noTextEdit="1"/>
          </p:cNvSpPr>
          <p:nvPr>
            <p:ph type="sldImg"/>
          </p:nvPr>
        </p:nvSpPr>
        <p:spPr>
          <a:xfrm>
            <a:off x="3268663" y="512763"/>
            <a:ext cx="3387725" cy="2541587"/>
          </a:xfrm>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0619004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837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D49F5701-BB3F-43BF-9978-A45554F4B929}" type="slidenum">
              <a:rPr lang="en-US" sz="1000" b="0">
                <a:latin typeface="Times New Roman" pitchFamily="18" charset="0"/>
              </a:rPr>
              <a:pPr/>
              <a:t>59</a:t>
            </a:fld>
            <a:endParaRPr lang="en-US" sz="1000" b="0">
              <a:latin typeface="Times New Roman" pitchFamily="18" charset="0"/>
            </a:endParaRPr>
          </a:p>
        </p:txBody>
      </p:sp>
      <p:sp>
        <p:nvSpPr>
          <p:cNvPr id="58372" name="Rectangle 2"/>
          <p:cNvSpPr>
            <a:spLocks noGrp="1" noRot="1" noChangeAspect="1" noChangeArrowheads="1" noTextEdit="1"/>
          </p:cNvSpPr>
          <p:nvPr>
            <p:ph type="sldImg"/>
          </p:nvPr>
        </p:nvSpPr>
        <p:spPr>
          <a:xfrm>
            <a:off x="3268663" y="512763"/>
            <a:ext cx="3387725" cy="2541587"/>
          </a:xfrm>
          <a:ln/>
        </p:spPr>
      </p:sp>
      <p:sp>
        <p:nvSpPr>
          <p:cNvPr id="5837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6261371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632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AE231C54-B485-45D9-B4BB-F5C6606CA315}" type="slidenum">
              <a:rPr lang="en-US" sz="1000" b="0">
                <a:latin typeface="Times New Roman" pitchFamily="18" charset="0"/>
              </a:rPr>
              <a:pPr/>
              <a:t>60</a:t>
            </a:fld>
            <a:endParaRPr lang="en-US" sz="1000" b="0">
              <a:latin typeface="Times New Roman" pitchFamily="18" charset="0"/>
            </a:endParaRPr>
          </a:p>
        </p:txBody>
      </p:sp>
      <p:sp>
        <p:nvSpPr>
          <p:cNvPr id="56324" name="Rectangle 2"/>
          <p:cNvSpPr>
            <a:spLocks noGrp="1" noRot="1" noChangeAspect="1" noChangeArrowheads="1" noTextEdit="1"/>
          </p:cNvSpPr>
          <p:nvPr>
            <p:ph type="sldImg"/>
          </p:nvPr>
        </p:nvSpPr>
        <p:spPr>
          <a:xfrm>
            <a:off x="3268663" y="512763"/>
            <a:ext cx="3387725" cy="2541587"/>
          </a:xfrm>
          <a:ln/>
        </p:spPr>
      </p:sp>
      <p:sp>
        <p:nvSpPr>
          <p:cNvPr id="5632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7060568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4710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B8A457F3-CEC3-40B9-94E8-26F1D033146C}" type="slidenum">
              <a:rPr lang="en-US" sz="1000" b="0">
                <a:latin typeface="Times New Roman" pitchFamily="18" charset="0"/>
              </a:rPr>
              <a:pPr/>
              <a:t>9</a:t>
            </a:fld>
            <a:endParaRPr lang="en-US" sz="1000" b="0">
              <a:latin typeface="Times New Roman" pitchFamily="18"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734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5679414E-6987-4308-865B-6A4615E9DBA7}" type="slidenum">
              <a:rPr lang="en-US" sz="1000" b="0">
                <a:latin typeface="Times New Roman" pitchFamily="18" charset="0"/>
              </a:rPr>
              <a:pPr/>
              <a:t>61</a:t>
            </a:fld>
            <a:endParaRPr lang="en-US" sz="1000" b="0">
              <a:latin typeface="Times New Roman" pitchFamily="18" charset="0"/>
            </a:endParaRPr>
          </a:p>
        </p:txBody>
      </p:sp>
      <p:sp>
        <p:nvSpPr>
          <p:cNvPr id="57348" name="Rectangle 2"/>
          <p:cNvSpPr>
            <a:spLocks noGrp="1" noRot="1" noChangeAspect="1" noChangeArrowheads="1" noTextEdit="1"/>
          </p:cNvSpPr>
          <p:nvPr>
            <p:ph type="sldImg"/>
          </p:nvPr>
        </p:nvSpPr>
        <p:spPr>
          <a:xfrm>
            <a:off x="3268663" y="512763"/>
            <a:ext cx="3387725" cy="2541587"/>
          </a:xfrm>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0740083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2/3/2005</a:t>
            </a:r>
          </a:p>
        </p:txBody>
      </p:sp>
      <p:sp>
        <p:nvSpPr>
          <p:cNvPr id="5939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95BD87D7-3D03-40C7-A283-9DDF837BB7D4}" type="slidenum">
              <a:rPr lang="en-US" sz="1000" b="0">
                <a:latin typeface="Times New Roman" pitchFamily="18" charset="0"/>
              </a:rPr>
              <a:pPr/>
              <a:t>62</a:t>
            </a:fld>
            <a:endParaRPr lang="en-US" sz="1000" b="0">
              <a:latin typeface="Times New Roman" pitchFamily="18" charset="0"/>
            </a:endParaRPr>
          </a:p>
        </p:txBody>
      </p:sp>
      <p:sp>
        <p:nvSpPr>
          <p:cNvPr id="59396" name="Rectangle 2"/>
          <p:cNvSpPr>
            <a:spLocks noGrp="1" noRot="1" noChangeAspect="1" noChangeArrowheads="1" noTextEdit="1"/>
          </p:cNvSpPr>
          <p:nvPr>
            <p:ph type="sldImg"/>
          </p:nvPr>
        </p:nvSpPr>
        <p:spPr>
          <a:xfrm>
            <a:off x="3268663" y="512763"/>
            <a:ext cx="3387725" cy="2541587"/>
          </a:xfrm>
          <a:ln/>
        </p:spPr>
      </p:sp>
      <p:sp>
        <p:nvSpPr>
          <p:cNvPr id="5939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44283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5222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D5C4FF86-BA2D-4A2A-B3D4-92358AC9DAD8}" type="slidenum">
              <a:rPr lang="en-US" sz="1000" b="0">
                <a:latin typeface="Times New Roman" pitchFamily="18" charset="0"/>
              </a:rPr>
              <a:pPr/>
              <a:t>10</a:t>
            </a:fld>
            <a:endParaRPr lang="en-US" sz="1000" b="0">
              <a:latin typeface="Times New Roman" pitchFamily="18"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5734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F0231818-6821-4597-9DA1-8917E861A9F9}" type="slidenum">
              <a:rPr lang="en-US" sz="1000" b="0">
                <a:latin typeface="Times New Roman" pitchFamily="18" charset="0"/>
              </a:rPr>
              <a:pPr/>
              <a:t>12</a:t>
            </a:fld>
            <a:endParaRPr lang="en-US" sz="1000" b="0">
              <a:latin typeface="Times New Roman" pitchFamily="18" charset="0"/>
            </a:endParaRPr>
          </a:p>
        </p:txBody>
      </p:sp>
      <p:sp>
        <p:nvSpPr>
          <p:cNvPr id="57348" name="Rectangle 2"/>
          <p:cNvSpPr>
            <a:spLocks noGrp="1" noRot="1" noChangeAspect="1" noChangeArrowheads="1" noTextEdit="1"/>
          </p:cNvSpPr>
          <p:nvPr>
            <p:ph type="sldImg"/>
          </p:nvPr>
        </p:nvSpPr>
        <p:spPr>
          <a:ln/>
        </p:spPr>
      </p:sp>
      <p:sp>
        <p:nvSpPr>
          <p:cNvPr id="5734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1443"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9BF4EEB8-A481-4342-911A-AEA7CFAA7FCB}" type="slidenum">
              <a:rPr lang="en-US" sz="1000" b="0">
                <a:latin typeface="Times New Roman" pitchFamily="18" charset="0"/>
              </a:rPr>
              <a:pPr/>
              <a:t>16</a:t>
            </a:fld>
            <a:endParaRPr lang="en-US" sz="1000" b="0">
              <a:latin typeface="Times New Roman" pitchFamily="18" charset="0"/>
            </a:endParaRPr>
          </a:p>
        </p:txBody>
      </p:sp>
      <p:sp>
        <p:nvSpPr>
          <p:cNvPr id="61444" name="Rectangle 2"/>
          <p:cNvSpPr>
            <a:spLocks noGrp="1" noRot="1" noChangeAspect="1" noChangeArrowheads="1" noTextEdit="1"/>
          </p:cNvSpPr>
          <p:nvPr>
            <p:ph type="sldImg"/>
          </p:nvPr>
        </p:nvSpPr>
        <p:spPr>
          <a:ln/>
        </p:spPr>
      </p:sp>
      <p:sp>
        <p:nvSpPr>
          <p:cNvPr id="6144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405972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2467"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F4A5B650-FB4B-4778-A2A6-54441655B6A4}" type="slidenum">
              <a:rPr lang="en-US" sz="1000" b="0">
                <a:latin typeface="Times New Roman" pitchFamily="18" charset="0"/>
              </a:rPr>
              <a:pPr/>
              <a:t>17</a:t>
            </a:fld>
            <a:endParaRPr lang="en-US" sz="1000" b="0">
              <a:latin typeface="Times New Roman" pitchFamily="18" charset="0"/>
            </a:endParaRPr>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4776802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3491"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E450FDF8-865C-4C03-87EB-8F8611D9863E}" type="slidenum">
              <a:rPr lang="en-US" sz="1000" b="0">
                <a:latin typeface="Times New Roman" pitchFamily="18" charset="0"/>
              </a:rPr>
              <a:pPr/>
              <a:t>20</a:t>
            </a:fld>
            <a:endParaRPr lang="en-US" sz="1000" b="0">
              <a:latin typeface="Times New Roman" pitchFamily="18" charset="0"/>
            </a:endParaRPr>
          </a:p>
        </p:txBody>
      </p:sp>
      <p:sp>
        <p:nvSpPr>
          <p:cNvPr id="63492" name="Rectangle 2"/>
          <p:cNvSpPr>
            <a:spLocks noGrp="1" noRot="1" noChangeAspect="1" noChangeArrowheads="1" noTextEdit="1"/>
          </p:cNvSpPr>
          <p:nvPr>
            <p:ph type="sldImg"/>
          </p:nvPr>
        </p:nvSpPr>
        <p:spPr>
          <a:ln/>
        </p:spPr>
      </p:sp>
      <p:sp>
        <p:nvSpPr>
          <p:cNvPr id="6349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91513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r>
              <a:rPr lang="en-US" sz="1000" b="0">
                <a:latin typeface="Times New Roman" pitchFamily="18" charset="0"/>
              </a:rPr>
              <a:t>2/1/2005</a:t>
            </a:r>
          </a:p>
        </p:txBody>
      </p:sp>
      <p:sp>
        <p:nvSpPr>
          <p:cNvPr id="64515"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15988">
              <a:defRPr sz="2000" b="1">
                <a:solidFill>
                  <a:schemeClr val="tx1"/>
                </a:solidFill>
                <a:latin typeface="Courier New" pitchFamily="49" charset="0"/>
                <a:ea typeface="ＭＳ Ｐゴシック" pitchFamily="34" charset="-128"/>
              </a:defRPr>
            </a:lvl1pPr>
            <a:lvl2pPr marL="742950" indent="-285750" defTabSz="915988">
              <a:defRPr sz="2000" b="1">
                <a:solidFill>
                  <a:schemeClr val="tx1"/>
                </a:solidFill>
                <a:latin typeface="Courier New" pitchFamily="49" charset="0"/>
                <a:ea typeface="ＭＳ Ｐゴシック" pitchFamily="34" charset="-128"/>
              </a:defRPr>
            </a:lvl2pPr>
            <a:lvl3pPr marL="1143000" indent="-228600" defTabSz="915988">
              <a:defRPr sz="2000" b="1">
                <a:solidFill>
                  <a:schemeClr val="tx1"/>
                </a:solidFill>
                <a:latin typeface="Courier New" pitchFamily="49" charset="0"/>
                <a:ea typeface="ＭＳ Ｐゴシック" pitchFamily="34" charset="-128"/>
              </a:defRPr>
            </a:lvl3pPr>
            <a:lvl4pPr marL="1600200" indent="-228600" defTabSz="915988">
              <a:defRPr sz="2000" b="1">
                <a:solidFill>
                  <a:schemeClr val="tx1"/>
                </a:solidFill>
                <a:latin typeface="Courier New" pitchFamily="49" charset="0"/>
                <a:ea typeface="ＭＳ Ｐゴシック" pitchFamily="34" charset="-128"/>
              </a:defRPr>
            </a:lvl4pPr>
            <a:lvl5pPr marL="2057400" indent="-228600" defTabSz="915988">
              <a:defRPr sz="2000" b="1">
                <a:solidFill>
                  <a:schemeClr val="tx1"/>
                </a:solidFill>
                <a:latin typeface="Courier New" pitchFamily="49" charset="0"/>
                <a:ea typeface="ＭＳ Ｐゴシック" pitchFamily="34" charset="-128"/>
              </a:defRPr>
            </a:lvl5pPr>
            <a:lvl6pPr marL="25146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defTabSz="915988"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fld id="{CBAC6F2A-9B58-48A9-A135-169F04762262}" type="slidenum">
              <a:rPr lang="en-US" sz="1000" b="0">
                <a:latin typeface="Times New Roman" pitchFamily="18" charset="0"/>
              </a:rPr>
              <a:pPr/>
              <a:t>22</a:t>
            </a:fld>
            <a:endParaRPr lang="en-US" sz="1000" b="0">
              <a:latin typeface="Times New Roman" pitchFamily="18"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186144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237448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52530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96100" y="0"/>
            <a:ext cx="2247900" cy="6248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0"/>
            <a:ext cx="6591300" cy="6248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09774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52400" y="0"/>
            <a:ext cx="8991600" cy="893763"/>
          </a:xfrm>
        </p:spPr>
        <p:txBody>
          <a:bodyPr/>
          <a:lstStyle/>
          <a:p>
            <a:r>
              <a:rPr lang="en-US"/>
              <a:t>Click to edit Master title style</a:t>
            </a:r>
          </a:p>
        </p:txBody>
      </p:sp>
      <p:sp>
        <p:nvSpPr>
          <p:cNvPr id="3" name="Table Placeholder 2"/>
          <p:cNvSpPr>
            <a:spLocks noGrp="1"/>
          </p:cNvSpPr>
          <p:nvPr>
            <p:ph type="tbl" idx="1"/>
          </p:nvPr>
        </p:nvSpPr>
        <p:spPr>
          <a:xfrm>
            <a:off x="152400" y="896938"/>
            <a:ext cx="8763000" cy="5351462"/>
          </a:xfrm>
        </p:spPr>
        <p:txBody>
          <a:bodyPr/>
          <a:lstStyle/>
          <a:p>
            <a:pPr lvl="0"/>
            <a:endParaRPr lang="en-US" noProof="0"/>
          </a:p>
        </p:txBody>
      </p:sp>
      <p:sp>
        <p:nvSpPr>
          <p:cNvPr id="4" name="Footer Placeholder 3"/>
          <p:cNvSpPr>
            <a:spLocks noGrp="1"/>
          </p:cNvSpPr>
          <p:nvPr>
            <p:ph type="ftr" sz="quarter" idx="10"/>
          </p:nvPr>
        </p:nvSpPr>
        <p:spPr/>
        <p:txBody>
          <a:bodyPr/>
          <a:lstStyle>
            <a:lvl1pPr>
              <a:defRPr smtClean="0"/>
            </a:lvl1pPr>
          </a:lstStyle>
          <a:p>
            <a:pPr>
              <a:defRPr/>
            </a:pPr>
            <a:r>
              <a:rPr lang="en-US"/>
              <a:t>(c) 2005-2012 W. J. Dally</a:t>
            </a:r>
          </a:p>
        </p:txBody>
      </p:sp>
      <p:sp>
        <p:nvSpPr>
          <p:cNvPr id="5" name="Date Placeholder 4"/>
          <p:cNvSpPr>
            <a:spLocks noGrp="1"/>
          </p:cNvSpPr>
          <p:nvPr>
            <p:ph type="dt" sz="half" idx="11"/>
          </p:nvPr>
        </p:nvSpPr>
        <p:spPr/>
        <p:txBody>
          <a:bodyPr/>
          <a:lstStyle>
            <a:lvl1pPr>
              <a:defRPr smtClean="0"/>
            </a:lvl1pPr>
          </a:lstStyle>
          <a:p>
            <a:pPr>
              <a:defRPr/>
            </a:pPr>
            <a:r>
              <a:rPr lang="en-US"/>
              <a:t>10/26/11</a:t>
            </a:r>
          </a:p>
        </p:txBody>
      </p:sp>
    </p:spTree>
    <p:extLst>
      <p:ext uri="{BB962C8B-B14F-4D97-AF65-F5344CB8AC3E}">
        <p14:creationId xmlns:p14="http://schemas.microsoft.com/office/powerpoint/2010/main" val="39581380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2" name="Picture 2" descr="\\DROBO-FS\QuickDrops\JB\PPTX NG\Droplets\LightingOverlay.png" title="1"/>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 y="-1"/>
            <a:ext cx="9144002"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66" name="Group 65"/>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67"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68"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9"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0"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71"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2"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3"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4"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5"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6"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7"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8"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79"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0"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1"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2"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3"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4"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5"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6"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7"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8"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89"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0"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1"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2"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3"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4"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5"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96"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7"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8"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99"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0"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1"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2"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3"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4"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5"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6"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7"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08"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09"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0"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1"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2"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3"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4"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5"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6"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7"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8"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19"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0"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900238" y="1122363"/>
            <a:ext cx="6593681" cy="2387600"/>
          </a:xfrm>
        </p:spPr>
        <p:txBody>
          <a:bodyPr anchor="b">
            <a:normAutofit/>
          </a:bodyPr>
          <a:lstStyle>
            <a:lvl1pPr algn="l">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900238" y="3602038"/>
            <a:ext cx="6593681"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a:xfrm>
            <a:off x="5801052" y="5410202"/>
            <a:ext cx="2057400" cy="365125"/>
          </a:xfrm>
        </p:spPr>
        <p:txBody>
          <a:bodyPr/>
          <a:lstStyle/>
          <a:p>
            <a:fld id="{8092F07F-36FF-487B-95E3-BF77E2DBD8A0}" type="datetime1">
              <a:rPr lang="en-US" altLang="zh-CN" smtClean="0"/>
              <a:t>11/19/2019</a:t>
            </a:fld>
            <a:endParaRPr lang="en-US" dirty="0"/>
          </a:p>
        </p:txBody>
      </p:sp>
      <p:sp>
        <p:nvSpPr>
          <p:cNvPr id="5" name="Footer Placeholder 4"/>
          <p:cNvSpPr>
            <a:spLocks noGrp="1"/>
          </p:cNvSpPr>
          <p:nvPr>
            <p:ph type="ftr" sz="quarter" idx="11"/>
          </p:nvPr>
        </p:nvSpPr>
        <p:spPr>
          <a:xfrm>
            <a:off x="1900237" y="5410202"/>
            <a:ext cx="3843665" cy="365125"/>
          </a:xfrm>
        </p:spPr>
        <p:txBody>
          <a:bodyPr/>
          <a:lstStyle/>
          <a:p>
            <a:r>
              <a:rPr lang="zh-CN" altLang="en-US"/>
              <a:t>核心课程教学团队</a:t>
            </a:r>
            <a:endParaRPr lang="en-US" dirty="0"/>
          </a:p>
        </p:txBody>
      </p:sp>
      <p:sp>
        <p:nvSpPr>
          <p:cNvPr id="6" name="Slide Number Placeholder 5"/>
          <p:cNvSpPr>
            <a:spLocks noGrp="1"/>
          </p:cNvSpPr>
          <p:nvPr>
            <p:ph type="sldNum" sz="quarter" idx="12"/>
          </p:nvPr>
        </p:nvSpPr>
        <p:spPr>
          <a:xfrm>
            <a:off x="7915603" y="5410200"/>
            <a:ext cx="57831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05304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7" name="Title 1"/>
          <p:cNvSpPr>
            <a:spLocks noGrp="1"/>
          </p:cNvSpPr>
          <p:nvPr>
            <p:ph type="title"/>
          </p:nvPr>
        </p:nvSpPr>
        <p:spPr>
          <a:xfrm>
            <a:off x="856060" y="618518"/>
            <a:ext cx="7429499" cy="1478570"/>
          </a:xfrm>
        </p:spPr>
        <p:txBody>
          <a:bodyPr/>
          <a:lstStyle/>
          <a:p>
            <a:r>
              <a:rPr lang="zh-CN" altLang="en-US"/>
              <a:t>单击此处编辑母版标题样式</a:t>
            </a:r>
            <a:endParaRPr lang="en-US" dirty="0"/>
          </a:p>
        </p:txBody>
      </p:sp>
      <p:sp>
        <p:nvSpPr>
          <p:cNvPr id="48" name="Content Placeholder 2"/>
          <p:cNvSpPr>
            <a:spLocks noGrp="1"/>
          </p:cNvSpPr>
          <p:nvPr>
            <p:ph idx="1"/>
          </p:nvPr>
        </p:nvSpPr>
        <p:spPr>
          <a:xfrm>
            <a:off x="856060" y="2249487"/>
            <a:ext cx="7429499" cy="354171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9" name="Date Placeholder 3"/>
          <p:cNvSpPr>
            <a:spLocks noGrp="1"/>
          </p:cNvSpPr>
          <p:nvPr>
            <p:ph type="dt" sz="half" idx="10"/>
          </p:nvPr>
        </p:nvSpPr>
        <p:spPr>
          <a:xfrm>
            <a:off x="5592691" y="5939717"/>
            <a:ext cx="2057400" cy="365125"/>
          </a:xfrm>
        </p:spPr>
        <p:txBody>
          <a:bodyPr/>
          <a:lstStyle/>
          <a:p>
            <a:fld id="{C664214A-EED9-4447-986E-03607D4B391D}" type="datetime1">
              <a:rPr lang="en-US" altLang="zh-CN" smtClean="0"/>
              <a:t>11/19/2019</a:t>
            </a:fld>
            <a:endParaRPr lang="en-US" dirty="0"/>
          </a:p>
        </p:txBody>
      </p:sp>
      <p:sp>
        <p:nvSpPr>
          <p:cNvPr id="51" name="Slide Number Placeholder 5"/>
          <p:cNvSpPr>
            <a:spLocks noGrp="1"/>
          </p:cNvSpPr>
          <p:nvPr>
            <p:ph type="sldNum" sz="quarter" idx="12"/>
          </p:nvPr>
        </p:nvSpPr>
        <p:spPr>
          <a:xfrm>
            <a:off x="7707241" y="5939715"/>
            <a:ext cx="578317" cy="365125"/>
          </a:xfrm>
        </p:spPr>
        <p:txBody>
          <a:bodyPr/>
          <a:lstStyle>
            <a:lvl1pPr>
              <a:defRPr sz="1600"/>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8507069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5592691" y="5939717"/>
            <a:ext cx="2057400" cy="365125"/>
          </a:xfrm>
        </p:spPr>
        <p:txBody>
          <a:bodyPr/>
          <a:lstStyle/>
          <a:p>
            <a:fld id="{5C6CAA12-C83A-4894-89D2-A41E83F0886B}" type="datetime1">
              <a:rPr lang="en-US" altLang="zh-CN" smtClean="0"/>
              <a:t>11/19/2019</a:t>
            </a:fld>
            <a:endParaRPr lang="en-US" dirty="0"/>
          </a:p>
        </p:txBody>
      </p:sp>
      <p:sp>
        <p:nvSpPr>
          <p:cNvPr id="4" name="Footer Placeholder 3"/>
          <p:cNvSpPr>
            <a:spLocks noGrp="1"/>
          </p:cNvSpPr>
          <p:nvPr>
            <p:ph type="ftr" sz="quarter" idx="11"/>
          </p:nvPr>
        </p:nvSpPr>
        <p:spPr>
          <a:xfrm>
            <a:off x="856059" y="5939716"/>
            <a:ext cx="4679482" cy="365125"/>
          </a:xfrm>
        </p:spPr>
        <p:txBody>
          <a:bodyPr/>
          <a:lstStyle/>
          <a:p>
            <a:r>
              <a:rPr lang="zh-CN" altLang="en-US"/>
              <a:t>核心课程教学团队</a:t>
            </a:r>
            <a:endParaRPr lang="en-US" dirty="0"/>
          </a:p>
        </p:txBody>
      </p:sp>
      <p:sp>
        <p:nvSpPr>
          <p:cNvPr id="5" name="Slide Number Placeholder 4"/>
          <p:cNvSpPr>
            <a:spLocks noGrp="1"/>
          </p:cNvSpPr>
          <p:nvPr>
            <p:ph type="sldNum" sz="quarter" idx="12"/>
          </p:nvPr>
        </p:nvSpPr>
        <p:spPr>
          <a:xfrm>
            <a:off x="7707241" y="5939715"/>
            <a:ext cx="578317" cy="365125"/>
          </a:xfrm>
        </p:spPr>
        <p:txBody>
          <a:bodyPr/>
          <a:lstStyle>
            <a:lvl1pPr>
              <a:defRPr sz="1600"/>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06859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5592691" y="5939717"/>
            <a:ext cx="2057400" cy="365125"/>
          </a:xfrm>
        </p:spPr>
        <p:txBody>
          <a:bodyPr/>
          <a:lstStyle/>
          <a:p>
            <a:fld id="{687F8A60-8885-4604-A547-AA639AFBBCE9}" type="datetime1">
              <a:rPr lang="en-US" altLang="zh-CN" smtClean="0"/>
              <a:t>11/19/2019</a:t>
            </a:fld>
            <a:endParaRPr lang="en-US" dirty="0"/>
          </a:p>
        </p:txBody>
      </p:sp>
      <p:sp>
        <p:nvSpPr>
          <p:cNvPr id="3" name="Footer Placeholder 2"/>
          <p:cNvSpPr>
            <a:spLocks noGrp="1"/>
          </p:cNvSpPr>
          <p:nvPr>
            <p:ph type="ftr" sz="quarter" idx="11"/>
          </p:nvPr>
        </p:nvSpPr>
        <p:spPr>
          <a:xfrm>
            <a:off x="856059" y="5939716"/>
            <a:ext cx="4679482" cy="365125"/>
          </a:xfrm>
        </p:spPr>
        <p:txBody>
          <a:bodyPr/>
          <a:lstStyle/>
          <a:p>
            <a:r>
              <a:rPr lang="zh-CN" altLang="en-US"/>
              <a:t>核心课程教学团队</a:t>
            </a:r>
            <a:endParaRPr lang="en-US" dirty="0"/>
          </a:p>
        </p:txBody>
      </p:sp>
      <p:sp>
        <p:nvSpPr>
          <p:cNvPr id="4" name="Slide Number Placeholder 3"/>
          <p:cNvSpPr>
            <a:spLocks noGrp="1"/>
          </p:cNvSpPr>
          <p:nvPr>
            <p:ph type="sldNum" sz="quarter" idx="12"/>
          </p:nvPr>
        </p:nvSpPr>
        <p:spPr>
          <a:xfrm>
            <a:off x="7707241" y="5939715"/>
            <a:ext cx="578317" cy="365125"/>
          </a:xfrm>
        </p:spPr>
        <p:txBody>
          <a:bodyPr/>
          <a:lstStyle>
            <a:lvl1pPr>
              <a:defRPr sz="1600"/>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7069746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7488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916149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896938"/>
            <a:ext cx="4305300"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896938"/>
            <a:ext cx="4305300" cy="53514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90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74506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833714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p:cNvSpPr>
            <a:spLocks noGrp="1" noChangeArrowheads="1"/>
          </p:cNvSpPr>
          <p:nvPr>
            <p:ph type="ftr" sz="quarter" idx="10"/>
          </p:nvPr>
        </p:nvSpPr>
        <p:spPr>
          <a:xfrm>
            <a:off x="3124200" y="6248400"/>
            <a:ext cx="2895600" cy="457200"/>
          </a:xfrm>
          <a:prstGeom prst="rect">
            <a:avLst/>
          </a:prstGeom>
          <a:ln/>
        </p:spPr>
        <p:txBody>
          <a:bodyPr/>
          <a:lstStyle>
            <a:lvl1pPr>
              <a:defRPr/>
            </a:lvl1pPr>
          </a:lstStyle>
          <a:p>
            <a:pPr>
              <a:defRPr/>
            </a:pPr>
            <a:r>
              <a:rPr lang="en-US"/>
              <a:t>(c) 2005-2012 W. J. Dally  </a:t>
            </a:r>
          </a:p>
        </p:txBody>
      </p:sp>
    </p:spTree>
    <p:extLst>
      <p:ext uri="{BB962C8B-B14F-4D97-AF65-F5344CB8AC3E}">
        <p14:creationId xmlns:p14="http://schemas.microsoft.com/office/powerpoint/2010/main" val="32299833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83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772693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15.xml"/><Relationship Id="rId7" Type="http://schemas.openxmlformats.org/officeDocument/2006/relationships/image" Target="../media/image3.png"/><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image" Target="../media/image2.png"/><Relationship Id="rId11" Type="http://schemas.openxmlformats.org/officeDocument/2006/relationships/image" Target="../media/image7.png"/><Relationship Id="rId5" Type="http://schemas.openxmlformats.org/officeDocument/2006/relationships/theme" Target="../theme/theme2.xml"/><Relationship Id="rId10" Type="http://schemas.openxmlformats.org/officeDocument/2006/relationships/image" Target="../media/image6.png"/><Relationship Id="rId4" Type="http://schemas.openxmlformats.org/officeDocument/2006/relationships/slideLayout" Target="../slideLayouts/slideLayout16.xml"/><Relationship Id="rId9"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bwMode="auto">
          <a:xfrm>
            <a:off x="152400" y="0"/>
            <a:ext cx="8991600" cy="893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8" name="Rectangle 5"/>
          <p:cNvSpPr>
            <a:spLocks noGrp="1" noChangeArrowheads="1"/>
          </p:cNvSpPr>
          <p:nvPr>
            <p:ph type="body" idx="1"/>
          </p:nvPr>
        </p:nvSpPr>
        <p:spPr bwMode="auto">
          <a:xfrm>
            <a:off x="152400" y="896938"/>
            <a:ext cx="8763000" cy="535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Line 6"/>
          <p:cNvSpPr>
            <a:spLocks noChangeShapeType="1"/>
          </p:cNvSpPr>
          <p:nvPr/>
        </p:nvSpPr>
        <p:spPr bwMode="auto">
          <a:xfrm>
            <a:off x="152400" y="896938"/>
            <a:ext cx="8763000" cy="0"/>
          </a:xfrm>
          <a:prstGeom prst="line">
            <a:avLst/>
          </a:prstGeom>
          <a:noFill/>
          <a:ln w="50800">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30" name="Line 7"/>
          <p:cNvSpPr>
            <a:spLocks noChangeShapeType="1"/>
          </p:cNvSpPr>
          <p:nvPr/>
        </p:nvSpPr>
        <p:spPr bwMode="auto">
          <a:xfrm>
            <a:off x="228600" y="6248400"/>
            <a:ext cx="8763000" cy="0"/>
          </a:xfrm>
          <a:prstGeom prst="line">
            <a:avLst/>
          </a:prstGeom>
          <a:noFill/>
          <a:ln w="50800">
            <a:solidFill>
              <a:srgbClr val="99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034" name="Text Box 10"/>
          <p:cNvSpPr txBox="1">
            <a:spLocks noChangeArrowheads="1"/>
          </p:cNvSpPr>
          <p:nvPr/>
        </p:nvSpPr>
        <p:spPr bwMode="auto">
          <a:xfrm>
            <a:off x="6858000" y="6248400"/>
            <a:ext cx="1600200" cy="244475"/>
          </a:xfrm>
          <a:prstGeom prst="rect">
            <a:avLst/>
          </a:prstGeom>
          <a:noFill/>
          <a:ln w="12700">
            <a:noFill/>
            <a:miter lim="800000"/>
            <a:headEnd type="none" w="sm" len="sm"/>
            <a:tailEnd type="none" w="sm" len="sm"/>
          </a:ln>
          <a:effectLst/>
        </p:spPr>
        <p:txBody>
          <a:bodyPr>
            <a:spAutoFit/>
          </a:bodyPr>
          <a:lstStyle>
            <a:lvl1pPr>
              <a:defRPr sz="2000" b="1">
                <a:solidFill>
                  <a:schemeClr val="tx1"/>
                </a:solidFill>
                <a:latin typeface="Courier New" pitchFamily="49" charset="0"/>
                <a:ea typeface="ＭＳ Ｐゴシック" pitchFamily="34" charset="-128"/>
              </a:defRPr>
            </a:lvl1pPr>
            <a:lvl2pPr marL="37931725" indent="-37474525">
              <a:defRPr sz="2000" b="1">
                <a:solidFill>
                  <a:schemeClr val="tx1"/>
                </a:solidFill>
                <a:latin typeface="Courier New" pitchFamily="49" charset="0"/>
                <a:ea typeface="ＭＳ Ｐゴシック" pitchFamily="34" charset="-128"/>
              </a:defRPr>
            </a:lvl2pPr>
            <a:lvl3pPr>
              <a:defRPr sz="2000" b="1">
                <a:solidFill>
                  <a:schemeClr val="tx1"/>
                </a:solidFill>
                <a:latin typeface="Courier New" pitchFamily="49" charset="0"/>
                <a:ea typeface="ＭＳ Ｐゴシック" pitchFamily="34" charset="-128"/>
              </a:defRPr>
            </a:lvl3pPr>
            <a:lvl4pPr>
              <a:defRPr sz="2000" b="1">
                <a:solidFill>
                  <a:schemeClr val="tx1"/>
                </a:solidFill>
                <a:latin typeface="Courier New" pitchFamily="49" charset="0"/>
                <a:ea typeface="ＭＳ Ｐゴシック" pitchFamily="34" charset="-128"/>
              </a:defRPr>
            </a:lvl4pPr>
            <a:lvl5pPr>
              <a:defRPr sz="2000" b="1">
                <a:solidFill>
                  <a:schemeClr val="tx1"/>
                </a:solidFill>
                <a:latin typeface="Courier New" pitchFamily="49" charset="0"/>
                <a:ea typeface="ＭＳ Ｐゴシック" pitchFamily="34" charset="-128"/>
              </a:defRPr>
            </a:lvl5pPr>
            <a:lvl6pPr marL="457200"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914400"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1371600"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1828800"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pPr>
              <a:defRPr/>
            </a:pPr>
            <a:fld id="{C94C1F5D-D788-407E-9567-AE17EF109739}" type="slidenum">
              <a:rPr lang="en-US" sz="1000" b="0" smtClean="0">
                <a:latin typeface="Arial" pitchFamily="34" charset="0"/>
              </a:rPr>
              <a:pPr>
                <a:defRPr/>
              </a:pPr>
              <a:t>‹#›</a:t>
            </a:fld>
            <a:endParaRPr lang="en-US" sz="1600" b="0">
              <a:latin typeface="Arial"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6" r:id="rId12"/>
  </p:sldLayoutIdLst>
  <p:hf sldNum="0" hdr="0" dt="0"/>
  <p:txStyles>
    <p:titleStyle>
      <a:lvl1pPr algn="l" rtl="0" eaLnBrk="0" fontAlgn="base" hangingPunct="0">
        <a:spcBef>
          <a:spcPct val="0"/>
        </a:spcBef>
        <a:spcAft>
          <a:spcPct val="0"/>
        </a:spcAft>
        <a:defRPr sz="2400">
          <a:solidFill>
            <a:srgbClr val="000099"/>
          </a:solidFill>
          <a:latin typeface="+mj-lt"/>
          <a:ea typeface="ＭＳ Ｐゴシック" charset="-128"/>
          <a:cs typeface="ＭＳ Ｐゴシック" charset="-128"/>
        </a:defRPr>
      </a:lvl1pPr>
      <a:lvl2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sz="2400">
          <a:solidFill>
            <a:srgbClr val="000099"/>
          </a:solidFill>
          <a:latin typeface="Arial" charset="0"/>
        </a:defRPr>
      </a:lvl6pPr>
      <a:lvl7pPr marL="914400" algn="l" rtl="0" eaLnBrk="0" fontAlgn="base" hangingPunct="0">
        <a:spcBef>
          <a:spcPct val="0"/>
        </a:spcBef>
        <a:spcAft>
          <a:spcPct val="0"/>
        </a:spcAft>
        <a:defRPr sz="2400">
          <a:solidFill>
            <a:srgbClr val="000099"/>
          </a:solidFill>
          <a:latin typeface="Arial" charset="0"/>
        </a:defRPr>
      </a:lvl7pPr>
      <a:lvl8pPr marL="1371600" algn="l" rtl="0" eaLnBrk="0" fontAlgn="base" hangingPunct="0">
        <a:spcBef>
          <a:spcPct val="0"/>
        </a:spcBef>
        <a:spcAft>
          <a:spcPct val="0"/>
        </a:spcAft>
        <a:defRPr sz="2400">
          <a:solidFill>
            <a:srgbClr val="000099"/>
          </a:solidFill>
          <a:latin typeface="Arial" charset="0"/>
        </a:defRPr>
      </a:lvl8pPr>
      <a:lvl9pPr marL="1828800" algn="l" rtl="0" eaLnBrk="0" fontAlgn="base" hangingPunct="0">
        <a:spcBef>
          <a:spcPct val="0"/>
        </a:spcBef>
        <a:spcAft>
          <a:spcPct val="0"/>
        </a:spcAft>
        <a:defRPr sz="2400">
          <a:solidFill>
            <a:srgbClr val="000099"/>
          </a:solidFill>
          <a:latin typeface="Arial" charset="0"/>
        </a:defRPr>
      </a:lvl9pPr>
    </p:titleStyle>
    <p:bodyStyle>
      <a:lvl1pPr marL="342900" indent="-342900" algn="l" rtl="0" eaLnBrk="0" fontAlgn="base" hangingPunct="0">
        <a:spcBef>
          <a:spcPct val="20000"/>
        </a:spcBef>
        <a:spcAft>
          <a:spcPct val="0"/>
        </a:spcAft>
        <a:buSzPct val="100000"/>
        <a:buChar char="•"/>
        <a:defRPr sz="20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SzPct val="100000"/>
        <a:buChar char="–"/>
        <a:defRPr sz="2000">
          <a:solidFill>
            <a:schemeClr val="tx1"/>
          </a:solidFill>
          <a:latin typeface="+mn-lt"/>
          <a:ea typeface="ＭＳ Ｐゴシック" charset="-128"/>
        </a:defRPr>
      </a:lvl2pPr>
      <a:lvl3pPr marL="1143000" indent="-228600" algn="l" rtl="0" eaLnBrk="0" fontAlgn="base" hangingPunct="0">
        <a:spcBef>
          <a:spcPct val="20000"/>
        </a:spcBef>
        <a:spcAft>
          <a:spcPct val="0"/>
        </a:spcAft>
        <a:buSzPct val="100000"/>
        <a:buChar char="•"/>
        <a:defRPr>
          <a:solidFill>
            <a:schemeClr val="tx1"/>
          </a:solidFill>
          <a:latin typeface="+mn-lt"/>
          <a:ea typeface="ＭＳ Ｐゴシック" charset="-128"/>
        </a:defRPr>
      </a:lvl3pPr>
      <a:lvl4pPr marL="1600200" indent="-228600" algn="l" rtl="0" eaLnBrk="0" fontAlgn="base" hangingPunct="0">
        <a:spcBef>
          <a:spcPct val="20000"/>
        </a:spcBef>
        <a:spcAft>
          <a:spcPct val="0"/>
        </a:spcAft>
        <a:buSzPct val="100000"/>
        <a:buChar char="–"/>
        <a:defRPr sz="1400">
          <a:solidFill>
            <a:schemeClr val="tx1"/>
          </a:solidFill>
          <a:latin typeface="+mn-lt"/>
          <a:ea typeface="ＭＳ Ｐゴシック" charset="-128"/>
        </a:defRPr>
      </a:lvl4pPr>
      <a:lvl5pPr marL="2057400" indent="-228600" algn="l" rtl="0" eaLnBrk="0" fontAlgn="base" hangingPunct="0">
        <a:spcBef>
          <a:spcPct val="20000"/>
        </a:spcBef>
        <a:spcAft>
          <a:spcPct val="0"/>
        </a:spcAft>
        <a:buSzPct val="100000"/>
        <a:buChar char="•"/>
        <a:defRPr sz="1400">
          <a:solidFill>
            <a:schemeClr val="tx1"/>
          </a:solidFill>
          <a:latin typeface="+mn-lt"/>
          <a:ea typeface="ＭＳ Ｐゴシック" charset="-128"/>
        </a:defRPr>
      </a:lvl5pPr>
      <a:lvl6pPr marL="2514600" indent="-228600" algn="l" rtl="0" eaLnBrk="0" fontAlgn="base" hangingPunct="0">
        <a:spcBef>
          <a:spcPct val="20000"/>
        </a:spcBef>
        <a:spcAft>
          <a:spcPct val="0"/>
        </a:spcAft>
        <a:buSzPct val="100000"/>
        <a:buChar char="•"/>
        <a:defRPr sz="1400">
          <a:solidFill>
            <a:schemeClr val="tx1"/>
          </a:solidFill>
          <a:latin typeface="+mn-lt"/>
          <a:ea typeface="ＭＳ Ｐゴシック" charset="-128"/>
        </a:defRPr>
      </a:lvl6pPr>
      <a:lvl7pPr marL="2971800" indent="-228600" algn="l" rtl="0" eaLnBrk="0" fontAlgn="base" hangingPunct="0">
        <a:spcBef>
          <a:spcPct val="20000"/>
        </a:spcBef>
        <a:spcAft>
          <a:spcPct val="0"/>
        </a:spcAft>
        <a:buSzPct val="100000"/>
        <a:buChar char="•"/>
        <a:defRPr sz="1400">
          <a:solidFill>
            <a:schemeClr val="tx1"/>
          </a:solidFill>
          <a:latin typeface="+mn-lt"/>
          <a:ea typeface="ＭＳ Ｐゴシック" charset="-128"/>
        </a:defRPr>
      </a:lvl7pPr>
      <a:lvl8pPr marL="3429000" indent="-228600" algn="l" rtl="0" eaLnBrk="0" fontAlgn="base" hangingPunct="0">
        <a:spcBef>
          <a:spcPct val="20000"/>
        </a:spcBef>
        <a:spcAft>
          <a:spcPct val="0"/>
        </a:spcAft>
        <a:buSzPct val="100000"/>
        <a:buChar char="•"/>
        <a:defRPr sz="1400">
          <a:solidFill>
            <a:schemeClr val="tx1"/>
          </a:solidFill>
          <a:latin typeface="+mn-lt"/>
          <a:ea typeface="ＭＳ Ｐゴシック" charset="-128"/>
        </a:defRPr>
      </a:lvl8pPr>
      <a:lvl9pPr marL="3886200" indent="-228600" algn="l" rtl="0" eaLnBrk="0" fontAlgn="base" hangingPunct="0">
        <a:spcBef>
          <a:spcPct val="20000"/>
        </a:spcBef>
        <a:spcAft>
          <a:spcPct val="0"/>
        </a:spcAft>
        <a:buSzPct val="100000"/>
        <a:buChar char="•"/>
        <a:defRPr sz="14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8" name="Group 7"/>
          <p:cNvGrpSpPr/>
          <p:nvPr/>
        </p:nvGrpSpPr>
        <p:grpSpPr>
          <a:xfrm>
            <a:off x="-14288" y="0"/>
            <a:ext cx="9041774" cy="6858001"/>
            <a:chOff x="-14288" y="0"/>
            <a:chExt cx="9041774"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8352798"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834254" y="202406"/>
            <a:ext cx="7429499"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856060" y="2249487"/>
            <a:ext cx="7429499" cy="354171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592691" y="5917141"/>
            <a:ext cx="20574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7689518-5114-4166-BF6A-0A184F5F8DE0}" type="datetime1">
              <a:rPr lang="en-US" altLang="zh-CN" smtClean="0"/>
              <a:t>11/19/2019</a:t>
            </a:fld>
            <a:endParaRPr lang="en-US" dirty="0"/>
          </a:p>
        </p:txBody>
      </p:sp>
      <p:sp>
        <p:nvSpPr>
          <p:cNvPr id="5" name="Footer Placeholder 4"/>
          <p:cNvSpPr>
            <a:spLocks noGrp="1"/>
          </p:cNvSpPr>
          <p:nvPr>
            <p:ph type="ftr" sz="quarter" idx="3"/>
          </p:nvPr>
        </p:nvSpPr>
        <p:spPr>
          <a:xfrm>
            <a:off x="856059" y="5917140"/>
            <a:ext cx="4679482" cy="365125"/>
          </a:xfrm>
          <a:prstGeom prst="rect">
            <a:avLst/>
          </a:prstGeom>
        </p:spPr>
        <p:txBody>
          <a:bodyPr vert="horz" lIns="91440" tIns="45720" rIns="91440" bIns="45720" rtlCol="0" anchor="ctr"/>
          <a:lstStyle>
            <a:lvl1pPr algn="l">
              <a:defRPr sz="1050">
                <a:solidFill>
                  <a:schemeClr val="tx1">
                    <a:tint val="75000"/>
                  </a:schemeClr>
                </a:solidFill>
              </a:defRPr>
            </a:lvl1pPr>
          </a:lstStyle>
          <a:p>
            <a:r>
              <a:rPr lang="zh-CN" altLang="en-US"/>
              <a:t>核心课程教学团队</a:t>
            </a:r>
            <a:endParaRPr lang="en-US" dirty="0"/>
          </a:p>
        </p:txBody>
      </p:sp>
      <p:sp>
        <p:nvSpPr>
          <p:cNvPr id="6" name="Slide Number Placeholder 5"/>
          <p:cNvSpPr>
            <a:spLocks noGrp="1"/>
          </p:cNvSpPr>
          <p:nvPr>
            <p:ph type="sldNum" sz="quarter" idx="4"/>
          </p:nvPr>
        </p:nvSpPr>
        <p:spPr>
          <a:xfrm>
            <a:off x="7707241" y="5917139"/>
            <a:ext cx="578317"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6D22F896-40B5-4ADD-8801-0D06FADFA095}" type="slidenum">
              <a:rPr lang="en-US" smtClean="0"/>
              <a:pPr/>
              <a:t>‹#›</a:t>
            </a:fld>
            <a:endParaRPr lang="en-US" dirty="0"/>
          </a:p>
        </p:txBody>
      </p:sp>
      <p:pic>
        <p:nvPicPr>
          <p:cNvPr id="51" name="图片 50"/>
          <p:cNvPicPr>
            <a:picLocks noChangeAspect="1"/>
          </p:cNvPicPr>
          <p:nvPr userDrawn="1"/>
        </p:nvPicPr>
        <p:blipFill>
          <a:blip r:embed="rId6"/>
          <a:stretch>
            <a:fillRect/>
          </a:stretch>
        </p:blipFill>
        <p:spPr>
          <a:xfrm>
            <a:off x="706966" y="236141"/>
            <a:ext cx="152597" cy="252809"/>
          </a:xfrm>
          <a:prstGeom prst="rect">
            <a:avLst/>
          </a:prstGeom>
        </p:spPr>
      </p:pic>
      <p:pic>
        <p:nvPicPr>
          <p:cNvPr id="52" name="图片 51"/>
          <p:cNvPicPr>
            <a:picLocks noChangeAspect="1"/>
          </p:cNvPicPr>
          <p:nvPr userDrawn="1"/>
        </p:nvPicPr>
        <p:blipFill>
          <a:blip r:embed="rId7"/>
          <a:stretch>
            <a:fillRect/>
          </a:stretch>
        </p:blipFill>
        <p:spPr>
          <a:xfrm>
            <a:off x="839572" y="183356"/>
            <a:ext cx="972459" cy="511951"/>
          </a:xfrm>
          <a:prstGeom prst="rect">
            <a:avLst/>
          </a:prstGeom>
        </p:spPr>
      </p:pic>
      <p:pic>
        <p:nvPicPr>
          <p:cNvPr id="53" name="图片 52"/>
          <p:cNvPicPr>
            <a:picLocks noChangeAspect="1"/>
          </p:cNvPicPr>
          <p:nvPr userDrawn="1"/>
        </p:nvPicPr>
        <p:blipFill>
          <a:blip r:embed="rId7"/>
          <a:stretch>
            <a:fillRect/>
          </a:stretch>
        </p:blipFill>
        <p:spPr>
          <a:xfrm flipH="1">
            <a:off x="779609" y="0"/>
            <a:ext cx="75908" cy="369094"/>
          </a:xfrm>
          <a:prstGeom prst="rect">
            <a:avLst/>
          </a:prstGeom>
        </p:spPr>
      </p:pic>
      <p:pic>
        <p:nvPicPr>
          <p:cNvPr id="54" name="图片 53"/>
          <p:cNvPicPr>
            <a:picLocks noChangeAspect="1"/>
          </p:cNvPicPr>
          <p:nvPr userDrawn="1"/>
        </p:nvPicPr>
        <p:blipFill rotWithShape="1">
          <a:blip r:embed="rId8"/>
          <a:srcRect l="38170" t="22161" r="-1328"/>
          <a:stretch/>
        </p:blipFill>
        <p:spPr>
          <a:xfrm>
            <a:off x="704156" y="-1"/>
            <a:ext cx="95943" cy="366755"/>
          </a:xfrm>
          <a:prstGeom prst="rect">
            <a:avLst/>
          </a:prstGeom>
        </p:spPr>
      </p:pic>
      <p:pic>
        <p:nvPicPr>
          <p:cNvPr id="7" name="Picture 2" descr="\\DROBO-FS\QuickDrops\JB\PPTX NG\Droplets\LightingOverlay.png"/>
          <p:cNvPicPr>
            <a:picLocks noChangeAspect="1" noChangeArrowheads="1"/>
          </p:cNvPicPr>
          <p:nvPr/>
        </p:nvPicPr>
        <p:blipFill>
          <a:blip r:embed="rId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2851" y="993"/>
            <a:ext cx="9144002" cy="6858001"/>
          </a:xfrm>
          <a:prstGeom prst="rect">
            <a:avLst/>
          </a:prstGeom>
          <a:noFill/>
          <a:extLst>
            <a:ext uri="{909E8E84-426E-40dd-AFC4-6F175D3DCCD1}">
              <a14:hiddenFill xmlns:a14="http://schemas.microsoft.com/office/drawing/2010/main" xmlns="">
                <a:solidFill>
                  <a:srgbClr val="FFFFFF"/>
                </a:solidFill>
              </a14:hiddenFill>
            </a:ext>
          </a:extLst>
        </p:spPr>
      </p:pic>
      <p:pic>
        <p:nvPicPr>
          <p:cNvPr id="57" name="图片 56"/>
          <p:cNvPicPr>
            <a:picLocks noChangeAspect="1"/>
          </p:cNvPicPr>
          <p:nvPr userDrawn="1"/>
        </p:nvPicPr>
        <p:blipFill rotWithShape="1">
          <a:blip r:embed="rId10"/>
          <a:srcRect t="1" b="13576"/>
          <a:stretch/>
        </p:blipFill>
        <p:spPr>
          <a:xfrm>
            <a:off x="658852" y="2555"/>
            <a:ext cx="161092" cy="199851"/>
          </a:xfrm>
          <a:prstGeom prst="rect">
            <a:avLst/>
          </a:prstGeom>
        </p:spPr>
      </p:pic>
      <p:pic>
        <p:nvPicPr>
          <p:cNvPr id="58" name="图片 57"/>
          <p:cNvPicPr>
            <a:picLocks noChangeAspect="1"/>
          </p:cNvPicPr>
          <p:nvPr userDrawn="1"/>
        </p:nvPicPr>
        <p:blipFill rotWithShape="1">
          <a:blip r:embed="rId11"/>
          <a:srcRect l="-662" t="44507" r="-1" b="-2"/>
          <a:stretch/>
        </p:blipFill>
        <p:spPr>
          <a:xfrm>
            <a:off x="609601" y="0"/>
            <a:ext cx="104244" cy="89075"/>
          </a:xfrm>
          <a:prstGeom prst="rect">
            <a:avLst/>
          </a:prstGeom>
        </p:spPr>
      </p:pic>
    </p:spTree>
    <p:extLst>
      <p:ext uri="{BB962C8B-B14F-4D97-AF65-F5344CB8AC3E}">
        <p14:creationId xmlns:p14="http://schemas.microsoft.com/office/powerpoint/2010/main" val="3195675235"/>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6.xml"/><Relationship Id="rId1" Type="http://schemas.openxmlformats.org/officeDocument/2006/relationships/vmlDrawing" Target="../drawings/vmlDrawing4.vml"/><Relationship Id="rId5" Type="http://schemas.openxmlformats.org/officeDocument/2006/relationships/image" Target="../media/image12.emf"/><Relationship Id="rId4" Type="http://schemas.openxmlformats.org/officeDocument/2006/relationships/oleObject" Target="../embeddings/oleObject4.bin"/></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image" Target="../media/image14.emf"/><Relationship Id="rId4" Type="http://schemas.openxmlformats.org/officeDocument/2006/relationships/oleObject" Target="../embeddings/oleObject5.bin"/></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6.xml"/><Relationship Id="rId1" Type="http://schemas.openxmlformats.org/officeDocument/2006/relationships/vmlDrawing" Target="../drawings/vmlDrawing6.v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vmlDrawing" Target="../drawings/vmlDrawing7.vml"/><Relationship Id="rId5" Type="http://schemas.openxmlformats.org/officeDocument/2006/relationships/image" Target="../media/image18.emf"/><Relationship Id="rId4" Type="http://schemas.openxmlformats.org/officeDocument/2006/relationships/oleObject" Target="../embeddings/oleObject7.bin"/></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2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21.jpeg"/></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4.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vmlDrawing" Target="../drawings/vmlDrawing8.vml"/><Relationship Id="rId5" Type="http://schemas.openxmlformats.org/officeDocument/2006/relationships/image" Target="../media/image30.emf"/><Relationship Id="rId4"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9.vml"/><Relationship Id="rId5" Type="http://schemas.openxmlformats.org/officeDocument/2006/relationships/image" Target="../media/image18.emf"/><Relationship Id="rId4" Type="http://schemas.openxmlformats.org/officeDocument/2006/relationships/oleObject" Target="../embeddings/oleObject9.bin"/></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9.png"/></Relationships>
</file>

<file path=ppt/slides/_rels/slide48.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9.png"/><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1.bin"/><Relationship Id="rId5" Type="http://schemas.openxmlformats.org/officeDocument/2006/relationships/image" Target="../media/image42.emf"/><Relationship Id="rId4" Type="http://schemas.openxmlformats.org/officeDocument/2006/relationships/oleObject" Target="../embeddings/oleObject10.bin"/></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vmlDrawing" Target="../drawings/vmlDrawing12.vml"/><Relationship Id="rId5" Type="http://schemas.openxmlformats.org/officeDocument/2006/relationships/image" Target="../media/image42.emf"/><Relationship Id="rId4" Type="http://schemas.openxmlformats.org/officeDocument/2006/relationships/oleObject" Target="../embeddings/oleObject11.bin"/></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46.emf"/><Relationship Id="rId3" Type="http://schemas.openxmlformats.org/officeDocument/2006/relationships/oleObject" Target="../embeddings/oleObject12.bin"/><Relationship Id="rId7"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45.emf"/><Relationship Id="rId5" Type="http://schemas.openxmlformats.org/officeDocument/2006/relationships/oleObject" Target="../embeddings/oleObject13.bin"/><Relationship Id="rId4" Type="http://schemas.openxmlformats.org/officeDocument/2006/relationships/image" Target="../media/image44.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5.emf"/></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vmlDrawing" Target="../drawings/vmlDrawing15.vml"/><Relationship Id="rId5" Type="http://schemas.openxmlformats.org/officeDocument/2006/relationships/image" Target="../media/image47.emf"/><Relationship Id="rId4" Type="http://schemas.openxmlformats.org/officeDocument/2006/relationships/oleObject" Target="../embeddings/oleObject15.bin"/></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vmlDrawing" Target="../drawings/vmlDrawing16.vml"/><Relationship Id="rId5" Type="http://schemas.openxmlformats.org/officeDocument/2006/relationships/image" Target="../media/image47.emf"/><Relationship Id="rId4" Type="http://schemas.openxmlformats.org/officeDocument/2006/relationships/oleObject" Target="../embeddings/oleObject16.bin"/></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oleObject" Target="../embeddings/oleObject17.bin"/></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11.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23914" y="2256625"/>
            <a:ext cx="1133426" cy="1131901"/>
          </a:xfrm>
          <a:prstGeom prst="rect">
            <a:avLst/>
          </a:prstGeom>
        </p:spPr>
      </p:pic>
      <p:sp>
        <p:nvSpPr>
          <p:cNvPr id="7" name="圆角矩形 4"/>
          <p:cNvSpPr txBox="1"/>
          <p:nvPr/>
        </p:nvSpPr>
        <p:spPr>
          <a:xfrm>
            <a:off x="3629202" y="1752710"/>
            <a:ext cx="5320642" cy="260121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9070" tIns="179070" rIns="179070" bIns="179070" numCol="1" spcCol="1270" anchor="ctr" anchorCtr="0">
            <a:noAutofit/>
          </a:bodyPr>
          <a:lstStyle/>
          <a:p>
            <a:pPr marL="0" marR="0" lvl="0" indent="0" algn="l" defTabSz="2089150" rtl="0" eaLnBrk="1" fontAlgn="auto" latinLnBrk="0" hangingPunct="1">
              <a:lnSpc>
                <a:spcPct val="90000"/>
              </a:lnSpc>
              <a:spcBef>
                <a:spcPct val="0"/>
              </a:spcBef>
              <a:spcAft>
                <a:spcPct val="35000"/>
              </a:spcAft>
              <a:buClrTx/>
              <a:buSzTx/>
              <a:buFontTx/>
              <a:buNone/>
              <a:tabLst/>
              <a:defRPr/>
            </a:pPr>
            <a:endParaRPr kumimoji="0" lang="zh-CN" altLang="en-US" sz="4700" b="0" i="0" u="none" strike="noStrike" kern="1200" cap="none" spc="0" normalizeH="0" baseline="0" noProof="0">
              <a:ln>
                <a:noFill/>
              </a:ln>
              <a:solidFill>
                <a:prstClr val="white"/>
              </a:solidFill>
              <a:effectLst/>
              <a:uLnTx/>
              <a:uFillTx/>
              <a:latin typeface="Tw Cen MT" panose="020B0602020104020603"/>
              <a:ea typeface="宋体" panose="02010600030101010101" pitchFamily="2" charset="-122"/>
              <a:cs typeface="+mn-cs"/>
            </a:endParaRPr>
          </a:p>
        </p:txBody>
      </p:sp>
      <p:sp>
        <p:nvSpPr>
          <p:cNvPr id="5" name="矩形 4"/>
          <p:cNvSpPr/>
          <p:nvPr/>
        </p:nvSpPr>
        <p:spPr>
          <a:xfrm>
            <a:off x="3968698" y="2326696"/>
            <a:ext cx="3652787" cy="2062103"/>
          </a:xfrm>
          <a:prstGeom prst="rect">
            <a:avLst/>
          </a:prstGeom>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第十一章</a:t>
            </a:r>
            <a:endParaRPr kumimoji="0" lang="en-US" altLang="zh-CN"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altLang="zh-CN" sz="36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endParaRPr>
          </a:p>
          <a:p>
            <a:pPr algn="ctr" defTabSz="457200" eaLnBrk="1" fontAlgn="auto" hangingPunct="1">
              <a:spcBef>
                <a:spcPts val="0"/>
              </a:spcBef>
              <a:spcAft>
                <a:spcPts val="0"/>
              </a:spcAft>
              <a:defRPr/>
            </a:pPr>
            <a:r>
              <a:rPr lang="zh-CN" altLang="en-US" sz="3600" b="0"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有限状态机</a:t>
            </a:r>
            <a:endParaRPr lang="en-US" altLang="zh-CN" sz="3600" b="0" dirty="0">
              <a:solidFill>
                <a:prstClr val="white"/>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prstClr val="white"/>
              </a:solidFill>
              <a:effectLst/>
              <a:uLnTx/>
              <a:uFillTx/>
              <a:latin typeface="Tw Cen MT" panose="020B0602020104020603"/>
              <a:ea typeface="宋体" panose="02010600030101010101" pitchFamily="2" charset="-122"/>
              <a:cs typeface="+mn-cs"/>
            </a:endParaRPr>
          </a:p>
        </p:txBody>
      </p:sp>
    </p:spTree>
    <p:extLst>
      <p:ext uri="{BB962C8B-B14F-4D97-AF65-F5344CB8AC3E}">
        <p14:creationId xmlns:p14="http://schemas.microsoft.com/office/powerpoint/2010/main" val="907253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1" name="Object 2"/>
          <p:cNvGraphicFramePr>
            <a:graphicFrameLocks noChangeAspect="1"/>
          </p:cNvGraphicFramePr>
          <p:nvPr/>
        </p:nvGraphicFramePr>
        <p:xfrm>
          <a:off x="381000" y="1057275"/>
          <a:ext cx="8420100" cy="4886325"/>
        </p:xfrm>
        <a:graphic>
          <a:graphicData uri="http://schemas.openxmlformats.org/presentationml/2006/ole">
            <mc:AlternateContent xmlns:mc="http://schemas.openxmlformats.org/markup-compatibility/2006">
              <mc:Choice xmlns:v="urn:schemas-microsoft-com:vml" Requires="v">
                <p:oleObj spid="_x0000_s17537" name="Visio" r:id="rId4" imgW="3124200" imgH="1816100" progId="Visio.Drawing.6">
                  <p:embed/>
                </p:oleObj>
              </mc:Choice>
              <mc:Fallback>
                <p:oleObj name="Visio" r:id="rId4" imgW="3124200" imgH="1816100"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1057275"/>
                        <a:ext cx="8420100" cy="488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7412" name="Rectangle 4"/>
          <p:cNvSpPr>
            <a:spLocks noGrp="1" noChangeArrowheads="1"/>
          </p:cNvSpPr>
          <p:nvPr>
            <p:ph type="title"/>
          </p:nvPr>
        </p:nvSpPr>
        <p:spPr>
          <a:xfrm>
            <a:off x="152399" y="0"/>
            <a:ext cx="9180443" cy="893763"/>
          </a:xfrm>
        </p:spPr>
        <p:txBody>
          <a:bodyPr/>
          <a:lstStyle/>
          <a:p>
            <a:r>
              <a:rPr lang="en-US" dirty="0">
                <a:ea typeface="ＭＳ Ｐゴシック" pitchFamily="34" charset="-128"/>
              </a:rPr>
              <a:t>Schematic of UDL Counter</a:t>
            </a:r>
            <a:r>
              <a:rPr lang="zh-CN" altLang="en-US" dirty="0">
                <a:ea typeface="ＭＳ Ｐゴシック" pitchFamily="34" charset="-128"/>
              </a:rPr>
              <a:t>可逆计数器（</a:t>
            </a:r>
            <a:r>
              <a:rPr lang="en-US" altLang="zh-CN" dirty="0">
                <a:ea typeface="ＭＳ Ｐゴシック" pitchFamily="34" charset="-128"/>
              </a:rPr>
              <a:t>161</a:t>
            </a:r>
            <a:r>
              <a:rPr lang="zh-CN" altLang="en-US" dirty="0">
                <a:ea typeface="ＭＳ Ｐゴシック" pitchFamily="34" charset="-128"/>
              </a:rPr>
              <a:t>、</a:t>
            </a:r>
            <a:r>
              <a:rPr lang="en-US" altLang="zh-CN" dirty="0">
                <a:ea typeface="ＭＳ Ｐゴシック" pitchFamily="34" charset="-128"/>
              </a:rPr>
              <a:t>160</a:t>
            </a:r>
            <a:r>
              <a:rPr lang="zh-CN" altLang="en-US" dirty="0">
                <a:ea typeface="ＭＳ Ｐゴシック" pitchFamily="34" charset="-128"/>
              </a:rPr>
              <a:t>、</a:t>
            </a:r>
            <a:r>
              <a:rPr lang="en-US" altLang="zh-CN" dirty="0">
                <a:ea typeface="ＭＳ Ｐゴシック" pitchFamily="34" charset="-128"/>
              </a:rPr>
              <a:t>190</a:t>
            </a:r>
            <a:r>
              <a:rPr lang="zh-CN" altLang="en-US" dirty="0">
                <a:ea typeface="ＭＳ Ｐゴシック" pitchFamily="34" charset="-128"/>
              </a:rPr>
              <a:t>、</a:t>
            </a:r>
            <a:r>
              <a:rPr lang="en-US" altLang="zh-CN" dirty="0">
                <a:ea typeface="ＭＳ Ｐゴシック" pitchFamily="34" charset="-128"/>
              </a:rPr>
              <a:t>193</a:t>
            </a:r>
            <a:r>
              <a:rPr lang="zh-CN" altLang="en-US" dirty="0">
                <a:ea typeface="ＭＳ Ｐゴシック" pitchFamily="34" charset="-128"/>
              </a:rPr>
              <a:t>等）</a:t>
            </a:r>
            <a:endParaRPr lang="en-US" dirty="0">
              <a:ea typeface="ＭＳ Ｐゴシック" pitchFamily="34" charset="-128"/>
            </a:endParaRPr>
          </a:p>
        </p:txBody>
      </p:sp>
      <p:graphicFrame>
        <p:nvGraphicFramePr>
          <p:cNvPr id="4" name="表格 3">
            <a:extLst>
              <a:ext uri="{FF2B5EF4-FFF2-40B4-BE49-F238E27FC236}">
                <a16:creationId xmlns:a16="http://schemas.microsoft.com/office/drawing/2014/main" id="{90230B17-677D-41C2-8D05-BE545F17467C}"/>
              </a:ext>
            </a:extLst>
          </p:cNvPr>
          <p:cNvGraphicFramePr>
            <a:graphicFrameLocks noGrp="1"/>
          </p:cNvGraphicFramePr>
          <p:nvPr>
            <p:extLst>
              <p:ext uri="{D42A27DB-BD31-4B8C-83A1-F6EECF244321}">
                <p14:modId xmlns:p14="http://schemas.microsoft.com/office/powerpoint/2010/main" val="659298750"/>
              </p:ext>
            </p:extLst>
          </p:nvPr>
        </p:nvGraphicFramePr>
        <p:xfrm>
          <a:off x="4973638" y="4006157"/>
          <a:ext cx="4087813" cy="1711601"/>
        </p:xfrm>
        <a:graphic>
          <a:graphicData uri="http://schemas.openxmlformats.org/drawingml/2006/table">
            <a:tbl>
              <a:tblPr>
                <a:tableStyleId>{5C22544A-7EE6-4342-B048-85BDC9FD1C3A}</a:tableStyleId>
              </a:tblPr>
              <a:tblGrid>
                <a:gridCol w="366880">
                  <a:extLst>
                    <a:ext uri="{9D8B030D-6E8A-4147-A177-3AD203B41FA5}">
                      <a16:colId xmlns:a16="http://schemas.microsoft.com/office/drawing/2014/main" val="20000"/>
                    </a:ext>
                  </a:extLst>
                </a:gridCol>
                <a:gridCol w="948095">
                  <a:extLst>
                    <a:ext uri="{9D8B030D-6E8A-4147-A177-3AD203B41FA5}">
                      <a16:colId xmlns:a16="http://schemas.microsoft.com/office/drawing/2014/main" val="20001"/>
                    </a:ext>
                  </a:extLst>
                </a:gridCol>
                <a:gridCol w="948095">
                  <a:extLst>
                    <a:ext uri="{9D8B030D-6E8A-4147-A177-3AD203B41FA5}">
                      <a16:colId xmlns:a16="http://schemas.microsoft.com/office/drawing/2014/main" val="20002"/>
                    </a:ext>
                  </a:extLst>
                </a:gridCol>
                <a:gridCol w="805164">
                  <a:extLst>
                    <a:ext uri="{9D8B030D-6E8A-4147-A177-3AD203B41FA5}">
                      <a16:colId xmlns:a16="http://schemas.microsoft.com/office/drawing/2014/main" val="20003"/>
                    </a:ext>
                  </a:extLst>
                </a:gridCol>
                <a:gridCol w="1019579">
                  <a:extLst>
                    <a:ext uri="{9D8B030D-6E8A-4147-A177-3AD203B41FA5}">
                      <a16:colId xmlns:a16="http://schemas.microsoft.com/office/drawing/2014/main" val="20004"/>
                    </a:ext>
                  </a:extLst>
                </a:gridCol>
              </a:tblGrid>
              <a:tr h="431441">
                <a:tc>
                  <a:txBody>
                    <a:bodyPr/>
                    <a:lstStyle/>
                    <a:p>
                      <a:pPr algn="l">
                        <a:spcAft>
                          <a:spcPts val="0"/>
                        </a:spcAft>
                      </a:pPr>
                      <a:r>
                        <a:rPr lang="en-US" sz="1400" kern="100" dirty="0" err="1">
                          <a:solidFill>
                            <a:srgbClr val="FFFF00"/>
                          </a:solidFill>
                          <a:effectLst/>
                        </a:rPr>
                        <a:t>rst</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accent1">
                        <a:lumMod val="50000"/>
                      </a:schemeClr>
                    </a:solidFill>
                  </a:tcPr>
                </a:tc>
                <a:tc>
                  <a:txBody>
                    <a:bodyPr/>
                    <a:lstStyle/>
                    <a:p>
                      <a:pPr indent="266700" algn="l">
                        <a:spcAft>
                          <a:spcPts val="0"/>
                        </a:spcAft>
                      </a:pPr>
                      <a:r>
                        <a:rPr lang="en-US" altLang="zh-CN" sz="1400" kern="100" dirty="0">
                          <a:solidFill>
                            <a:srgbClr val="FFFF00"/>
                          </a:solidFill>
                          <a:effectLst/>
                          <a:latin typeface="Calibri" panose="020F0502020204030204"/>
                          <a:ea typeface="+mn-ea"/>
                          <a:cs typeface="Times New Roman" panose="02020603050405020304"/>
                        </a:rPr>
                        <a:t>up</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accent1">
                        <a:lumMod val="50000"/>
                      </a:schemeClr>
                    </a:solidFill>
                  </a:tcPr>
                </a:tc>
                <a:tc>
                  <a:txBody>
                    <a:bodyPr/>
                    <a:lstStyle/>
                    <a:p>
                      <a:pPr indent="266700" algn="just">
                        <a:spcAft>
                          <a:spcPts val="0"/>
                        </a:spcAft>
                      </a:pPr>
                      <a:r>
                        <a:rPr lang="en-US" altLang="zh-CN" sz="1400" kern="100" dirty="0">
                          <a:solidFill>
                            <a:srgbClr val="FFFF00"/>
                          </a:solidFill>
                          <a:effectLst/>
                          <a:latin typeface="Calibri" panose="020F0502020204030204"/>
                          <a:ea typeface="宋体" panose="02010600030101010101" pitchFamily="2" charset="-122"/>
                          <a:cs typeface="Times New Roman" panose="02020603050405020304"/>
                        </a:rPr>
                        <a:t>down</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accent1">
                        <a:lumMod val="50000"/>
                      </a:schemeClr>
                    </a:solidFill>
                  </a:tcPr>
                </a:tc>
                <a:tc>
                  <a:txBody>
                    <a:bodyPr/>
                    <a:lstStyle/>
                    <a:p>
                      <a:pPr indent="266700" algn="just">
                        <a:spcAft>
                          <a:spcPts val="0"/>
                        </a:spcAft>
                      </a:pPr>
                      <a:r>
                        <a:rPr lang="en-US" altLang="zh-CN" sz="1400" kern="100" dirty="0">
                          <a:solidFill>
                            <a:srgbClr val="FFFF00"/>
                          </a:solidFill>
                          <a:effectLst/>
                          <a:latin typeface="Calibri" panose="020F0502020204030204"/>
                          <a:ea typeface="宋体" panose="02010600030101010101" pitchFamily="2" charset="-122"/>
                          <a:cs typeface="Times New Roman" panose="02020603050405020304"/>
                        </a:rPr>
                        <a:t>load</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accent1">
                        <a:lumMod val="50000"/>
                      </a:schemeClr>
                    </a:solidFill>
                  </a:tcPr>
                </a:tc>
                <a:tc>
                  <a:txBody>
                    <a:bodyPr/>
                    <a:lstStyle/>
                    <a:p>
                      <a:pPr indent="400050" algn="l">
                        <a:spcAft>
                          <a:spcPts val="0"/>
                        </a:spcAft>
                      </a:pPr>
                      <a:r>
                        <a:rPr lang="zh-CN" sz="1400" kern="100" dirty="0">
                          <a:solidFill>
                            <a:srgbClr val="FFFF00"/>
                          </a:solidFill>
                          <a:effectLst/>
                        </a:rPr>
                        <a:t>功能</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accent1">
                        <a:lumMod val="50000"/>
                      </a:schemeClr>
                    </a:solidFill>
                  </a:tcPr>
                </a:tc>
                <a:extLst>
                  <a:ext uri="{0D108BD9-81ED-4DB2-BD59-A6C34878D82A}">
                    <a16:rowId xmlns:a16="http://schemas.microsoft.com/office/drawing/2014/main" val="10000"/>
                  </a:ext>
                </a:extLst>
              </a:tr>
              <a:tr h="1279884">
                <a:tc>
                  <a:txBody>
                    <a:bodyPr/>
                    <a:lstStyle/>
                    <a:p>
                      <a:pPr algn="ctr">
                        <a:spcAft>
                          <a:spcPts val="0"/>
                        </a:spcAft>
                      </a:pPr>
                      <a:r>
                        <a:rPr lang="en-US" sz="1400" kern="100" dirty="0">
                          <a:solidFill>
                            <a:srgbClr val="FFFF00"/>
                          </a:solidFill>
                          <a:effectLst/>
                        </a:rPr>
                        <a:t>1</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accent1">
                        <a:lumMod val="50000"/>
                      </a:schemeClr>
                    </a:solidFill>
                  </a:tcPr>
                </a:tc>
                <a:tc>
                  <a:txBody>
                    <a:bodyPr/>
                    <a:lstStyle/>
                    <a:p>
                      <a:pPr algn="just">
                        <a:spcAft>
                          <a:spcPts val="0"/>
                        </a:spcAft>
                      </a:pPr>
                      <a:r>
                        <a:rPr lang="en-US" sz="1400" kern="100" dirty="0">
                          <a:solidFill>
                            <a:srgbClr val="FFFF00"/>
                          </a:solidFill>
                          <a:effectLst/>
                        </a:rPr>
                        <a:t>       X</a:t>
                      </a:r>
                      <a:endParaRPr lang="zh-CN" sz="1400" kern="100" dirty="0">
                        <a:solidFill>
                          <a:srgbClr val="FFFF00"/>
                        </a:solidFill>
                        <a:effectLst/>
                      </a:endParaRPr>
                    </a:p>
                    <a:p>
                      <a:pPr algn="just">
                        <a:spcAft>
                          <a:spcPts val="0"/>
                        </a:spcAft>
                      </a:pPr>
                      <a:r>
                        <a:rPr lang="en-US" sz="1400" kern="100" dirty="0">
                          <a:solidFill>
                            <a:srgbClr val="FFFF00"/>
                          </a:solidFill>
                          <a:effectLst/>
                        </a:rPr>
                        <a:t>       1</a:t>
                      </a:r>
                      <a:endParaRPr lang="zh-CN" sz="1400" kern="100" dirty="0">
                        <a:solidFill>
                          <a:srgbClr val="FFFF00"/>
                        </a:solidFill>
                        <a:effectLst/>
                      </a:endParaRPr>
                    </a:p>
                    <a:p>
                      <a:pPr algn="just">
                        <a:spcAft>
                          <a:spcPts val="0"/>
                        </a:spcAft>
                      </a:pPr>
                      <a:r>
                        <a:rPr lang="en-US" sz="1400" kern="100" dirty="0">
                          <a:solidFill>
                            <a:srgbClr val="FFFF00"/>
                          </a:solidFill>
                          <a:effectLst/>
                        </a:rPr>
                        <a:t>       0 </a:t>
                      </a:r>
                    </a:p>
                    <a:p>
                      <a:pPr algn="just">
                        <a:spcAft>
                          <a:spcPts val="0"/>
                        </a:spcAft>
                      </a:pPr>
                      <a:r>
                        <a:rPr lang="en-US" sz="1400" kern="100" dirty="0">
                          <a:solidFill>
                            <a:srgbClr val="FFFF00"/>
                          </a:solidFill>
                          <a:effectLst/>
                        </a:rPr>
                        <a:t>       0 </a:t>
                      </a:r>
                    </a:p>
                    <a:p>
                      <a:pPr algn="just">
                        <a:spcAft>
                          <a:spcPts val="0"/>
                        </a:spcAft>
                      </a:pPr>
                      <a:r>
                        <a:rPr lang="en-US" sz="1400" kern="100" dirty="0">
                          <a:solidFill>
                            <a:srgbClr val="FFFF00"/>
                          </a:solidFill>
                          <a:effectLst/>
                        </a:rPr>
                        <a:t>       0</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accent1">
                        <a:lumMod val="50000"/>
                      </a:schemeClr>
                    </a:solidFill>
                  </a:tcPr>
                </a:tc>
                <a:tc>
                  <a:txBody>
                    <a:bodyPr/>
                    <a:lstStyle/>
                    <a:p>
                      <a:pPr algn="just">
                        <a:spcAft>
                          <a:spcPts val="0"/>
                        </a:spcAft>
                      </a:pPr>
                      <a:r>
                        <a:rPr lang="en-US" altLang="zh-CN" sz="1400" kern="100" dirty="0">
                          <a:solidFill>
                            <a:srgbClr val="FFFF00"/>
                          </a:solidFill>
                          <a:effectLst/>
                        </a:rPr>
                        <a:t>        X </a:t>
                      </a:r>
                    </a:p>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latin typeface="Calibri" panose="020F0502020204030204"/>
                          <a:ea typeface="+mn-ea"/>
                          <a:cs typeface="Times New Roman" panose="02020603050405020304"/>
                        </a:rPr>
                        <a:t>          1</a:t>
                      </a:r>
                    </a:p>
                    <a:p>
                      <a:pPr algn="just">
                        <a:spcAft>
                          <a:spcPts val="0"/>
                        </a:spcAft>
                      </a:pPr>
                      <a:r>
                        <a:rPr lang="en-US" altLang="zh-CN" sz="1400" kern="100" dirty="0">
                          <a:solidFill>
                            <a:srgbClr val="FFFF00"/>
                          </a:solidFill>
                          <a:effectLst/>
                        </a:rPr>
                        <a:t>        0</a:t>
                      </a:r>
                    </a:p>
                    <a:p>
                      <a:pPr marL="0" marR="0" indent="0" algn="just" defTabSz="914400" rtl="0" eaLnBrk="1" fontAlgn="auto" latinLnBrk="0" hangingPunct="1">
                        <a:lnSpc>
                          <a:spcPct val="100000"/>
                        </a:lnSpc>
                        <a:spcBef>
                          <a:spcPts val="0"/>
                        </a:spcBef>
                        <a:spcAft>
                          <a:spcPts val="0"/>
                        </a:spcAft>
                        <a:buClrTx/>
                        <a:buSzTx/>
                        <a:buFontTx/>
                        <a:buNone/>
                        <a:defRPr/>
                      </a:pPr>
                      <a:r>
                        <a:rPr lang="en-US" altLang="zh-CN" sz="1400" kern="100" dirty="0">
                          <a:solidFill>
                            <a:srgbClr val="FFFF00"/>
                          </a:solidFill>
                          <a:effectLst/>
                        </a:rPr>
                        <a:t>        0</a:t>
                      </a:r>
                    </a:p>
                    <a:p>
                      <a:pPr algn="just">
                        <a:spcAft>
                          <a:spcPts val="0"/>
                        </a:spcAft>
                      </a:pP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accent1">
                        <a:lumMod val="50000"/>
                      </a:schemeClr>
                    </a:solidFill>
                  </a:tcPr>
                </a:tc>
                <a:tc>
                  <a:txBody>
                    <a:bodyPr/>
                    <a:lstStyle/>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latin typeface="Calibri" panose="020F0502020204030204"/>
                          <a:ea typeface="+mn-ea"/>
                          <a:cs typeface="Times New Roman" panose="02020603050405020304"/>
                        </a:rPr>
                        <a:t>         1</a:t>
                      </a:r>
                    </a:p>
                    <a:p>
                      <a:pPr marL="0" marR="0" indent="0" algn="just" defTabSz="914400" rtl="0" eaLnBrk="1" fontAlgn="auto" latinLnBrk="0" hangingPunct="1">
                        <a:lnSpc>
                          <a:spcPct val="100000"/>
                        </a:lnSpc>
                        <a:spcBef>
                          <a:spcPts val="0"/>
                        </a:spcBef>
                        <a:spcAft>
                          <a:spcPts val="0"/>
                        </a:spcAft>
                        <a:buClrTx/>
                        <a:buSzTx/>
                        <a:buFontTx/>
                        <a:buNone/>
                        <a:defRPr/>
                      </a:pPr>
                      <a:r>
                        <a:rPr lang="en-US" altLang="zh-CN" sz="1400" kern="100" dirty="0">
                          <a:solidFill>
                            <a:srgbClr val="FFFF00"/>
                          </a:solidFill>
                          <a:effectLst/>
                        </a:rPr>
                        <a:t>        0</a:t>
                      </a:r>
                    </a:p>
                    <a:p>
                      <a:pPr algn="just">
                        <a:spcAft>
                          <a:spcPts val="0"/>
                        </a:spcAft>
                      </a:pPr>
                      <a:endParaRPr lang="en-US" altLang="zh-CN" sz="1400" kern="100" dirty="0">
                        <a:solidFill>
                          <a:srgbClr val="FFFF00"/>
                        </a:solidFill>
                        <a:effectLst/>
                        <a:latin typeface="Calibri" panose="020F0502020204030204"/>
                        <a:ea typeface="+mn-ea"/>
                        <a:cs typeface="Times New Roman" panose="02020603050405020304"/>
                      </a:endParaRPr>
                    </a:p>
                  </a:txBody>
                  <a:tcPr marL="68566" marR="68566" marT="0" marB="0">
                    <a:solidFill>
                      <a:schemeClr val="accent1">
                        <a:lumMod val="50000"/>
                      </a:schemeClr>
                    </a:solidFill>
                  </a:tcPr>
                </a:tc>
                <a:tc>
                  <a:txBody>
                    <a:bodyPr/>
                    <a:lstStyle/>
                    <a:p>
                      <a:pPr algn="ctr">
                        <a:spcAft>
                          <a:spcPts val="0"/>
                        </a:spcAft>
                      </a:pPr>
                      <a:r>
                        <a:rPr lang="zh-CN" sz="1400" kern="100" dirty="0">
                          <a:solidFill>
                            <a:srgbClr val="FFFF00"/>
                          </a:solidFill>
                          <a:effectLst/>
                        </a:rPr>
                        <a:t>同步清零</a:t>
                      </a:r>
                    </a:p>
                    <a:p>
                      <a:pPr algn="ctr">
                        <a:spcAft>
                          <a:spcPts val="0"/>
                        </a:spcAft>
                      </a:pPr>
                      <a:r>
                        <a:rPr lang="zh-CN" altLang="en-US" sz="1400" kern="100" dirty="0">
                          <a:solidFill>
                            <a:srgbClr val="FFFF00"/>
                          </a:solidFill>
                          <a:effectLst/>
                        </a:rPr>
                        <a:t>加法计数减法计数同步置数</a:t>
                      </a:r>
                      <a:r>
                        <a:rPr lang="zh-CN" sz="1400" kern="100" dirty="0">
                          <a:solidFill>
                            <a:srgbClr val="FFFF00"/>
                          </a:solidFill>
                          <a:effectLst/>
                        </a:rPr>
                        <a:t>保持</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accent1">
                        <a:lumMod val="50000"/>
                      </a:schemeClr>
                    </a:solidFill>
                  </a:tcPr>
                </a:tc>
                <a:extLst>
                  <a:ext uri="{0D108BD9-81ED-4DB2-BD59-A6C34878D82A}">
                    <a16:rowId xmlns:a16="http://schemas.microsoft.com/office/drawing/2014/main" val="10001"/>
                  </a:ext>
                </a:extLst>
              </a:tr>
            </a:tbl>
          </a:graphicData>
        </a:graphic>
      </p:graphicFrame>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B79EE0-49F1-4196-B11C-328C29E4C996}"/>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40EDDC9E-2B03-42E3-85CB-FD5FF85B4E3F}"/>
              </a:ext>
            </a:extLst>
          </p:cNvPr>
          <p:cNvPicPr>
            <a:picLocks noChangeAspect="1"/>
          </p:cNvPicPr>
          <p:nvPr/>
        </p:nvPicPr>
        <p:blipFill>
          <a:blip r:embed="rId2"/>
          <a:stretch>
            <a:fillRect/>
          </a:stretch>
        </p:blipFill>
        <p:spPr>
          <a:xfrm>
            <a:off x="242887" y="552450"/>
            <a:ext cx="8658225" cy="5753100"/>
          </a:xfrm>
          <a:prstGeom prst="rect">
            <a:avLst/>
          </a:prstGeom>
        </p:spPr>
      </p:pic>
    </p:spTree>
    <p:extLst>
      <p:ext uri="{BB962C8B-B14F-4D97-AF65-F5344CB8AC3E}">
        <p14:creationId xmlns:p14="http://schemas.microsoft.com/office/powerpoint/2010/main" val="6173666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 Box 2"/>
          <p:cNvSpPr txBox="1">
            <a:spLocks noChangeArrowheads="1"/>
          </p:cNvSpPr>
          <p:nvPr/>
        </p:nvSpPr>
        <p:spPr bwMode="auto">
          <a:xfrm>
            <a:off x="152400" y="1158875"/>
            <a:ext cx="88392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5613" algn="l"/>
                <a:tab pos="917575" algn="l"/>
                <a:tab pos="1373188" algn="l"/>
              </a:tabLst>
              <a:defRPr sz="2000" b="1">
                <a:solidFill>
                  <a:schemeClr val="tx1"/>
                </a:solidFill>
                <a:latin typeface="Courier New" pitchFamily="49" charset="0"/>
                <a:ea typeface="ＭＳ Ｐゴシック" pitchFamily="34" charset="-128"/>
              </a:defRPr>
            </a:lvl1pPr>
            <a:lvl2pPr marL="742950" indent="-285750">
              <a:tabLst>
                <a:tab pos="455613" algn="l"/>
                <a:tab pos="917575" algn="l"/>
                <a:tab pos="1373188" algn="l"/>
              </a:tabLst>
              <a:defRPr sz="2000" b="1">
                <a:solidFill>
                  <a:schemeClr val="tx1"/>
                </a:solidFill>
                <a:latin typeface="Courier New" pitchFamily="49" charset="0"/>
                <a:ea typeface="ＭＳ Ｐゴシック" pitchFamily="34" charset="-128"/>
              </a:defRPr>
            </a:lvl2pPr>
            <a:lvl3pPr marL="1143000" indent="-228600">
              <a:tabLst>
                <a:tab pos="455613" algn="l"/>
                <a:tab pos="917575" algn="l"/>
                <a:tab pos="1373188" algn="l"/>
              </a:tabLst>
              <a:defRPr sz="2000" b="1">
                <a:solidFill>
                  <a:schemeClr val="tx1"/>
                </a:solidFill>
                <a:latin typeface="Courier New" pitchFamily="49" charset="0"/>
                <a:ea typeface="ＭＳ Ｐゴシック" pitchFamily="34" charset="-128"/>
              </a:defRPr>
            </a:lvl3pPr>
            <a:lvl4pPr marL="1600200" indent="-228600">
              <a:tabLst>
                <a:tab pos="455613" algn="l"/>
                <a:tab pos="917575" algn="l"/>
                <a:tab pos="1373188" algn="l"/>
              </a:tabLst>
              <a:defRPr sz="2000" b="1">
                <a:solidFill>
                  <a:schemeClr val="tx1"/>
                </a:solidFill>
                <a:latin typeface="Courier New" pitchFamily="49" charset="0"/>
                <a:ea typeface="ＭＳ Ｐゴシック" pitchFamily="34" charset="-128"/>
              </a:defRPr>
            </a:lvl4pPr>
            <a:lvl5pPr marL="2057400" indent="-228600">
              <a:tabLst>
                <a:tab pos="455613" algn="l"/>
                <a:tab pos="917575" algn="l"/>
                <a:tab pos="1373188" algn="l"/>
              </a:tabLst>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9pPr>
          </a:lstStyle>
          <a:p>
            <a:pPr algn="l" eaLnBrk="1" hangingPunct="1"/>
            <a:r>
              <a:rPr lang="en-US" b="0">
                <a:latin typeface="Arial" charset="0"/>
              </a:rPr>
              <a:t>	next_state = rst ? 0 : {state[n-2:0],sin} ;</a:t>
            </a:r>
          </a:p>
        </p:txBody>
      </p:sp>
      <p:graphicFrame>
        <p:nvGraphicFramePr>
          <p:cNvPr id="22532" name="Object 2"/>
          <p:cNvGraphicFramePr>
            <a:graphicFrameLocks noChangeAspect="1"/>
          </p:cNvGraphicFramePr>
          <p:nvPr>
            <p:extLst>
              <p:ext uri="{D42A27DB-BD31-4B8C-83A1-F6EECF244321}">
                <p14:modId xmlns:p14="http://schemas.microsoft.com/office/powerpoint/2010/main" val="1143188432"/>
              </p:ext>
            </p:extLst>
          </p:nvPr>
        </p:nvGraphicFramePr>
        <p:xfrm>
          <a:off x="298450" y="1939373"/>
          <a:ext cx="8693150" cy="3282950"/>
        </p:xfrm>
        <a:graphic>
          <a:graphicData uri="http://schemas.openxmlformats.org/presentationml/2006/ole">
            <mc:AlternateContent xmlns:mc="http://schemas.openxmlformats.org/markup-compatibility/2006">
              <mc:Choice xmlns:v="urn:schemas-microsoft-com:vml" Requires="v">
                <p:oleObj spid="_x0000_s44129" name="Visio" r:id="rId4" imgW="2895600" imgH="1092200" progId="Visio.Drawing.6">
                  <p:embed/>
                </p:oleObj>
              </mc:Choice>
              <mc:Fallback>
                <p:oleObj name="Visio" r:id="rId4" imgW="2895600" imgH="1092200" progId="Visio.Drawing.6">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450" y="1939373"/>
                        <a:ext cx="8693150"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2533" name="Rectangle 4"/>
          <p:cNvSpPr>
            <a:spLocks noGrp="1" noChangeArrowheads="1"/>
          </p:cNvSpPr>
          <p:nvPr>
            <p:ph type="title"/>
          </p:nvPr>
        </p:nvSpPr>
        <p:spPr/>
        <p:txBody>
          <a:bodyPr/>
          <a:lstStyle/>
          <a:p>
            <a:r>
              <a:rPr lang="en-US" dirty="0">
                <a:ea typeface="ＭＳ Ｐゴシック" pitchFamily="34" charset="-128"/>
              </a:rPr>
              <a:t>Schematic of Shift Register</a:t>
            </a:r>
            <a:r>
              <a:rPr lang="zh-CN" altLang="en-US" dirty="0">
                <a:ea typeface="ＭＳ Ｐゴシック" pitchFamily="34" charset="-128"/>
              </a:rPr>
              <a:t>移位寄存器</a:t>
            </a:r>
            <a:endParaRPr lang="en-US" dirty="0">
              <a:ea typeface="ＭＳ Ｐゴシック" pitchFamily="34" charset="-128"/>
            </a:endParaRPr>
          </a:p>
        </p:txBody>
      </p:sp>
    </p:spTree>
    <p:extLst>
      <p:ext uri="{BB962C8B-B14F-4D97-AF65-F5344CB8AC3E}">
        <p14:creationId xmlns:p14="http://schemas.microsoft.com/office/powerpoint/2010/main" val="12133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287F14-BFB4-4985-A10B-548105782EF9}"/>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22EB641B-1083-4CFD-86DB-ACD0CF409515}"/>
              </a:ext>
            </a:extLst>
          </p:cNvPr>
          <p:cNvPicPr>
            <a:picLocks noChangeAspect="1"/>
          </p:cNvPicPr>
          <p:nvPr/>
        </p:nvPicPr>
        <p:blipFill>
          <a:blip r:embed="rId2"/>
          <a:stretch>
            <a:fillRect/>
          </a:stretch>
        </p:blipFill>
        <p:spPr>
          <a:xfrm>
            <a:off x="762000" y="1257300"/>
            <a:ext cx="7620000" cy="4343400"/>
          </a:xfrm>
          <a:prstGeom prst="rect">
            <a:avLst/>
          </a:prstGeom>
        </p:spPr>
      </p:pic>
    </p:spTree>
    <p:extLst>
      <p:ext uri="{BB962C8B-B14F-4D97-AF65-F5344CB8AC3E}">
        <p14:creationId xmlns:p14="http://schemas.microsoft.com/office/powerpoint/2010/main" val="1639072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E6CC3D-294D-43DF-B40B-B0F53D6F231E}"/>
              </a:ext>
            </a:extLst>
          </p:cNvPr>
          <p:cNvSpPr>
            <a:spLocks noGrp="1"/>
          </p:cNvSpPr>
          <p:nvPr>
            <p:ph type="title"/>
          </p:nvPr>
        </p:nvSpPr>
        <p:spPr/>
        <p:txBody>
          <a:bodyPr/>
          <a:lstStyle/>
          <a:p>
            <a:r>
              <a:rPr lang="zh-CN" altLang="en-US" dirty="0"/>
              <a:t>双向移位寄存器（比如</a:t>
            </a:r>
            <a:r>
              <a:rPr lang="en-US" altLang="zh-CN" dirty="0"/>
              <a:t>74LS194</a:t>
            </a:r>
            <a:r>
              <a:rPr lang="zh-CN" altLang="en-US" dirty="0"/>
              <a:t>）</a:t>
            </a:r>
          </a:p>
        </p:txBody>
      </p:sp>
      <p:graphicFrame>
        <p:nvGraphicFramePr>
          <p:cNvPr id="3" name="对象 1">
            <a:extLst>
              <a:ext uri="{FF2B5EF4-FFF2-40B4-BE49-F238E27FC236}">
                <a16:creationId xmlns:a16="http://schemas.microsoft.com/office/drawing/2014/main" id="{4AED500F-AACB-405C-AF45-C752BAEF4615}"/>
              </a:ext>
            </a:extLst>
          </p:cNvPr>
          <p:cNvGraphicFramePr>
            <a:graphicFrameLocks/>
          </p:cNvGraphicFramePr>
          <p:nvPr>
            <p:extLst>
              <p:ext uri="{D42A27DB-BD31-4B8C-83A1-F6EECF244321}">
                <p14:modId xmlns:p14="http://schemas.microsoft.com/office/powerpoint/2010/main" val="3786476148"/>
              </p:ext>
            </p:extLst>
          </p:nvPr>
        </p:nvGraphicFramePr>
        <p:xfrm>
          <a:off x="335377" y="988291"/>
          <a:ext cx="5695968" cy="4313382"/>
        </p:xfrm>
        <a:graphic>
          <a:graphicData uri="http://schemas.openxmlformats.org/presentationml/2006/ole">
            <mc:AlternateContent xmlns:mc="http://schemas.openxmlformats.org/markup-compatibility/2006">
              <mc:Choice xmlns:v="urn:schemas-microsoft-com:vml" Requires="v">
                <p:oleObj spid="_x0000_s74786" r:id="rId3" imgW="5180952" imgH="3677163" progId="Paint.Picture">
                  <p:embed/>
                </p:oleObj>
              </mc:Choice>
              <mc:Fallback>
                <p:oleObj r:id="rId3" imgW="5180952" imgH="3677163" progId="Paint.Picture">
                  <p:embed/>
                  <p:pic>
                    <p:nvPicPr>
                      <p:cNvPr id="18454" name="对象 1">
                        <a:extLst>
                          <a:ext uri="{FF2B5EF4-FFF2-40B4-BE49-F238E27FC236}">
                            <a16:creationId xmlns:a16="http://schemas.microsoft.com/office/drawing/2014/main" id="{481F7D99-4FD3-41E0-A697-AE5F6399840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77" y="988291"/>
                        <a:ext cx="5695968" cy="4313382"/>
                      </a:xfrm>
                      <a:prstGeom prst="rect">
                        <a:avLst/>
                      </a:prstGeom>
                      <a:noFill/>
                      <a:ln>
                        <a:noFill/>
                      </a:ln>
                      <a:extLst/>
                    </p:spPr>
                  </p:pic>
                </p:oleObj>
              </mc:Fallback>
            </mc:AlternateContent>
          </a:graphicData>
        </a:graphic>
      </p:graphicFrame>
      <p:graphicFrame>
        <p:nvGraphicFramePr>
          <p:cNvPr id="4" name="表格 3">
            <a:extLst>
              <a:ext uri="{FF2B5EF4-FFF2-40B4-BE49-F238E27FC236}">
                <a16:creationId xmlns:a16="http://schemas.microsoft.com/office/drawing/2014/main" id="{BA120E84-536A-47BB-95A7-2CE0E97FA608}"/>
              </a:ext>
            </a:extLst>
          </p:cNvPr>
          <p:cNvGraphicFramePr>
            <a:graphicFrameLocks noGrp="1"/>
          </p:cNvGraphicFramePr>
          <p:nvPr>
            <p:extLst>
              <p:ext uri="{D42A27DB-BD31-4B8C-83A1-F6EECF244321}">
                <p14:modId xmlns:p14="http://schemas.microsoft.com/office/powerpoint/2010/main" val="2305754221"/>
              </p:ext>
            </p:extLst>
          </p:nvPr>
        </p:nvGraphicFramePr>
        <p:xfrm>
          <a:off x="3846098" y="3757819"/>
          <a:ext cx="4962525" cy="1695723"/>
        </p:xfrm>
        <a:graphic>
          <a:graphicData uri="http://schemas.openxmlformats.org/drawingml/2006/table">
            <a:tbl>
              <a:tblPr>
                <a:tableStyleId>{5C22544A-7EE6-4342-B048-85BDC9FD1C3A}</a:tableStyleId>
              </a:tblPr>
              <a:tblGrid>
                <a:gridCol w="445135">
                  <a:extLst>
                    <a:ext uri="{9D8B030D-6E8A-4147-A177-3AD203B41FA5}">
                      <a16:colId xmlns:a16="http://schemas.microsoft.com/office/drawing/2014/main" val="20000"/>
                    </a:ext>
                  </a:extLst>
                </a:gridCol>
                <a:gridCol w="1151255">
                  <a:extLst>
                    <a:ext uri="{9D8B030D-6E8A-4147-A177-3AD203B41FA5}">
                      <a16:colId xmlns:a16="http://schemas.microsoft.com/office/drawing/2014/main" val="20001"/>
                    </a:ext>
                  </a:extLst>
                </a:gridCol>
                <a:gridCol w="1150620">
                  <a:extLst>
                    <a:ext uri="{9D8B030D-6E8A-4147-A177-3AD203B41FA5}">
                      <a16:colId xmlns:a16="http://schemas.microsoft.com/office/drawing/2014/main" val="20002"/>
                    </a:ext>
                  </a:extLst>
                </a:gridCol>
                <a:gridCol w="977900">
                  <a:extLst>
                    <a:ext uri="{9D8B030D-6E8A-4147-A177-3AD203B41FA5}">
                      <a16:colId xmlns:a16="http://schemas.microsoft.com/office/drawing/2014/main" val="20003"/>
                    </a:ext>
                  </a:extLst>
                </a:gridCol>
                <a:gridCol w="1237615">
                  <a:extLst>
                    <a:ext uri="{9D8B030D-6E8A-4147-A177-3AD203B41FA5}">
                      <a16:colId xmlns:a16="http://schemas.microsoft.com/office/drawing/2014/main" val="20004"/>
                    </a:ext>
                  </a:extLst>
                </a:gridCol>
              </a:tblGrid>
              <a:tr h="415563">
                <a:tc>
                  <a:txBody>
                    <a:bodyPr/>
                    <a:lstStyle/>
                    <a:p>
                      <a:pPr algn="l">
                        <a:spcAft>
                          <a:spcPts val="0"/>
                        </a:spcAft>
                      </a:pPr>
                      <a:r>
                        <a:rPr lang="en-US" sz="1400" kern="100" dirty="0" err="1">
                          <a:solidFill>
                            <a:srgbClr val="FFFF00"/>
                          </a:solidFill>
                          <a:effectLst/>
                        </a:rPr>
                        <a:t>rst</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tx1">
                        <a:lumMod val="25000"/>
                      </a:schemeClr>
                    </a:solidFill>
                  </a:tcPr>
                </a:tc>
                <a:tc>
                  <a:txBody>
                    <a:bodyPr/>
                    <a:lstStyle/>
                    <a:p>
                      <a:pPr indent="266700" algn="l">
                        <a:spcAft>
                          <a:spcPts val="0"/>
                        </a:spcAft>
                      </a:pPr>
                      <a:r>
                        <a:rPr lang="en-US" altLang="zh-CN" sz="1400" kern="100" dirty="0">
                          <a:solidFill>
                            <a:srgbClr val="FFFF00"/>
                          </a:solidFill>
                          <a:effectLst/>
                          <a:latin typeface="Calibri" panose="020F0502020204030204"/>
                          <a:ea typeface="+mn-ea"/>
                          <a:cs typeface="Times New Roman" panose="02020603050405020304"/>
                        </a:rPr>
                        <a:t>left</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tx1">
                        <a:lumMod val="25000"/>
                      </a:schemeClr>
                    </a:solidFill>
                  </a:tcPr>
                </a:tc>
                <a:tc>
                  <a:txBody>
                    <a:bodyPr/>
                    <a:lstStyle/>
                    <a:p>
                      <a:pPr indent="266700" algn="just">
                        <a:spcAft>
                          <a:spcPts val="0"/>
                        </a:spcAft>
                      </a:pPr>
                      <a:r>
                        <a:rPr lang="en-US" altLang="zh-CN" sz="1400" kern="100" dirty="0">
                          <a:solidFill>
                            <a:srgbClr val="FFFF00"/>
                          </a:solidFill>
                          <a:effectLst/>
                          <a:latin typeface="Calibri" panose="020F0502020204030204"/>
                          <a:ea typeface="宋体" panose="02010600030101010101" pitchFamily="2" charset="-122"/>
                          <a:cs typeface="Times New Roman" panose="02020603050405020304"/>
                        </a:rPr>
                        <a:t>right</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tx1">
                        <a:lumMod val="25000"/>
                      </a:schemeClr>
                    </a:solidFill>
                  </a:tcPr>
                </a:tc>
                <a:tc>
                  <a:txBody>
                    <a:bodyPr/>
                    <a:lstStyle/>
                    <a:p>
                      <a:pPr indent="266700" algn="just">
                        <a:spcAft>
                          <a:spcPts val="0"/>
                        </a:spcAft>
                      </a:pPr>
                      <a:r>
                        <a:rPr lang="en-US" altLang="zh-CN" sz="1400" kern="100" dirty="0">
                          <a:solidFill>
                            <a:srgbClr val="FFFF00"/>
                          </a:solidFill>
                          <a:effectLst/>
                          <a:latin typeface="Calibri" panose="020F0502020204030204"/>
                          <a:ea typeface="宋体" panose="02010600030101010101" pitchFamily="2" charset="-122"/>
                          <a:cs typeface="Times New Roman" panose="02020603050405020304"/>
                        </a:rPr>
                        <a:t>load</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tx1">
                        <a:lumMod val="25000"/>
                      </a:schemeClr>
                    </a:solidFill>
                  </a:tcPr>
                </a:tc>
                <a:tc>
                  <a:txBody>
                    <a:bodyPr/>
                    <a:lstStyle/>
                    <a:p>
                      <a:pPr indent="400050" algn="l">
                        <a:spcAft>
                          <a:spcPts val="0"/>
                        </a:spcAft>
                      </a:pPr>
                      <a:r>
                        <a:rPr lang="zh-CN" sz="1400" kern="100" dirty="0">
                          <a:solidFill>
                            <a:srgbClr val="FFFF00"/>
                          </a:solidFill>
                          <a:effectLst/>
                        </a:rPr>
                        <a:t>功能</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nchor="ctr">
                    <a:solidFill>
                      <a:schemeClr val="tx1">
                        <a:lumMod val="25000"/>
                      </a:schemeClr>
                    </a:solidFill>
                  </a:tcPr>
                </a:tc>
                <a:extLst>
                  <a:ext uri="{0D108BD9-81ED-4DB2-BD59-A6C34878D82A}">
                    <a16:rowId xmlns:a16="http://schemas.microsoft.com/office/drawing/2014/main" val="10000"/>
                  </a:ext>
                </a:extLst>
              </a:tr>
              <a:tr h="1279887">
                <a:tc>
                  <a:txBody>
                    <a:bodyPr/>
                    <a:lstStyle/>
                    <a:p>
                      <a:pPr algn="ctr">
                        <a:spcAft>
                          <a:spcPts val="0"/>
                        </a:spcAft>
                      </a:pPr>
                      <a:r>
                        <a:rPr lang="en-US" sz="1400" kern="100" dirty="0">
                          <a:solidFill>
                            <a:srgbClr val="FFFF00"/>
                          </a:solidFill>
                          <a:effectLst/>
                        </a:rPr>
                        <a:t>1</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endParaRPr>
                    </a:p>
                    <a:p>
                      <a:pPr algn="ctr">
                        <a:spcAft>
                          <a:spcPts val="0"/>
                        </a:spcAft>
                      </a:pPr>
                      <a:r>
                        <a:rPr lang="en-US" sz="1400" kern="100" dirty="0">
                          <a:solidFill>
                            <a:srgbClr val="FFFF00"/>
                          </a:solidFill>
                          <a:effectLst/>
                        </a:rPr>
                        <a:t>0</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tx1">
                        <a:lumMod val="25000"/>
                      </a:schemeClr>
                    </a:solidFill>
                  </a:tcPr>
                </a:tc>
                <a:tc>
                  <a:txBody>
                    <a:bodyPr/>
                    <a:lstStyle/>
                    <a:p>
                      <a:pPr algn="just">
                        <a:spcAft>
                          <a:spcPts val="0"/>
                        </a:spcAft>
                      </a:pPr>
                      <a:r>
                        <a:rPr lang="en-US" sz="1400" kern="100" dirty="0">
                          <a:solidFill>
                            <a:srgbClr val="FFFF00"/>
                          </a:solidFill>
                          <a:effectLst/>
                        </a:rPr>
                        <a:t>       X</a:t>
                      </a:r>
                      <a:endParaRPr lang="zh-CN" sz="1400" kern="100" dirty="0">
                        <a:solidFill>
                          <a:srgbClr val="FFFF00"/>
                        </a:solidFill>
                        <a:effectLst/>
                      </a:endParaRPr>
                    </a:p>
                    <a:p>
                      <a:pPr algn="just">
                        <a:spcAft>
                          <a:spcPts val="0"/>
                        </a:spcAft>
                      </a:pPr>
                      <a:r>
                        <a:rPr lang="en-US" sz="1400" kern="100" dirty="0">
                          <a:solidFill>
                            <a:srgbClr val="FFFF00"/>
                          </a:solidFill>
                          <a:effectLst/>
                        </a:rPr>
                        <a:t>       1</a:t>
                      </a:r>
                      <a:endParaRPr lang="zh-CN" sz="1400" kern="100" dirty="0">
                        <a:solidFill>
                          <a:srgbClr val="FFFF00"/>
                        </a:solidFill>
                        <a:effectLst/>
                      </a:endParaRPr>
                    </a:p>
                    <a:p>
                      <a:pPr algn="just">
                        <a:spcAft>
                          <a:spcPts val="0"/>
                        </a:spcAft>
                      </a:pPr>
                      <a:r>
                        <a:rPr lang="en-US" sz="1400" kern="100" dirty="0">
                          <a:solidFill>
                            <a:srgbClr val="FFFF00"/>
                          </a:solidFill>
                          <a:effectLst/>
                        </a:rPr>
                        <a:t>       0 </a:t>
                      </a:r>
                    </a:p>
                    <a:p>
                      <a:pPr algn="just">
                        <a:spcAft>
                          <a:spcPts val="0"/>
                        </a:spcAft>
                      </a:pPr>
                      <a:r>
                        <a:rPr lang="en-US" sz="1400" kern="100" dirty="0">
                          <a:solidFill>
                            <a:srgbClr val="FFFF00"/>
                          </a:solidFill>
                          <a:effectLst/>
                        </a:rPr>
                        <a:t>       0 </a:t>
                      </a:r>
                    </a:p>
                    <a:p>
                      <a:pPr algn="just">
                        <a:spcAft>
                          <a:spcPts val="0"/>
                        </a:spcAft>
                      </a:pPr>
                      <a:r>
                        <a:rPr lang="en-US" sz="1400" kern="100" dirty="0">
                          <a:solidFill>
                            <a:srgbClr val="FFFF00"/>
                          </a:solidFill>
                          <a:effectLst/>
                        </a:rPr>
                        <a:t>       0</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tx1">
                        <a:lumMod val="25000"/>
                      </a:schemeClr>
                    </a:solidFill>
                  </a:tcPr>
                </a:tc>
                <a:tc>
                  <a:txBody>
                    <a:bodyPr/>
                    <a:lstStyle/>
                    <a:p>
                      <a:pPr algn="just">
                        <a:spcAft>
                          <a:spcPts val="0"/>
                        </a:spcAft>
                      </a:pPr>
                      <a:r>
                        <a:rPr lang="en-US" altLang="zh-CN" sz="1400" kern="100" dirty="0">
                          <a:solidFill>
                            <a:srgbClr val="FFFF00"/>
                          </a:solidFill>
                          <a:effectLst/>
                        </a:rPr>
                        <a:t>        X </a:t>
                      </a:r>
                    </a:p>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latin typeface="Calibri" panose="020F0502020204030204"/>
                          <a:ea typeface="+mn-ea"/>
                          <a:cs typeface="Times New Roman" panose="02020603050405020304"/>
                        </a:rPr>
                        <a:t>          1</a:t>
                      </a:r>
                    </a:p>
                    <a:p>
                      <a:pPr algn="just">
                        <a:spcAft>
                          <a:spcPts val="0"/>
                        </a:spcAft>
                      </a:pPr>
                      <a:r>
                        <a:rPr lang="en-US" altLang="zh-CN" sz="1400" kern="100" dirty="0">
                          <a:solidFill>
                            <a:srgbClr val="FFFF00"/>
                          </a:solidFill>
                          <a:effectLst/>
                        </a:rPr>
                        <a:t>        0</a:t>
                      </a:r>
                    </a:p>
                    <a:p>
                      <a:pPr marL="0" marR="0" indent="0" algn="just" defTabSz="914400" rtl="0" eaLnBrk="1" fontAlgn="auto" latinLnBrk="0" hangingPunct="1">
                        <a:lnSpc>
                          <a:spcPct val="100000"/>
                        </a:lnSpc>
                        <a:spcBef>
                          <a:spcPts val="0"/>
                        </a:spcBef>
                        <a:spcAft>
                          <a:spcPts val="0"/>
                        </a:spcAft>
                        <a:buClrTx/>
                        <a:buSzTx/>
                        <a:buFontTx/>
                        <a:buNone/>
                        <a:defRPr/>
                      </a:pPr>
                      <a:r>
                        <a:rPr lang="en-US" altLang="zh-CN" sz="1400" kern="100" dirty="0">
                          <a:solidFill>
                            <a:srgbClr val="FFFF00"/>
                          </a:solidFill>
                          <a:effectLst/>
                        </a:rPr>
                        <a:t>        0</a:t>
                      </a:r>
                    </a:p>
                    <a:p>
                      <a:pPr algn="just">
                        <a:spcAft>
                          <a:spcPts val="0"/>
                        </a:spcAft>
                      </a:pP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tx1">
                        <a:lumMod val="25000"/>
                      </a:schemeClr>
                    </a:solidFill>
                  </a:tcPr>
                </a:tc>
                <a:tc>
                  <a:txBody>
                    <a:bodyPr/>
                    <a:lstStyle/>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rPr>
                        <a:t>       X</a:t>
                      </a:r>
                    </a:p>
                    <a:p>
                      <a:pPr algn="just">
                        <a:spcAft>
                          <a:spcPts val="0"/>
                        </a:spcAft>
                      </a:pPr>
                      <a:r>
                        <a:rPr lang="en-US" altLang="zh-CN" sz="1400" kern="100" dirty="0">
                          <a:solidFill>
                            <a:srgbClr val="FFFF00"/>
                          </a:solidFill>
                          <a:effectLst/>
                          <a:latin typeface="Calibri" panose="020F0502020204030204"/>
                          <a:ea typeface="+mn-ea"/>
                          <a:cs typeface="Times New Roman" panose="02020603050405020304"/>
                        </a:rPr>
                        <a:t>         1</a:t>
                      </a:r>
                    </a:p>
                    <a:p>
                      <a:pPr marL="0" marR="0" indent="0" algn="just" defTabSz="914400" rtl="0" eaLnBrk="1" fontAlgn="auto" latinLnBrk="0" hangingPunct="1">
                        <a:lnSpc>
                          <a:spcPct val="100000"/>
                        </a:lnSpc>
                        <a:spcBef>
                          <a:spcPts val="0"/>
                        </a:spcBef>
                        <a:spcAft>
                          <a:spcPts val="0"/>
                        </a:spcAft>
                        <a:buClrTx/>
                        <a:buSzTx/>
                        <a:buFontTx/>
                        <a:buNone/>
                        <a:defRPr/>
                      </a:pPr>
                      <a:r>
                        <a:rPr lang="en-US" altLang="zh-CN" sz="1400" kern="100" dirty="0">
                          <a:solidFill>
                            <a:srgbClr val="FFFF00"/>
                          </a:solidFill>
                          <a:effectLst/>
                        </a:rPr>
                        <a:t>        0</a:t>
                      </a:r>
                    </a:p>
                    <a:p>
                      <a:pPr algn="just">
                        <a:spcAft>
                          <a:spcPts val="0"/>
                        </a:spcAft>
                      </a:pPr>
                      <a:endParaRPr lang="en-US" altLang="zh-CN" sz="1400" kern="100" dirty="0">
                        <a:solidFill>
                          <a:srgbClr val="FFFF00"/>
                        </a:solidFill>
                        <a:effectLst/>
                        <a:latin typeface="Calibri" panose="020F0502020204030204"/>
                        <a:ea typeface="+mn-ea"/>
                        <a:cs typeface="Times New Roman" panose="02020603050405020304"/>
                      </a:endParaRPr>
                    </a:p>
                  </a:txBody>
                  <a:tcPr marL="68566" marR="68566" marT="0" marB="0">
                    <a:solidFill>
                      <a:schemeClr val="tx1">
                        <a:lumMod val="25000"/>
                      </a:schemeClr>
                    </a:solidFill>
                  </a:tcPr>
                </a:tc>
                <a:tc>
                  <a:txBody>
                    <a:bodyPr/>
                    <a:lstStyle/>
                    <a:p>
                      <a:pPr algn="ctr">
                        <a:spcAft>
                          <a:spcPts val="0"/>
                        </a:spcAft>
                      </a:pPr>
                      <a:r>
                        <a:rPr lang="zh-CN" sz="1400" kern="100" dirty="0">
                          <a:solidFill>
                            <a:srgbClr val="FFFF00"/>
                          </a:solidFill>
                          <a:effectLst/>
                        </a:rPr>
                        <a:t>同步清零</a:t>
                      </a:r>
                    </a:p>
                    <a:p>
                      <a:pPr algn="ctr">
                        <a:spcAft>
                          <a:spcPts val="0"/>
                        </a:spcAft>
                      </a:pPr>
                      <a:r>
                        <a:rPr lang="zh-CN" sz="1400" kern="100" dirty="0">
                          <a:solidFill>
                            <a:srgbClr val="FFFF00"/>
                          </a:solidFill>
                          <a:effectLst/>
                        </a:rPr>
                        <a:t>左移</a:t>
                      </a:r>
                    </a:p>
                    <a:p>
                      <a:pPr algn="ctr">
                        <a:spcAft>
                          <a:spcPts val="0"/>
                        </a:spcAft>
                      </a:pPr>
                      <a:r>
                        <a:rPr lang="zh-CN" sz="1400" kern="100" dirty="0">
                          <a:solidFill>
                            <a:srgbClr val="FFFF00"/>
                          </a:solidFill>
                          <a:effectLst/>
                        </a:rPr>
                        <a:t>右移</a:t>
                      </a:r>
                    </a:p>
                    <a:p>
                      <a:pPr algn="ctr">
                        <a:spcAft>
                          <a:spcPts val="0"/>
                        </a:spcAft>
                      </a:pPr>
                      <a:r>
                        <a:rPr lang="zh-CN" sz="1400" kern="100" dirty="0">
                          <a:solidFill>
                            <a:srgbClr val="FFFF00"/>
                          </a:solidFill>
                          <a:effectLst/>
                        </a:rPr>
                        <a:t>并行输入</a:t>
                      </a:r>
                    </a:p>
                    <a:p>
                      <a:pPr algn="ctr">
                        <a:spcAft>
                          <a:spcPts val="0"/>
                        </a:spcAft>
                      </a:pPr>
                      <a:r>
                        <a:rPr lang="zh-CN" sz="1400" kern="100" dirty="0">
                          <a:solidFill>
                            <a:srgbClr val="FFFF00"/>
                          </a:solidFill>
                          <a:effectLst/>
                        </a:rPr>
                        <a:t>保持</a:t>
                      </a:r>
                      <a:endParaRPr lang="zh-CN" sz="1400" kern="100" dirty="0">
                        <a:solidFill>
                          <a:srgbClr val="FFFF00"/>
                        </a:solidFill>
                        <a:effectLst/>
                        <a:latin typeface="Calibri" panose="020F0502020204030204"/>
                        <a:ea typeface="宋体" panose="02010600030101010101" pitchFamily="2" charset="-122"/>
                        <a:cs typeface="Times New Roman" panose="02020603050405020304"/>
                      </a:endParaRPr>
                    </a:p>
                  </a:txBody>
                  <a:tcPr marL="68566" marR="68566" marT="0" marB="0">
                    <a:solidFill>
                      <a:schemeClr val="tx1">
                        <a:lumMod val="25000"/>
                      </a:scheme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098018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FF6F76-1971-4997-9072-BCBC9D92FB87}"/>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02A7A9B1-472A-47AB-BB59-477259637155}"/>
              </a:ext>
            </a:extLst>
          </p:cNvPr>
          <p:cNvPicPr>
            <a:picLocks noChangeAspect="1"/>
          </p:cNvPicPr>
          <p:nvPr/>
        </p:nvPicPr>
        <p:blipFill>
          <a:blip r:embed="rId2"/>
          <a:stretch>
            <a:fillRect/>
          </a:stretch>
        </p:blipFill>
        <p:spPr>
          <a:xfrm>
            <a:off x="195262" y="904875"/>
            <a:ext cx="8753475" cy="5048250"/>
          </a:xfrm>
          <a:prstGeom prst="rect">
            <a:avLst/>
          </a:prstGeom>
        </p:spPr>
      </p:pic>
    </p:spTree>
    <p:extLst>
      <p:ext uri="{BB962C8B-B14F-4D97-AF65-F5344CB8AC3E}">
        <p14:creationId xmlns:p14="http://schemas.microsoft.com/office/powerpoint/2010/main" val="1235324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152400" y="1006475"/>
            <a:ext cx="8839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5613" algn="l"/>
                <a:tab pos="917575" algn="l"/>
                <a:tab pos="1373188" algn="l"/>
              </a:tabLst>
              <a:defRPr sz="2000" b="1">
                <a:solidFill>
                  <a:schemeClr val="tx1"/>
                </a:solidFill>
                <a:latin typeface="Courier New" pitchFamily="49" charset="0"/>
                <a:ea typeface="ＭＳ Ｐゴシック" pitchFamily="34" charset="-128"/>
              </a:defRPr>
            </a:lvl1pPr>
            <a:lvl2pPr marL="742950" indent="-285750">
              <a:tabLst>
                <a:tab pos="455613" algn="l"/>
                <a:tab pos="917575" algn="l"/>
                <a:tab pos="1373188" algn="l"/>
              </a:tabLst>
              <a:defRPr sz="2000" b="1">
                <a:solidFill>
                  <a:schemeClr val="tx1"/>
                </a:solidFill>
                <a:latin typeface="Courier New" pitchFamily="49" charset="0"/>
                <a:ea typeface="ＭＳ Ｐゴシック" pitchFamily="34" charset="-128"/>
              </a:defRPr>
            </a:lvl2pPr>
            <a:lvl3pPr marL="1143000" indent="-228600">
              <a:tabLst>
                <a:tab pos="455613" algn="l"/>
                <a:tab pos="917575" algn="l"/>
                <a:tab pos="1373188" algn="l"/>
              </a:tabLst>
              <a:defRPr sz="2000" b="1">
                <a:solidFill>
                  <a:schemeClr val="tx1"/>
                </a:solidFill>
                <a:latin typeface="Courier New" pitchFamily="49" charset="0"/>
                <a:ea typeface="ＭＳ Ｐゴシック" pitchFamily="34" charset="-128"/>
              </a:defRPr>
            </a:lvl3pPr>
            <a:lvl4pPr marL="1600200" indent="-228600">
              <a:tabLst>
                <a:tab pos="455613" algn="l"/>
                <a:tab pos="917575" algn="l"/>
                <a:tab pos="1373188" algn="l"/>
              </a:tabLst>
              <a:defRPr sz="2000" b="1">
                <a:solidFill>
                  <a:schemeClr val="tx1"/>
                </a:solidFill>
                <a:latin typeface="Courier New" pitchFamily="49" charset="0"/>
                <a:ea typeface="ＭＳ Ｐゴシック" pitchFamily="34" charset="-128"/>
              </a:defRPr>
            </a:lvl4pPr>
            <a:lvl5pPr marL="2057400" indent="-228600">
              <a:tabLst>
                <a:tab pos="455613" algn="l"/>
                <a:tab pos="917575" algn="l"/>
                <a:tab pos="1373188" algn="l"/>
              </a:tabLst>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9pPr>
          </a:lstStyle>
          <a:p>
            <a:pPr algn="l" eaLnBrk="1" hangingPunct="1"/>
            <a:r>
              <a:rPr lang="zh-CN" altLang="en-US" b="0" dirty="0">
                <a:latin typeface="黑体" panose="02010609060101010101" pitchFamily="49" charset="-122"/>
                <a:ea typeface="黑体" panose="02010609060101010101" pitchFamily="49" charset="-122"/>
              </a:rPr>
              <a:t>数据流状态机： 由逻辑表达式或组合</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时序逻辑模块组合构成；</a:t>
            </a:r>
            <a:endParaRPr lang="en-US" altLang="zh-CN" b="0" dirty="0">
              <a:latin typeface="黑体" panose="02010609060101010101" pitchFamily="49" charset="-122"/>
              <a:ea typeface="黑体" panose="02010609060101010101" pitchFamily="49" charset="-122"/>
            </a:endParaRPr>
          </a:p>
          <a:p>
            <a:pPr algn="l" eaLnBrk="1" hangingPunct="1"/>
            <a:r>
              <a:rPr lang="zh-CN" altLang="en-US" b="0" dirty="0">
                <a:latin typeface="黑体" panose="02010609060101010101" pitchFamily="49" charset="-122"/>
                <a:ea typeface="黑体" panose="02010609060101010101" pitchFamily="49" charset="-122"/>
              </a:rPr>
              <a:t>控制状态机 ：  由状态图或状态表决定。</a:t>
            </a:r>
            <a:r>
              <a:rPr lang="en-US" b="0" dirty="0">
                <a:latin typeface="黑体" panose="02010609060101010101" pitchFamily="49" charset="-122"/>
                <a:ea typeface="黑体" panose="02010609060101010101" pitchFamily="49" charset="-122"/>
              </a:rPr>
              <a:t>	</a:t>
            </a:r>
          </a:p>
        </p:txBody>
      </p:sp>
      <p:graphicFrame>
        <p:nvGraphicFramePr>
          <p:cNvPr id="26628" name="Object 2"/>
          <p:cNvGraphicFramePr>
            <a:graphicFrameLocks noChangeAspect="1"/>
          </p:cNvGraphicFramePr>
          <p:nvPr>
            <p:extLst>
              <p:ext uri="{D42A27DB-BD31-4B8C-83A1-F6EECF244321}">
                <p14:modId xmlns:p14="http://schemas.microsoft.com/office/powerpoint/2010/main" val="3122275396"/>
              </p:ext>
            </p:extLst>
          </p:nvPr>
        </p:nvGraphicFramePr>
        <p:xfrm>
          <a:off x="1963794" y="1868249"/>
          <a:ext cx="4622213" cy="4285904"/>
        </p:xfrm>
        <a:graphic>
          <a:graphicData uri="http://schemas.openxmlformats.org/presentationml/2006/ole">
            <mc:AlternateContent xmlns:mc="http://schemas.openxmlformats.org/markup-compatibility/2006">
              <mc:Choice xmlns:v="urn:schemas-microsoft-com:vml" Requires="v">
                <p:oleObj spid="_x0000_s45138" name="Visio" r:id="rId4" imgW="3009900" imgH="2794000" progId="Visio.Drawing.6">
                  <p:embed/>
                </p:oleObj>
              </mc:Choice>
              <mc:Fallback>
                <p:oleObj name="Visio" r:id="rId4" imgW="3009900" imgH="2794000" progId="Visio.Drawing.6">
                  <p:embed/>
                  <p:pic>
                    <p:nvPicPr>
                      <p:cNvPr id="2662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3794" y="1868249"/>
                        <a:ext cx="4622213" cy="4285904"/>
                      </a:xfrm>
                      <a:prstGeom prst="rect">
                        <a:avLst/>
                      </a:prstGeom>
                      <a:noFill/>
                      <a:ln>
                        <a:noFill/>
                      </a:ln>
                      <a:effectLst/>
                      <a:extLst/>
                    </p:spPr>
                  </p:pic>
                </p:oleObj>
              </mc:Fallback>
            </mc:AlternateContent>
          </a:graphicData>
        </a:graphic>
      </p:graphicFrame>
      <p:sp>
        <p:nvSpPr>
          <p:cNvPr id="26629" name="Rectangle 4"/>
          <p:cNvSpPr>
            <a:spLocks noGrp="1" noChangeArrowheads="1"/>
          </p:cNvSpPr>
          <p:nvPr>
            <p:ph type="title"/>
          </p:nvPr>
        </p:nvSpPr>
        <p:spPr/>
        <p:txBody>
          <a:bodyPr/>
          <a:lstStyle/>
          <a:p>
            <a:r>
              <a:rPr lang="zh-CN" altLang="en-US" dirty="0">
                <a:latin typeface="黑体" panose="02010609060101010101" pitchFamily="49" charset="-122"/>
                <a:ea typeface="黑体" panose="02010609060101010101" pitchFamily="49" charset="-122"/>
              </a:rPr>
              <a:t>复杂有限状态机</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数据流</a:t>
            </a:r>
            <a:r>
              <a:rPr lang="en-US"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控制分解</a:t>
            </a:r>
            <a:endParaRPr 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0385196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p:cNvSpPr>
            <a:spLocks noGrp="1" noChangeArrowheads="1"/>
          </p:cNvSpPr>
          <p:nvPr>
            <p:ph type="title"/>
          </p:nvPr>
        </p:nvSpPr>
        <p:spPr/>
        <p:txBody>
          <a:bodyPr/>
          <a:lstStyle/>
          <a:p>
            <a:r>
              <a:rPr lang="zh-CN" altLang="en-US" dirty="0">
                <a:ea typeface="ＭＳ Ｐゴシック" pitchFamily="34" charset="-128"/>
              </a:rPr>
              <a:t>自动售货机的控制器设计实例</a:t>
            </a:r>
            <a:endParaRPr lang="en-US" dirty="0">
              <a:ea typeface="ＭＳ Ｐゴシック" pitchFamily="34" charset="-128"/>
            </a:endParaRPr>
          </a:p>
        </p:txBody>
      </p:sp>
      <p:sp>
        <p:nvSpPr>
          <p:cNvPr id="27652" name="Rectangle 3"/>
          <p:cNvSpPr>
            <a:spLocks noGrp="1" noChangeArrowheads="1"/>
          </p:cNvSpPr>
          <p:nvPr>
            <p:ph type="body" idx="1"/>
          </p:nvPr>
        </p:nvSpPr>
        <p:spPr/>
        <p:txBody>
          <a:bodyPr/>
          <a:lstStyle/>
          <a:p>
            <a:r>
              <a:rPr lang="zh-CN" altLang="en-US" dirty="0">
                <a:latin typeface="+mn-ea"/>
                <a:ea typeface="+mn-ea"/>
              </a:rPr>
              <a:t>接收投币</a:t>
            </a:r>
            <a:r>
              <a:rPr lang="en-US" dirty="0">
                <a:latin typeface="+mn-ea"/>
                <a:ea typeface="+mn-ea"/>
              </a:rPr>
              <a:t> (nickel, dime, quarter) </a:t>
            </a:r>
            <a:r>
              <a:rPr lang="zh-CN" altLang="en-US" dirty="0">
                <a:latin typeface="+mn-ea"/>
                <a:ea typeface="+mn-ea"/>
              </a:rPr>
              <a:t>与计算币值总和；</a:t>
            </a:r>
            <a:endParaRPr lang="en-US" altLang="zh-CN" dirty="0">
              <a:latin typeface="+mn-ea"/>
              <a:ea typeface="+mn-ea"/>
            </a:endParaRPr>
          </a:p>
          <a:p>
            <a:r>
              <a:rPr lang="zh-CN" altLang="en-US" dirty="0"/>
              <a:t>如果</a:t>
            </a:r>
            <a:r>
              <a:rPr lang="zh-CN" altLang="zh-CN" dirty="0"/>
              <a:t>购买者</a:t>
            </a:r>
            <a:r>
              <a:rPr lang="zh-CN" altLang="en-US" dirty="0"/>
              <a:t>投入足额币值后</a:t>
            </a:r>
            <a:r>
              <a:rPr lang="zh-CN" altLang="zh-CN" dirty="0"/>
              <a:t>按下</a:t>
            </a:r>
            <a:r>
              <a:rPr lang="en-US" altLang="zh-CN" dirty="0"/>
              <a:t>dispense</a:t>
            </a:r>
            <a:r>
              <a:rPr lang="zh-CN" altLang="zh-CN" dirty="0"/>
              <a:t>按键</a:t>
            </a:r>
            <a:r>
              <a:rPr lang="zh-CN" altLang="en-US" dirty="0"/>
              <a:t>，提供饮料；</a:t>
            </a:r>
            <a:endParaRPr lang="en-US" altLang="zh-CN" dirty="0"/>
          </a:p>
          <a:p>
            <a:r>
              <a:rPr lang="zh-CN" altLang="en-US" dirty="0">
                <a:latin typeface="+mn-ea"/>
                <a:ea typeface="+mn-ea"/>
              </a:rPr>
              <a:t>之后找零</a:t>
            </a:r>
            <a:r>
              <a:rPr lang="en-US" altLang="zh-CN" dirty="0">
                <a:latin typeface="+mn-ea"/>
                <a:ea typeface="+mn-ea"/>
              </a:rPr>
              <a:t>——</a:t>
            </a:r>
            <a:r>
              <a:rPr lang="zh-CN" altLang="en-US" dirty="0">
                <a:latin typeface="+mn-ea"/>
                <a:ea typeface="+mn-ea"/>
              </a:rPr>
              <a:t>每次一个</a:t>
            </a:r>
            <a:r>
              <a:rPr lang="en-US" dirty="0">
                <a:latin typeface="+mn-ea"/>
                <a:ea typeface="+mn-ea"/>
              </a:rPr>
              <a:t>nickel</a:t>
            </a:r>
            <a:r>
              <a:rPr lang="zh-CN" altLang="en-US" dirty="0">
                <a:latin typeface="+mn-ea"/>
                <a:ea typeface="+mn-ea"/>
              </a:rPr>
              <a:t>。</a:t>
            </a:r>
            <a:endParaRPr lang="en-US" dirty="0">
              <a:latin typeface="+mn-ea"/>
              <a:ea typeface="+mn-ea"/>
            </a:endParaRPr>
          </a:p>
          <a:p>
            <a:pPr>
              <a:buFontTx/>
              <a:buNone/>
            </a:pPr>
            <a:endParaRPr lang="en-US" dirty="0">
              <a:latin typeface="+mn-ea"/>
              <a:ea typeface="+mn-ea"/>
            </a:endParaRPr>
          </a:p>
          <a:p>
            <a:pPr>
              <a:buFontTx/>
              <a:buNone/>
            </a:pPr>
            <a:r>
              <a:rPr lang="zh-CN" altLang="en-US" dirty="0">
                <a:latin typeface="+mn-ea"/>
                <a:ea typeface="+mn-ea"/>
              </a:rPr>
              <a:t>任务分解</a:t>
            </a:r>
            <a:endParaRPr lang="en-US" dirty="0">
              <a:latin typeface="+mn-ea"/>
              <a:ea typeface="+mn-ea"/>
            </a:endParaRPr>
          </a:p>
          <a:p>
            <a:pPr>
              <a:buFontTx/>
              <a:buNone/>
            </a:pPr>
            <a:r>
              <a:rPr lang="en-US" dirty="0">
                <a:latin typeface="+mn-ea"/>
                <a:ea typeface="+mn-ea"/>
              </a:rPr>
              <a:t>	</a:t>
            </a:r>
            <a:r>
              <a:rPr lang="zh-CN" altLang="en-US" dirty="0">
                <a:latin typeface="+mn-ea"/>
                <a:ea typeface="+mn-ea"/>
              </a:rPr>
              <a:t>数据流</a:t>
            </a:r>
            <a:r>
              <a:rPr lang="en-US" dirty="0">
                <a:latin typeface="+mn-ea"/>
                <a:ea typeface="+mn-ea"/>
              </a:rPr>
              <a:t> – </a:t>
            </a:r>
            <a:r>
              <a:rPr lang="zh-CN" altLang="en-US" dirty="0">
                <a:latin typeface="+mn-ea"/>
                <a:ea typeface="+mn-ea"/>
              </a:rPr>
              <a:t>追踪币值计算（按不同阶段有不同方式）</a:t>
            </a:r>
            <a:endParaRPr lang="en-US" altLang="zh-CN" dirty="0">
              <a:latin typeface="+mn-ea"/>
              <a:ea typeface="+mn-ea"/>
            </a:endParaRPr>
          </a:p>
          <a:p>
            <a:pPr>
              <a:buFontTx/>
              <a:buNone/>
            </a:pPr>
            <a:r>
              <a:rPr lang="en-US" dirty="0">
                <a:latin typeface="+mn-ea"/>
                <a:ea typeface="+mn-ea"/>
              </a:rPr>
              <a:t>	</a:t>
            </a:r>
            <a:r>
              <a:rPr lang="zh-CN" altLang="en-US" dirty="0">
                <a:latin typeface="+mn-ea"/>
                <a:ea typeface="+mn-ea"/>
              </a:rPr>
              <a:t>控制 </a:t>
            </a:r>
            <a:r>
              <a:rPr lang="en-US" dirty="0">
                <a:latin typeface="+mn-ea"/>
                <a:ea typeface="+mn-ea"/>
              </a:rPr>
              <a:t>  </a:t>
            </a:r>
            <a:r>
              <a:rPr lang="en-US" altLang="zh-CN" dirty="0">
                <a:latin typeface="+mn-ea"/>
                <a:ea typeface="+mn-ea"/>
              </a:rPr>
              <a:t>— </a:t>
            </a:r>
            <a:r>
              <a:rPr lang="zh-CN" altLang="en-US" dirty="0">
                <a:latin typeface="+mn-ea"/>
              </a:rPr>
              <a:t>追踪工作状态</a:t>
            </a:r>
            <a:r>
              <a:rPr lang="en-US" dirty="0">
                <a:latin typeface="+mn-ea"/>
                <a:ea typeface="+mn-ea"/>
              </a:rPr>
              <a:t> – deposit, serve, change</a:t>
            </a:r>
          </a:p>
        </p:txBody>
      </p:sp>
      <p:pic>
        <p:nvPicPr>
          <p:cNvPr id="3072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3131"/>
          <a:stretch/>
        </p:blipFill>
        <p:spPr bwMode="auto">
          <a:xfrm>
            <a:off x="777200" y="3840480"/>
            <a:ext cx="3575345" cy="2325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6273" y="3840480"/>
            <a:ext cx="3924329" cy="23255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10739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594304-964D-40E0-9662-35D7DEEB9F81}"/>
              </a:ext>
            </a:extLst>
          </p:cNvPr>
          <p:cNvSpPr>
            <a:spLocks noGrp="1"/>
          </p:cNvSpPr>
          <p:nvPr>
            <p:ph type="title"/>
          </p:nvPr>
        </p:nvSpPr>
        <p:spPr>
          <a:xfrm>
            <a:off x="152400" y="249810"/>
            <a:ext cx="8991600" cy="499621"/>
          </a:xfrm>
        </p:spPr>
        <p:txBody>
          <a:bodyPr/>
          <a:lstStyle/>
          <a:p>
            <a:r>
              <a:rPr lang="zh-CN" altLang="en-US" dirty="0"/>
              <a:t>设计规范：</a:t>
            </a:r>
          </a:p>
        </p:txBody>
      </p:sp>
      <p:sp>
        <p:nvSpPr>
          <p:cNvPr id="3" name="内容占位符 2">
            <a:extLst>
              <a:ext uri="{FF2B5EF4-FFF2-40B4-BE49-F238E27FC236}">
                <a16:creationId xmlns:a16="http://schemas.microsoft.com/office/drawing/2014/main" id="{3572CC9E-24A2-48F7-BC39-AB4E5CAA45A5}"/>
              </a:ext>
            </a:extLst>
          </p:cNvPr>
          <p:cNvSpPr>
            <a:spLocks noGrp="1"/>
          </p:cNvSpPr>
          <p:nvPr>
            <p:ph idx="1"/>
          </p:nvPr>
        </p:nvSpPr>
        <p:spPr>
          <a:xfrm>
            <a:off x="152400" y="896938"/>
            <a:ext cx="8763000" cy="5351462"/>
          </a:xfrm>
        </p:spPr>
        <p:txBody>
          <a:bodyPr/>
          <a:lstStyle/>
          <a:p>
            <a:pPr marL="0" indent="0">
              <a:buNone/>
            </a:pPr>
            <a:r>
              <a:rPr lang="en-US" altLang="zh-CN" dirty="0"/>
              <a:t>1</a:t>
            </a:r>
            <a:r>
              <a:rPr lang="zh-CN" altLang="en-US" dirty="0"/>
              <a:t>、自动售货机接受</a:t>
            </a:r>
            <a:r>
              <a:rPr lang="en-US" altLang="zh-CN" dirty="0"/>
              <a:t>5</a:t>
            </a:r>
            <a:r>
              <a:rPr lang="zh-CN" altLang="en-US" dirty="0"/>
              <a:t>分、</a:t>
            </a:r>
            <a:r>
              <a:rPr lang="en-US" altLang="zh-CN" dirty="0"/>
              <a:t>1</a:t>
            </a:r>
            <a:r>
              <a:rPr lang="zh-CN" altLang="en-US" dirty="0"/>
              <a:t>角和</a:t>
            </a:r>
            <a:r>
              <a:rPr lang="en-US" altLang="zh-CN" dirty="0"/>
              <a:t>2</a:t>
            </a:r>
            <a:r>
              <a:rPr lang="zh-CN" altLang="en-US" dirty="0"/>
              <a:t>角</a:t>
            </a:r>
            <a:r>
              <a:rPr lang="en-US" altLang="zh-CN" dirty="0"/>
              <a:t>5</a:t>
            </a:r>
            <a:r>
              <a:rPr lang="zh-CN" altLang="en-US" dirty="0"/>
              <a:t>分硬币。当有硬币从投币口被投入时，接受装置会按照投入的硬币币值，给</a:t>
            </a:r>
            <a:r>
              <a:rPr lang="zh-CN" altLang="en-US" dirty="0" smtClean="0"/>
              <a:t>代表</a:t>
            </a:r>
            <a:r>
              <a:rPr lang="en-US" altLang="zh-CN" dirty="0" smtClean="0"/>
              <a:t>5</a:t>
            </a:r>
            <a:r>
              <a:rPr lang="zh-CN" altLang="en-US" dirty="0" smtClean="0"/>
              <a:t>分</a:t>
            </a:r>
            <a:r>
              <a:rPr lang="zh-CN" altLang="en-US" dirty="0" smtClean="0"/>
              <a:t>、</a:t>
            </a:r>
            <a:r>
              <a:rPr lang="en-US" altLang="zh-CN" dirty="0"/>
              <a:t>1</a:t>
            </a:r>
            <a:r>
              <a:rPr lang="zh-CN" altLang="en-US" dirty="0" smtClean="0"/>
              <a:t>角和</a:t>
            </a:r>
            <a:r>
              <a:rPr lang="en-US" altLang="zh-CN" dirty="0" smtClean="0"/>
              <a:t>2</a:t>
            </a:r>
            <a:r>
              <a:rPr lang="zh-CN" altLang="en-US" dirty="0" smtClean="0"/>
              <a:t>角</a:t>
            </a:r>
            <a:r>
              <a:rPr lang="en-US" altLang="zh-CN" dirty="0" smtClean="0"/>
              <a:t>5</a:t>
            </a:r>
            <a:r>
              <a:rPr lang="zh-CN" altLang="en-US" dirty="0" smtClean="0"/>
              <a:t>分硬币</a:t>
            </a:r>
            <a:r>
              <a:rPr lang="zh-CN" altLang="en-US" dirty="0"/>
              <a:t>的三个信号线中对应的信号线提供持续一个时钟周期的高电平脉冲信号；</a:t>
            </a:r>
            <a:endParaRPr lang="en-US" altLang="zh-CN" dirty="0"/>
          </a:p>
          <a:p>
            <a:pPr marL="0" indent="0">
              <a:buNone/>
            </a:pPr>
            <a:r>
              <a:rPr lang="en-US" altLang="zh-CN" dirty="0"/>
              <a:t>2</a:t>
            </a:r>
            <a:r>
              <a:rPr lang="zh-CN" altLang="en-US" dirty="0"/>
              <a:t>、商品价格通过机器内置的拨码开关进行预设（以</a:t>
            </a:r>
            <a:r>
              <a:rPr lang="en-US" altLang="zh-CN" dirty="0"/>
              <a:t>1</a:t>
            </a:r>
            <a:r>
              <a:rPr lang="zh-CN" altLang="en-US" dirty="0"/>
              <a:t>角为单位），并通过</a:t>
            </a:r>
            <a:r>
              <a:rPr lang="en-US" altLang="zh-CN" dirty="0"/>
              <a:t>n</a:t>
            </a:r>
            <a:r>
              <a:rPr lang="zh-CN" altLang="en-US" dirty="0"/>
              <a:t>位变量 </a:t>
            </a:r>
            <a:r>
              <a:rPr lang="en-US" altLang="zh-CN" dirty="0"/>
              <a:t>price</a:t>
            </a:r>
            <a:r>
              <a:rPr lang="zh-CN" altLang="en-US" dirty="0"/>
              <a:t>输入到控制器；</a:t>
            </a:r>
            <a:endParaRPr lang="en-US" altLang="zh-CN" dirty="0"/>
          </a:p>
          <a:p>
            <a:pPr marL="0" indent="0">
              <a:buNone/>
            </a:pPr>
            <a:r>
              <a:rPr lang="en-US" altLang="zh-CN" dirty="0"/>
              <a:t>3</a:t>
            </a:r>
            <a:r>
              <a:rPr lang="zh-CN" altLang="en-US" dirty="0"/>
              <a:t>、购买者投入足够的硬币（总量</a:t>
            </a:r>
            <a:r>
              <a:rPr lang="en-US" altLang="zh-CN" dirty="0"/>
              <a:t>amount&gt;price</a:t>
            </a:r>
            <a:r>
              <a:rPr lang="zh-CN" altLang="en-US" dirty="0"/>
              <a:t>）后，内部信号</a:t>
            </a:r>
            <a:r>
              <a:rPr lang="en-US" altLang="zh-CN" dirty="0"/>
              <a:t>enough </a:t>
            </a:r>
            <a:r>
              <a:rPr lang="zh-CN" altLang="en-US" dirty="0"/>
              <a:t>有效；</a:t>
            </a:r>
            <a:endParaRPr lang="en-US" altLang="zh-CN" dirty="0"/>
          </a:p>
          <a:p>
            <a:pPr marL="0" indent="0">
              <a:buNone/>
            </a:pPr>
            <a:r>
              <a:rPr lang="en-US" altLang="zh-CN" dirty="0"/>
              <a:t>4</a:t>
            </a:r>
            <a:r>
              <a:rPr lang="zh-CN" altLang="en-US" dirty="0"/>
              <a:t>、</a:t>
            </a:r>
            <a:r>
              <a:rPr lang="en-US" altLang="zh-CN" dirty="0"/>
              <a:t>enough</a:t>
            </a:r>
            <a:r>
              <a:rPr lang="zh-CN" altLang="en-US" dirty="0"/>
              <a:t>有效时，购买者确认（按下</a:t>
            </a:r>
            <a:r>
              <a:rPr lang="en-US" altLang="zh-CN" dirty="0"/>
              <a:t>dispense</a:t>
            </a:r>
            <a:r>
              <a:rPr lang="zh-CN" altLang="en-US" dirty="0"/>
              <a:t>按键）后，机器给购买者提供饮料，状态信号</a:t>
            </a:r>
            <a:r>
              <a:rPr lang="en-US" altLang="zh-CN" dirty="0"/>
              <a:t>serve</a:t>
            </a:r>
            <a:r>
              <a:rPr lang="zh-CN" altLang="en-US" dirty="0"/>
              <a:t>保持一个时钟周期的高电平，之后控制器需要等待信号</a:t>
            </a:r>
            <a:r>
              <a:rPr lang="en-US" altLang="zh-CN" dirty="0"/>
              <a:t>done</a:t>
            </a:r>
            <a:r>
              <a:rPr lang="zh-CN" altLang="en-US" dirty="0"/>
              <a:t>有效高电平，表示完成了供货；</a:t>
            </a:r>
            <a:endParaRPr lang="en-US" altLang="zh-CN" dirty="0"/>
          </a:p>
          <a:p>
            <a:pPr marL="0" indent="0">
              <a:buNone/>
            </a:pPr>
            <a:r>
              <a:rPr lang="en-US" altLang="zh-CN" dirty="0"/>
              <a:t>5</a:t>
            </a:r>
            <a:r>
              <a:rPr lang="zh-CN" altLang="en-US" dirty="0"/>
              <a:t>、供货过程结束后，当</a:t>
            </a:r>
            <a:r>
              <a:rPr lang="en-US" altLang="zh-CN" dirty="0"/>
              <a:t>done </a:t>
            </a:r>
            <a:r>
              <a:rPr lang="zh-CN" altLang="en-US" dirty="0"/>
              <a:t>信号为低电平时，进入下一步操作：判断是否需要找零，若不需要则返回初始状态，否则进入找零操作；</a:t>
            </a:r>
            <a:endParaRPr lang="en-US" altLang="zh-CN" dirty="0"/>
          </a:p>
          <a:p>
            <a:pPr marL="0" indent="0">
              <a:buNone/>
            </a:pPr>
            <a:r>
              <a:rPr lang="en-US" altLang="zh-CN" dirty="0"/>
              <a:t>6</a:t>
            </a:r>
            <a:r>
              <a:rPr lang="zh-CN" altLang="en-US" dirty="0"/>
              <a:t>、找零阶段分为两步：第一步找零</a:t>
            </a:r>
            <a:r>
              <a:rPr lang="en-US" altLang="zh-CN" dirty="0"/>
              <a:t>1</a:t>
            </a:r>
            <a:r>
              <a:rPr lang="zh-CN" altLang="en-US" dirty="0"/>
              <a:t>角，输出信号</a:t>
            </a:r>
            <a:r>
              <a:rPr lang="en-US" altLang="zh-CN" dirty="0"/>
              <a:t>change</a:t>
            </a:r>
            <a:r>
              <a:rPr lang="zh-CN" altLang="en-US" dirty="0"/>
              <a:t>保持一个时钟周期的有效电平，驱动执行机构送出</a:t>
            </a:r>
            <a:r>
              <a:rPr lang="en-US" altLang="zh-CN" dirty="0"/>
              <a:t>1</a:t>
            </a:r>
            <a:r>
              <a:rPr lang="zh-CN" altLang="en-US" dirty="0"/>
              <a:t>角硬币，完成之后信号</a:t>
            </a:r>
            <a:r>
              <a:rPr lang="en-US" altLang="zh-CN" dirty="0"/>
              <a:t>done</a:t>
            </a:r>
            <a:r>
              <a:rPr lang="zh-CN" altLang="en-US" dirty="0"/>
              <a:t>为有效高电平，表示可以进入第二步，判断是否继续找零或返回初始状态。若状态信号 </a:t>
            </a:r>
            <a:r>
              <a:rPr lang="en-US" altLang="zh-CN" dirty="0"/>
              <a:t>zero</a:t>
            </a:r>
            <a:r>
              <a:rPr lang="zh-CN" altLang="en-US" dirty="0"/>
              <a:t>为低电平表示需要继续找零， 若</a:t>
            </a:r>
            <a:r>
              <a:rPr lang="en-US" altLang="zh-CN" dirty="0"/>
              <a:t>zero</a:t>
            </a:r>
            <a:r>
              <a:rPr lang="zh-CN" altLang="en-US" dirty="0"/>
              <a:t>为高电平表示返回初始状态。（与供货阶段类似，只有</a:t>
            </a:r>
            <a:r>
              <a:rPr lang="en-US" altLang="zh-CN" dirty="0"/>
              <a:t>done</a:t>
            </a:r>
            <a:r>
              <a:rPr lang="zh-CN" altLang="en-US" dirty="0"/>
              <a:t>信号为低电平才能进入下一步操作）。</a:t>
            </a:r>
          </a:p>
        </p:txBody>
      </p:sp>
    </p:spTree>
    <p:extLst>
      <p:ext uri="{BB962C8B-B14F-4D97-AF65-F5344CB8AC3E}">
        <p14:creationId xmlns:p14="http://schemas.microsoft.com/office/powerpoint/2010/main" val="410908890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69FF61D-D082-4055-AFB7-4602D1015537}"/>
              </a:ext>
            </a:extLst>
          </p:cNvPr>
          <p:cNvSpPr txBox="1"/>
          <p:nvPr/>
        </p:nvSpPr>
        <p:spPr>
          <a:xfrm>
            <a:off x="371786" y="3233359"/>
            <a:ext cx="8574783" cy="523220"/>
          </a:xfrm>
          <a:prstGeom prst="rect">
            <a:avLst/>
          </a:prstGeom>
          <a:noFill/>
        </p:spPr>
        <p:txBody>
          <a:bodyPr wrap="none" rtlCol="0">
            <a:spAutoFit/>
          </a:bodyPr>
          <a:lstStyle/>
          <a:p>
            <a:r>
              <a:rPr lang="zh-CN" altLang="en-US" sz="2800" b="0" dirty="0"/>
              <a:t>投币</a:t>
            </a:r>
            <a:r>
              <a:rPr lang="en-US" altLang="zh-CN" sz="2800" b="0" dirty="0"/>
              <a:t>            </a:t>
            </a:r>
            <a:r>
              <a:rPr lang="zh-CN" altLang="en-US" sz="2800" b="0" dirty="0"/>
              <a:t>供货              找零   </a:t>
            </a:r>
            <a:endParaRPr lang="en-US" altLang="zh-CN" sz="2800" b="0" dirty="0"/>
          </a:p>
        </p:txBody>
      </p:sp>
      <p:sp>
        <p:nvSpPr>
          <p:cNvPr id="5" name="矩形 4">
            <a:extLst>
              <a:ext uri="{FF2B5EF4-FFF2-40B4-BE49-F238E27FC236}">
                <a16:creationId xmlns:a16="http://schemas.microsoft.com/office/drawing/2014/main" id="{E6AF836A-07E0-44D2-B2A0-29A5CA0E7A56}"/>
              </a:ext>
            </a:extLst>
          </p:cNvPr>
          <p:cNvSpPr/>
          <p:nvPr/>
        </p:nvSpPr>
        <p:spPr bwMode="auto">
          <a:xfrm>
            <a:off x="390640" y="3007151"/>
            <a:ext cx="1098795" cy="904973"/>
          </a:xfrm>
          <a:prstGeom prst="rect">
            <a:avLst/>
          </a:prstGeom>
          <a:noFill/>
          <a:ln w="9525" cap="flat" cmpd="sng" algn="ctr">
            <a:solidFill>
              <a:srgbClr val="FF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
        <p:nvSpPr>
          <p:cNvPr id="6" name="矩形 5">
            <a:extLst>
              <a:ext uri="{FF2B5EF4-FFF2-40B4-BE49-F238E27FC236}">
                <a16:creationId xmlns:a16="http://schemas.microsoft.com/office/drawing/2014/main" id="{1038AFA6-C395-432E-8A74-9C7631A1429E}"/>
              </a:ext>
            </a:extLst>
          </p:cNvPr>
          <p:cNvSpPr/>
          <p:nvPr/>
        </p:nvSpPr>
        <p:spPr bwMode="auto">
          <a:xfrm>
            <a:off x="3636582" y="3042482"/>
            <a:ext cx="1098795" cy="904973"/>
          </a:xfrm>
          <a:prstGeom prst="rect">
            <a:avLst/>
          </a:prstGeom>
          <a:noFill/>
          <a:ln w="9525" cap="flat" cmpd="sng" algn="ctr">
            <a:solidFill>
              <a:srgbClr val="FF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
        <p:nvSpPr>
          <p:cNvPr id="7" name="矩形 6">
            <a:extLst>
              <a:ext uri="{FF2B5EF4-FFF2-40B4-BE49-F238E27FC236}">
                <a16:creationId xmlns:a16="http://schemas.microsoft.com/office/drawing/2014/main" id="{C3E1CE39-0883-4591-A697-BDF58A69FABE}"/>
              </a:ext>
            </a:extLst>
          </p:cNvPr>
          <p:cNvSpPr/>
          <p:nvPr/>
        </p:nvSpPr>
        <p:spPr bwMode="auto">
          <a:xfrm>
            <a:off x="7349192" y="3068406"/>
            <a:ext cx="1098795" cy="904973"/>
          </a:xfrm>
          <a:prstGeom prst="rect">
            <a:avLst/>
          </a:prstGeom>
          <a:noFill/>
          <a:ln w="9525" cap="flat" cmpd="sng" algn="ctr">
            <a:solidFill>
              <a:srgbClr val="FF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
        <p:nvSpPr>
          <p:cNvPr id="8" name="文本框 7">
            <a:extLst>
              <a:ext uri="{FF2B5EF4-FFF2-40B4-BE49-F238E27FC236}">
                <a16:creationId xmlns:a16="http://schemas.microsoft.com/office/drawing/2014/main" id="{A3A6EBD7-633B-4547-B5A7-A2A8417EFC52}"/>
              </a:ext>
            </a:extLst>
          </p:cNvPr>
          <p:cNvSpPr txBox="1"/>
          <p:nvPr/>
        </p:nvSpPr>
        <p:spPr>
          <a:xfrm>
            <a:off x="1489435" y="1492836"/>
            <a:ext cx="1980029" cy="1323439"/>
          </a:xfrm>
          <a:prstGeom prst="rect">
            <a:avLst/>
          </a:prstGeom>
          <a:noFill/>
        </p:spPr>
        <p:txBody>
          <a:bodyPr wrap="none" rtlCol="0">
            <a:spAutoFit/>
          </a:bodyPr>
          <a:lstStyle/>
          <a:p>
            <a:pPr algn="ctr"/>
            <a:r>
              <a:rPr lang="zh-CN" altLang="en-US" b="0" dirty="0"/>
              <a:t>计算所投币总和</a:t>
            </a:r>
            <a:endParaRPr lang="en-US" altLang="zh-CN" b="0" dirty="0"/>
          </a:p>
          <a:p>
            <a:pPr algn="ctr"/>
            <a:r>
              <a:rPr lang="zh-CN" altLang="en-US" b="0" dirty="0"/>
              <a:t>与商品价格</a:t>
            </a:r>
            <a:endParaRPr lang="en-US" altLang="zh-CN" b="0" dirty="0"/>
          </a:p>
          <a:p>
            <a:pPr algn="ctr"/>
            <a:r>
              <a:rPr lang="zh-CN" altLang="en-US" b="0" dirty="0"/>
              <a:t>进行比较</a:t>
            </a:r>
          </a:p>
        </p:txBody>
      </p:sp>
      <p:sp>
        <p:nvSpPr>
          <p:cNvPr id="10" name="文本框 9">
            <a:extLst>
              <a:ext uri="{FF2B5EF4-FFF2-40B4-BE49-F238E27FC236}">
                <a16:creationId xmlns:a16="http://schemas.microsoft.com/office/drawing/2014/main" id="{01D90079-342C-4F3C-8F0C-64E1D5EED81D}"/>
              </a:ext>
            </a:extLst>
          </p:cNvPr>
          <p:cNvSpPr txBox="1"/>
          <p:nvPr/>
        </p:nvSpPr>
        <p:spPr>
          <a:xfrm>
            <a:off x="5142900" y="1583720"/>
            <a:ext cx="1980030" cy="861774"/>
          </a:xfrm>
          <a:prstGeom prst="rect">
            <a:avLst/>
          </a:prstGeom>
          <a:noFill/>
        </p:spPr>
        <p:txBody>
          <a:bodyPr wrap="none" rtlCol="0">
            <a:spAutoFit/>
          </a:bodyPr>
          <a:lstStyle/>
          <a:p>
            <a:pPr algn="ctr"/>
            <a:r>
              <a:rPr lang="zh-CN" altLang="en-US" b="0" dirty="0"/>
              <a:t>计算所投币值与</a:t>
            </a:r>
            <a:endParaRPr lang="en-US" altLang="zh-CN" b="0" dirty="0"/>
          </a:p>
          <a:p>
            <a:pPr algn="ctr"/>
            <a:r>
              <a:rPr lang="zh-CN" altLang="en-US" b="0" dirty="0"/>
              <a:t>商品价格之差</a:t>
            </a:r>
          </a:p>
        </p:txBody>
      </p:sp>
    </p:spTree>
    <p:extLst>
      <p:ext uri="{BB962C8B-B14F-4D97-AF65-F5344CB8AC3E}">
        <p14:creationId xmlns:p14="http://schemas.microsoft.com/office/powerpoint/2010/main" val="22279101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ChangeArrowheads="1"/>
          </p:cNvSpPr>
          <p:nvPr>
            <p:ph type="body" idx="1"/>
          </p:nvPr>
        </p:nvSpPr>
        <p:spPr>
          <a:xfrm>
            <a:off x="906463" y="420771"/>
            <a:ext cx="7455484" cy="5153025"/>
          </a:xfrm>
        </p:spPr>
        <p:txBody>
          <a:bodyPr>
            <a:normAutofit fontScale="77500" lnSpcReduction="20000"/>
          </a:bodyPr>
          <a:lstStyle/>
          <a:p>
            <a:pPr marL="457200" indent="-457200" algn="ctr">
              <a:buFontTx/>
              <a:buNone/>
            </a:pPr>
            <a:r>
              <a:rPr lang="zh-CN" altLang="en-US" sz="3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有限状态机（</a:t>
            </a:r>
            <a:r>
              <a:rPr lang="en-US" altLang="zh-CN" sz="3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FSM</a:t>
            </a:r>
            <a:r>
              <a:rPr lang="zh-CN" altLang="en-US" sz="38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）的特点</a:t>
            </a:r>
          </a:p>
          <a:p>
            <a:pPr marL="0" indent="0" algn="just">
              <a:spcBef>
                <a:spcPts val="1800"/>
              </a:spcBef>
              <a:buNone/>
            </a:pPr>
            <a:r>
              <a:rPr lang="zh-CN" altLang="en-US"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有限状态机（</a:t>
            </a:r>
            <a:r>
              <a:rPr lang="en-US" altLang="zh-CN"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Finite State Machine</a:t>
            </a:r>
            <a:r>
              <a:rPr lang="zh-CN" altLang="en-US"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或者</a:t>
            </a:r>
            <a:r>
              <a:rPr lang="en-US" altLang="zh-CN"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Finite State Automata)</a:t>
            </a:r>
            <a:r>
              <a:rPr lang="zh-CN" altLang="en-US"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是软件领域中一种根据对象行为进行建模的重要工具，指描述有限多个状态以及这些状态之间的转移和动作等行为的数学模型。</a:t>
            </a:r>
            <a:endParaRPr lang="en-US" altLang="zh-CN"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gn="just">
              <a:spcBef>
                <a:spcPts val="1800"/>
              </a:spcBef>
              <a:buNone/>
            </a:pPr>
            <a:r>
              <a:rPr lang="zh-CN" altLang="en-US"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有限状态机由一组状态、一个初始状态、输入和根据输入及现有状态转换为下一个状态的转换函数构成。</a:t>
            </a:r>
            <a:endParaRPr lang="en-US" altLang="zh-CN"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a:p>
            <a:pPr marL="0" indent="0" algn="just">
              <a:spcBef>
                <a:spcPts val="1800"/>
              </a:spcBef>
              <a:buNone/>
            </a:pPr>
            <a:r>
              <a:rPr lang="en-US" altLang="zh-CN"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    </a:t>
            </a:r>
            <a:r>
              <a:rPr lang="zh-CN" altLang="en-US" sz="2800"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有限状态机可以经过分解划分为两个或更多简化的有限状态机，每个简化状态机能够独立处理指定过程，简化状态机之间通过逻辑信号进行通信，从而简化有限状态机的设计。</a:t>
            </a:r>
          </a:p>
        </p:txBody>
      </p:sp>
    </p:spTree>
    <p:extLst>
      <p:ext uri="{BB962C8B-B14F-4D97-AF65-F5344CB8AC3E}">
        <p14:creationId xmlns:p14="http://schemas.microsoft.com/office/powerpoint/2010/main" val="3714167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4"/>
          <p:cNvSpPr>
            <a:spLocks noGrp="1" noChangeArrowheads="1"/>
          </p:cNvSpPr>
          <p:nvPr>
            <p:ph type="title"/>
          </p:nvPr>
        </p:nvSpPr>
        <p:spPr/>
        <p:txBody>
          <a:bodyPr/>
          <a:lstStyle/>
          <a:p>
            <a:r>
              <a:rPr lang="zh-CN" altLang="en-US" dirty="0">
                <a:ea typeface="ＭＳ Ｐゴシック" pitchFamily="34" charset="-128"/>
              </a:rPr>
              <a:t>控制电路状态转换图：</a:t>
            </a:r>
            <a:endParaRPr lang="en-US" dirty="0">
              <a:ea typeface="ＭＳ Ｐゴシック" pitchFamily="34" charset="-128"/>
            </a:endParaRPr>
          </a:p>
        </p:txBody>
      </p:sp>
      <p:pic>
        <p:nvPicPr>
          <p:cNvPr id="28688" name="Picture 16" descr="E:\2014\2014数字系统设计\2014DDpptx\JPEG\JPEG\Dally_Fig.16.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271016"/>
            <a:ext cx="8650224" cy="155640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2307638" y="3204674"/>
            <a:ext cx="4490204" cy="2745808"/>
          </a:xfrm>
          <a:prstGeom prst="rect">
            <a:avLst/>
          </a:prstGeom>
        </p:spPr>
      </p:pic>
    </p:spTree>
    <p:extLst>
      <p:ext uri="{BB962C8B-B14F-4D97-AF65-F5344CB8AC3E}">
        <p14:creationId xmlns:p14="http://schemas.microsoft.com/office/powerpoint/2010/main" val="7483669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F05B0E-1802-4E46-983C-F6ED75F1BFF7}"/>
              </a:ext>
            </a:extLst>
          </p:cNvPr>
          <p:cNvSpPr txBox="1"/>
          <p:nvPr/>
        </p:nvSpPr>
        <p:spPr>
          <a:xfrm>
            <a:off x="204992" y="1350125"/>
            <a:ext cx="8863594" cy="4431983"/>
          </a:xfrm>
          <a:prstGeom prst="rect">
            <a:avLst/>
          </a:prstGeom>
          <a:noFill/>
        </p:spPr>
        <p:txBody>
          <a:bodyPr wrap="square" rtlCol="0">
            <a:spAutoFit/>
          </a:bodyPr>
          <a:lstStyle/>
          <a:p>
            <a:pPr algn="l"/>
            <a:r>
              <a:rPr lang="zh-CN" altLang="en-US" sz="2400" b="0" dirty="0"/>
              <a:t>  供货阶段分两步（</a:t>
            </a:r>
            <a:r>
              <a:rPr lang="en-US" altLang="zh-CN" sz="2400" b="0" dirty="0"/>
              <a:t> serve1</a:t>
            </a:r>
            <a:r>
              <a:rPr lang="zh-CN" altLang="en-US" sz="2400" b="0" dirty="0"/>
              <a:t>和</a:t>
            </a:r>
            <a:r>
              <a:rPr lang="en-US" altLang="zh-CN" sz="2400" b="0" dirty="0"/>
              <a:t> serve2 </a:t>
            </a:r>
            <a:r>
              <a:rPr lang="zh-CN" altLang="en-US" sz="2400" b="0" dirty="0"/>
              <a:t>）操作：在状态</a:t>
            </a:r>
            <a:r>
              <a:rPr lang="en-US" altLang="zh-CN" sz="2400" b="0" dirty="0"/>
              <a:t>serve1</a:t>
            </a:r>
            <a:r>
              <a:rPr lang="zh-CN" altLang="en-US" sz="2400" b="0" dirty="0"/>
              <a:t>时等待信号</a:t>
            </a:r>
            <a:r>
              <a:rPr lang="en-US" altLang="zh-CN" sz="2400" b="0" dirty="0"/>
              <a:t>done</a:t>
            </a:r>
            <a:r>
              <a:rPr lang="zh-CN" altLang="en-US" sz="2400" b="0" dirty="0"/>
              <a:t>高电平有效（表明执行机构完成供货操作）之后，进入</a:t>
            </a:r>
            <a:r>
              <a:rPr lang="en-US" altLang="zh-CN" sz="2400" b="0" dirty="0"/>
              <a:t>serve2</a:t>
            </a:r>
            <a:r>
              <a:rPr lang="zh-CN" altLang="en-US" sz="2400" b="0" dirty="0"/>
              <a:t>状态，然后等待</a:t>
            </a:r>
            <a:r>
              <a:rPr lang="en-US" altLang="zh-CN" sz="2400" b="0" dirty="0"/>
              <a:t>done</a:t>
            </a:r>
            <a:r>
              <a:rPr lang="zh-CN" altLang="en-US" sz="2400" b="0" dirty="0"/>
              <a:t>低电平，退出供货阶段，进入下一个阶段（找零或投币）。</a:t>
            </a:r>
            <a:endParaRPr lang="en-US" altLang="zh-CN" sz="2400" b="0" dirty="0"/>
          </a:p>
          <a:p>
            <a:pPr algn="l"/>
            <a:r>
              <a:rPr lang="zh-CN" altLang="en-US" sz="2400" b="0" dirty="0"/>
              <a:t>  找零阶段也分为两步（</a:t>
            </a:r>
            <a:r>
              <a:rPr lang="en-US" altLang="zh-CN" sz="2400" b="0" dirty="0"/>
              <a:t> change1</a:t>
            </a:r>
            <a:r>
              <a:rPr lang="zh-CN" altLang="en-US" sz="2400" b="0" dirty="0"/>
              <a:t>和</a:t>
            </a:r>
            <a:r>
              <a:rPr lang="en-US" altLang="zh-CN" sz="2400" b="0" dirty="0"/>
              <a:t> change2 </a:t>
            </a:r>
            <a:r>
              <a:rPr lang="zh-CN" altLang="en-US" sz="2400" b="0" dirty="0"/>
              <a:t>）操作：在状态</a:t>
            </a:r>
            <a:r>
              <a:rPr lang="en-US" altLang="zh-CN" sz="2400" b="0" dirty="0"/>
              <a:t>change1</a:t>
            </a:r>
            <a:r>
              <a:rPr lang="zh-CN" altLang="en-US" sz="2400" b="0" dirty="0"/>
              <a:t>等待</a:t>
            </a:r>
            <a:r>
              <a:rPr lang="en-US" altLang="zh-CN" sz="2400" b="0" dirty="0"/>
              <a:t>done</a:t>
            </a:r>
            <a:r>
              <a:rPr lang="zh-CN" altLang="en-US" sz="2400" b="0" dirty="0"/>
              <a:t>高电平有效（表明执行机构完成了一次找零操作）之后，进入</a:t>
            </a:r>
            <a:r>
              <a:rPr lang="en-US" altLang="zh-CN" sz="2400" b="0" dirty="0"/>
              <a:t>change2</a:t>
            </a:r>
            <a:r>
              <a:rPr lang="zh-CN" altLang="en-US" sz="2400" b="0" dirty="0"/>
              <a:t>状态。在</a:t>
            </a:r>
            <a:r>
              <a:rPr lang="en-US" altLang="zh-CN" sz="2400" b="0" dirty="0"/>
              <a:t>change2</a:t>
            </a:r>
            <a:r>
              <a:rPr lang="zh-CN" altLang="en-US" sz="2400" b="0" dirty="0"/>
              <a:t>状态等待</a:t>
            </a:r>
            <a:r>
              <a:rPr lang="en-US" altLang="zh-CN" sz="2400" b="0" dirty="0"/>
              <a:t>done</a:t>
            </a:r>
            <a:r>
              <a:rPr lang="zh-CN" altLang="en-US" sz="2400" b="0" dirty="0"/>
              <a:t>信号无效，进入下一</a:t>
            </a:r>
            <a:r>
              <a:rPr lang="zh-CN" altLang="en-US" sz="2400" b="0"/>
              <a:t>个阶段（继续找零或投币）。</a:t>
            </a:r>
            <a:r>
              <a:rPr lang="zh-CN" altLang="en-US" sz="2400" b="0" dirty="0"/>
              <a:t>如果信号</a:t>
            </a:r>
            <a:r>
              <a:rPr lang="en-US" altLang="zh-CN" sz="2400" b="0" dirty="0"/>
              <a:t>zero</a:t>
            </a:r>
            <a:r>
              <a:rPr lang="zh-CN" altLang="en-US" sz="2400" b="0" dirty="0"/>
              <a:t>有效，表示不需要再找零，则进入投币状态；如果</a:t>
            </a:r>
            <a:r>
              <a:rPr lang="en-US" altLang="zh-CN" sz="2400" b="0" dirty="0"/>
              <a:t>zero</a:t>
            </a:r>
            <a:r>
              <a:rPr lang="zh-CN" altLang="en-US" sz="2400" b="0" dirty="0"/>
              <a:t>无效，表示还需要继续找零。</a:t>
            </a:r>
            <a:endParaRPr lang="en-US" altLang="zh-CN" sz="2400" b="0" dirty="0"/>
          </a:p>
          <a:p>
            <a:pPr algn="l"/>
            <a:endParaRPr lang="zh-CN" altLang="en-US" b="0" dirty="0"/>
          </a:p>
        </p:txBody>
      </p:sp>
    </p:spTree>
    <p:extLst>
      <p:ext uri="{BB962C8B-B14F-4D97-AF65-F5344CB8AC3E}">
        <p14:creationId xmlns:p14="http://schemas.microsoft.com/office/powerpoint/2010/main" val="657556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565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752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4428744" y="5552561"/>
            <a:ext cx="4492752" cy="461665"/>
          </a:xfrm>
          <a:prstGeom prst="rect">
            <a:avLst/>
          </a:prstGeom>
        </p:spPr>
        <p:txBody>
          <a:bodyPr wrap="square">
            <a:spAutoFit/>
          </a:bodyPr>
          <a:lstStyle/>
          <a:p>
            <a:pPr algn="l" eaLnBrk="1" hangingPunct="1">
              <a:spcBef>
                <a:spcPct val="0"/>
              </a:spcBef>
            </a:pPr>
            <a:r>
              <a:rPr lang="en-US" altLang="zh-CN" sz="1200" dirty="0">
                <a:solidFill>
                  <a:srgbClr val="C00000"/>
                </a:solidFill>
              </a:rPr>
              <a:t>state register</a:t>
            </a:r>
          </a:p>
          <a:p>
            <a:pPr algn="l" eaLnBrk="1" hangingPunct="1">
              <a:spcBef>
                <a:spcPct val="0"/>
              </a:spcBef>
            </a:pPr>
            <a:r>
              <a:rPr lang="en-US" altLang="zh-CN" sz="1200" dirty="0"/>
              <a:t>  DFF #(`SWIDTH) </a:t>
            </a:r>
            <a:r>
              <a:rPr lang="en-US" altLang="zh-CN" sz="1200" dirty="0" err="1"/>
              <a:t>state_reg</a:t>
            </a:r>
            <a:r>
              <a:rPr lang="en-US" altLang="zh-CN" sz="1200" dirty="0"/>
              <a:t>(</a:t>
            </a:r>
            <a:r>
              <a:rPr lang="en-US" altLang="zh-CN" sz="1200" dirty="0" err="1"/>
              <a:t>clk</a:t>
            </a:r>
            <a:r>
              <a:rPr lang="en-US" altLang="zh-CN" sz="1200" dirty="0"/>
              <a:t>, next, state);</a:t>
            </a:r>
          </a:p>
        </p:txBody>
      </p:sp>
      <p:sp>
        <p:nvSpPr>
          <p:cNvPr id="18" name="圆角矩形标注 17"/>
          <p:cNvSpPr/>
          <p:nvPr/>
        </p:nvSpPr>
        <p:spPr bwMode="auto">
          <a:xfrm>
            <a:off x="4437887" y="5498814"/>
            <a:ext cx="4386072" cy="569161"/>
          </a:xfrm>
          <a:prstGeom prst="wedgeRoundRectCallout">
            <a:avLst>
              <a:gd name="adj1" fmla="val -59881"/>
              <a:gd name="adj2" fmla="val -128683"/>
              <a:gd name="adj3" fmla="val 16667"/>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Tree>
    <p:extLst>
      <p:ext uri="{BB962C8B-B14F-4D97-AF65-F5344CB8AC3E}">
        <p14:creationId xmlns:p14="http://schemas.microsoft.com/office/powerpoint/2010/main" val="769146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p:cNvSpPr/>
          <p:nvPr/>
        </p:nvSpPr>
        <p:spPr>
          <a:xfrm>
            <a:off x="839723" y="656488"/>
            <a:ext cx="7196328" cy="461665"/>
          </a:xfrm>
          <a:prstGeom prst="rect">
            <a:avLst/>
          </a:prstGeom>
        </p:spPr>
        <p:txBody>
          <a:bodyPr wrap="square">
            <a:spAutoFit/>
          </a:bodyPr>
          <a:lstStyle/>
          <a:p>
            <a:pPr algn="l" eaLnBrk="1" hangingPunct="1">
              <a:spcBef>
                <a:spcPct val="0"/>
              </a:spcBef>
            </a:pPr>
            <a:r>
              <a:rPr lang="en-US" altLang="zh-CN" sz="1200" dirty="0">
                <a:solidFill>
                  <a:srgbClr val="C00000"/>
                </a:solidFill>
              </a:rPr>
              <a:t>select the value to add or subtract</a:t>
            </a:r>
          </a:p>
          <a:p>
            <a:pPr algn="l" eaLnBrk="1" hangingPunct="1">
              <a:spcBef>
                <a:spcPct val="0"/>
              </a:spcBef>
            </a:pPr>
            <a:r>
              <a:rPr lang="en-US" altLang="zh-CN" sz="1200" dirty="0"/>
              <a:t>  Mux4 #(n) </a:t>
            </a:r>
            <a:r>
              <a:rPr lang="en-US" altLang="zh-CN" sz="1200" dirty="0" err="1"/>
              <a:t>vmux</a:t>
            </a:r>
            <a:r>
              <a:rPr lang="en-US" altLang="zh-CN" sz="1200" dirty="0"/>
              <a:t>(`QUARTER, `DIME, `NICKEL, price, </a:t>
            </a:r>
            <a:r>
              <a:rPr lang="en-US" altLang="zh-CN" sz="1200" dirty="0" err="1"/>
              <a:t>selval</a:t>
            </a:r>
            <a:r>
              <a:rPr lang="en-US" altLang="zh-CN" sz="1200" dirty="0"/>
              <a:t>, value) ;</a:t>
            </a:r>
          </a:p>
        </p:txBody>
      </p:sp>
      <p:sp>
        <p:nvSpPr>
          <p:cNvPr id="23" name="圆角矩形标注 22"/>
          <p:cNvSpPr/>
          <p:nvPr/>
        </p:nvSpPr>
        <p:spPr bwMode="auto">
          <a:xfrm>
            <a:off x="839723" y="548992"/>
            <a:ext cx="6359653" cy="569161"/>
          </a:xfrm>
          <a:prstGeom prst="wedgeRoundRectCallout">
            <a:avLst>
              <a:gd name="adj1" fmla="val -38295"/>
              <a:gd name="adj2" fmla="val 182992"/>
              <a:gd name="adj3" fmla="val 16667"/>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Courier New" charset="0"/>
            </a:endParaRPr>
          </a:p>
        </p:txBody>
      </p:sp>
    </p:spTree>
    <p:extLst>
      <p:ext uri="{BB962C8B-B14F-4D97-AF65-F5344CB8AC3E}">
        <p14:creationId xmlns:p14="http://schemas.microsoft.com/office/powerpoint/2010/main" val="2067301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p:cNvSpPr/>
          <p:nvPr/>
        </p:nvSpPr>
        <p:spPr>
          <a:xfrm>
            <a:off x="1880615" y="3814679"/>
            <a:ext cx="5114544" cy="461665"/>
          </a:xfrm>
          <a:prstGeom prst="rect">
            <a:avLst/>
          </a:prstGeom>
        </p:spPr>
        <p:txBody>
          <a:bodyPr wrap="square">
            <a:spAutoFit/>
          </a:bodyPr>
          <a:lstStyle/>
          <a:p>
            <a:pPr algn="l" eaLnBrk="1" hangingPunct="1">
              <a:spcBef>
                <a:spcPct val="0"/>
              </a:spcBef>
            </a:pPr>
            <a:r>
              <a:rPr lang="en-US" altLang="zh-CN" sz="1200" dirty="0">
                <a:solidFill>
                  <a:srgbClr val="C00000"/>
                </a:solidFill>
              </a:rPr>
              <a:t>add or subtract a value from current amount</a:t>
            </a:r>
          </a:p>
          <a:p>
            <a:pPr algn="l" eaLnBrk="1" hangingPunct="1">
              <a:spcBef>
                <a:spcPct val="0"/>
              </a:spcBef>
            </a:pPr>
            <a:r>
              <a:rPr lang="en-US" altLang="zh-CN" sz="1200" dirty="0"/>
              <a:t>  </a:t>
            </a:r>
            <a:r>
              <a:rPr lang="en-US" altLang="zh-CN" sz="1200" dirty="0" err="1"/>
              <a:t>AddSub</a:t>
            </a:r>
            <a:r>
              <a:rPr lang="en-US" altLang="zh-CN" sz="1200" dirty="0"/>
              <a:t> #(n) add(amount, value, sub, sum, </a:t>
            </a:r>
            <a:r>
              <a:rPr lang="en-US" altLang="zh-CN" sz="1200" dirty="0" err="1">
                <a:solidFill>
                  <a:srgbClr val="C00000"/>
                </a:solidFill>
              </a:rPr>
              <a:t>ovf</a:t>
            </a:r>
            <a:r>
              <a:rPr lang="en-US" altLang="zh-CN" sz="1200" dirty="0"/>
              <a:t>) ;</a:t>
            </a:r>
          </a:p>
        </p:txBody>
      </p:sp>
      <p:sp>
        <p:nvSpPr>
          <p:cNvPr id="19" name="圆角矩形标注 18"/>
          <p:cNvSpPr/>
          <p:nvPr/>
        </p:nvSpPr>
        <p:spPr bwMode="auto">
          <a:xfrm>
            <a:off x="1880614" y="3813736"/>
            <a:ext cx="4867657" cy="569161"/>
          </a:xfrm>
          <a:prstGeom prst="wedgeRoundRectCallout">
            <a:avLst>
              <a:gd name="adj1" fmla="val -31515"/>
              <a:gd name="adj2" fmla="val -127076"/>
              <a:gd name="adj3" fmla="val 16667"/>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Tree>
    <p:extLst>
      <p:ext uri="{BB962C8B-B14F-4D97-AF65-F5344CB8AC3E}">
        <p14:creationId xmlns:p14="http://schemas.microsoft.com/office/powerpoint/2010/main" val="101447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p:cNvSpPr/>
          <p:nvPr/>
        </p:nvSpPr>
        <p:spPr>
          <a:xfrm>
            <a:off x="2609087" y="1147282"/>
            <a:ext cx="6620256" cy="461665"/>
          </a:xfrm>
          <a:prstGeom prst="rect">
            <a:avLst/>
          </a:prstGeom>
        </p:spPr>
        <p:txBody>
          <a:bodyPr wrap="square">
            <a:spAutoFit/>
          </a:bodyPr>
          <a:lstStyle/>
          <a:p>
            <a:pPr algn="l" eaLnBrk="1" hangingPunct="1">
              <a:spcBef>
                <a:spcPct val="0"/>
              </a:spcBef>
            </a:pPr>
            <a:r>
              <a:rPr lang="en-US" altLang="zh-CN" sz="1200" dirty="0">
                <a:solidFill>
                  <a:srgbClr val="C00000"/>
                </a:solidFill>
              </a:rPr>
              <a:t>select next state from 0, sum, or hold</a:t>
            </a:r>
          </a:p>
          <a:p>
            <a:pPr algn="l" eaLnBrk="1" hangingPunct="1">
              <a:spcBef>
                <a:spcPct val="0"/>
              </a:spcBef>
            </a:pPr>
            <a:r>
              <a:rPr lang="en-US" altLang="zh-CN" sz="1200" dirty="0"/>
              <a:t>  Mux3 #(n) </a:t>
            </a:r>
            <a:r>
              <a:rPr lang="en-US" altLang="zh-CN" sz="1200" dirty="0" err="1"/>
              <a:t>nsmux</a:t>
            </a:r>
            <a:r>
              <a:rPr lang="en-US" altLang="zh-CN" sz="1200" dirty="0"/>
              <a:t>({n{1'b0}}, sum, amount, </a:t>
            </a:r>
            <a:r>
              <a:rPr lang="en-US" altLang="zh-CN" sz="1200" dirty="0" err="1"/>
              <a:t>selnext</a:t>
            </a:r>
            <a:r>
              <a:rPr lang="en-US" altLang="zh-CN" sz="1200" dirty="0"/>
              <a:t>, next) ;</a:t>
            </a:r>
          </a:p>
        </p:txBody>
      </p:sp>
      <p:sp>
        <p:nvSpPr>
          <p:cNvPr id="22" name="圆角矩形标注 21"/>
          <p:cNvSpPr/>
          <p:nvPr/>
        </p:nvSpPr>
        <p:spPr bwMode="auto">
          <a:xfrm>
            <a:off x="2609087" y="1112214"/>
            <a:ext cx="5245609" cy="569161"/>
          </a:xfrm>
          <a:prstGeom prst="wedgeRoundRectCallout">
            <a:avLst>
              <a:gd name="adj1" fmla="val -22479"/>
              <a:gd name="adj2" fmla="val 73745"/>
              <a:gd name="adj3" fmla="val 16667"/>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Courier New" charset="0"/>
            </a:endParaRPr>
          </a:p>
        </p:txBody>
      </p:sp>
    </p:spTree>
    <p:extLst>
      <p:ext uri="{BB962C8B-B14F-4D97-AF65-F5344CB8AC3E}">
        <p14:creationId xmlns:p14="http://schemas.microsoft.com/office/powerpoint/2010/main" val="18735191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4233672" y="3298314"/>
            <a:ext cx="4572000" cy="523220"/>
          </a:xfrm>
          <a:prstGeom prst="rect">
            <a:avLst/>
          </a:prstGeom>
        </p:spPr>
        <p:txBody>
          <a:bodyPr>
            <a:spAutoFit/>
          </a:bodyPr>
          <a:lstStyle/>
          <a:p>
            <a:pPr algn="l" eaLnBrk="1" hangingPunct="1">
              <a:spcBef>
                <a:spcPct val="0"/>
              </a:spcBef>
            </a:pPr>
            <a:r>
              <a:rPr lang="en-US" altLang="zh-CN" sz="1400" dirty="0">
                <a:solidFill>
                  <a:srgbClr val="C00000"/>
                </a:solidFill>
              </a:rPr>
              <a:t>state register holds current amount</a:t>
            </a:r>
          </a:p>
          <a:p>
            <a:pPr algn="l" eaLnBrk="1" hangingPunct="1">
              <a:spcBef>
                <a:spcPct val="0"/>
              </a:spcBef>
            </a:pPr>
            <a:r>
              <a:rPr lang="en-US" altLang="zh-CN" sz="1400" dirty="0"/>
              <a:t>  DFF #(n) </a:t>
            </a:r>
            <a:r>
              <a:rPr lang="en-US" altLang="zh-CN" sz="1400" dirty="0" err="1"/>
              <a:t>amt</a:t>
            </a:r>
            <a:r>
              <a:rPr lang="en-US" altLang="zh-CN" sz="1400" dirty="0"/>
              <a:t>(</a:t>
            </a:r>
            <a:r>
              <a:rPr lang="en-US" altLang="zh-CN" sz="1400" dirty="0" err="1"/>
              <a:t>clk</a:t>
            </a:r>
            <a:r>
              <a:rPr lang="en-US" altLang="zh-CN" sz="1400" dirty="0"/>
              <a:t>, next, amount) ;</a:t>
            </a:r>
          </a:p>
        </p:txBody>
      </p:sp>
      <p:sp>
        <p:nvSpPr>
          <p:cNvPr id="20" name="圆角矩形标注 19"/>
          <p:cNvSpPr/>
          <p:nvPr/>
        </p:nvSpPr>
        <p:spPr bwMode="auto">
          <a:xfrm>
            <a:off x="4276343" y="3252373"/>
            <a:ext cx="3752089" cy="569161"/>
          </a:xfrm>
          <a:prstGeom prst="wedgeRoundRectCallout">
            <a:avLst>
              <a:gd name="adj1" fmla="val -20736"/>
              <a:gd name="adj2" fmla="val -80486"/>
              <a:gd name="adj3" fmla="val 16667"/>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dirty="0">
              <a:ln>
                <a:noFill/>
              </a:ln>
              <a:solidFill>
                <a:schemeClr val="tx1"/>
              </a:solidFill>
              <a:effectLst/>
              <a:latin typeface="Courier New" charset="0"/>
            </a:endParaRPr>
          </a:p>
        </p:txBody>
      </p:sp>
    </p:spTree>
    <p:extLst>
      <p:ext uri="{BB962C8B-B14F-4D97-AF65-F5344CB8AC3E}">
        <p14:creationId xmlns:p14="http://schemas.microsoft.com/office/powerpoint/2010/main" val="6645050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2"/>
          <p:cNvSpPr>
            <a:spLocks noGrp="1" noChangeArrowheads="1"/>
          </p:cNvSpPr>
          <p:nvPr>
            <p:ph type="title"/>
          </p:nvPr>
        </p:nvSpPr>
        <p:spPr/>
        <p:txBody>
          <a:bodyPr/>
          <a:lstStyle/>
          <a:p>
            <a:r>
              <a:rPr lang="en-US" dirty="0">
                <a:ea typeface="ＭＳ Ｐゴシック" pitchFamily="34" charset="-128"/>
              </a:rPr>
              <a:t>Block diagram of data path</a:t>
            </a:r>
          </a:p>
        </p:txBody>
      </p:sp>
      <p:pic>
        <p:nvPicPr>
          <p:cNvPr id="29712" name="Picture 16" descr="E:\2014\2014数字系统设计\2014DDpptx\JPEG\JPEG\Dally_Fig.16.2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p:cNvSpPr/>
          <p:nvPr/>
        </p:nvSpPr>
        <p:spPr bwMode="auto">
          <a:xfrm>
            <a:off x="7199376" y="1702377"/>
            <a:ext cx="829056" cy="1668432"/>
          </a:xfrm>
          <a:prstGeom prst="rect">
            <a:avLst/>
          </a:prstGeom>
          <a:noFill/>
          <a:ln w="28575" cap="flat" cmpd="sng" algn="ctr">
            <a:solidFill>
              <a:schemeClr val="accent2">
                <a:lumMod val="75000"/>
              </a:schemeClr>
            </a:solidFill>
            <a:prstDash val="sysDash"/>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pic>
        <p:nvPicPr>
          <p:cNvPr id="12" name="Picture 16" descr="E:\2014\2014数字系统设计\2014DDpptx\JPEG\JPEG\Dally_Fig.16.20.jpg"/>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83208" y="5105622"/>
            <a:ext cx="2950464" cy="786384"/>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750051" y="110306"/>
            <a:ext cx="3393949" cy="646331"/>
          </a:xfrm>
          <a:prstGeom prst="rect">
            <a:avLst/>
          </a:prstGeom>
        </p:spPr>
        <p:txBody>
          <a:bodyPr wrap="square">
            <a:spAutoFit/>
          </a:bodyPr>
          <a:lstStyle/>
          <a:p>
            <a:pPr algn="l" eaLnBrk="1" hangingPunct="1">
              <a:spcBef>
                <a:spcPct val="0"/>
              </a:spcBef>
            </a:pPr>
            <a:r>
              <a:rPr lang="en-US" altLang="zh-CN" sz="1200" dirty="0">
                <a:solidFill>
                  <a:srgbClr val="C00000"/>
                </a:solidFill>
              </a:rPr>
              <a:t>comparators</a:t>
            </a:r>
          </a:p>
          <a:p>
            <a:pPr algn="l" eaLnBrk="1" hangingPunct="1">
              <a:spcBef>
                <a:spcPct val="0"/>
              </a:spcBef>
            </a:pPr>
            <a:r>
              <a:rPr lang="en-US" altLang="zh-CN" sz="1200" dirty="0"/>
              <a:t>  wire enough = (amount &gt;= price) ;</a:t>
            </a:r>
          </a:p>
          <a:p>
            <a:pPr algn="l" eaLnBrk="1" hangingPunct="1">
              <a:spcBef>
                <a:spcPct val="0"/>
              </a:spcBef>
            </a:pPr>
            <a:r>
              <a:rPr lang="en-US" altLang="zh-CN" sz="1200" dirty="0"/>
              <a:t>  wire zero = (amount == 0) ;</a:t>
            </a:r>
          </a:p>
        </p:txBody>
      </p:sp>
      <p:sp>
        <p:nvSpPr>
          <p:cNvPr id="21" name="圆角矩形标注 20"/>
          <p:cNvSpPr/>
          <p:nvPr/>
        </p:nvSpPr>
        <p:spPr bwMode="auto">
          <a:xfrm>
            <a:off x="5570981" y="128287"/>
            <a:ext cx="3490724" cy="569161"/>
          </a:xfrm>
          <a:prstGeom prst="wedgeRoundRectCallout">
            <a:avLst>
              <a:gd name="adj1" fmla="val 20047"/>
              <a:gd name="adj2" fmla="val 224763"/>
              <a:gd name="adj3" fmla="val 16667"/>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
        <p:nvSpPr>
          <p:cNvPr id="26" name="Rectangle 2"/>
          <p:cNvSpPr txBox="1">
            <a:spLocks noChangeArrowheads="1"/>
          </p:cNvSpPr>
          <p:nvPr/>
        </p:nvSpPr>
        <p:spPr bwMode="auto">
          <a:xfrm>
            <a:off x="7126224" y="3403677"/>
            <a:ext cx="857250" cy="446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lvl1pPr algn="l" rtl="0" eaLnBrk="0" fontAlgn="base" hangingPunct="0">
              <a:spcBef>
                <a:spcPct val="0"/>
              </a:spcBef>
              <a:spcAft>
                <a:spcPct val="0"/>
              </a:spcAft>
              <a:defRPr sz="2400">
                <a:solidFill>
                  <a:srgbClr val="000099"/>
                </a:solidFill>
                <a:latin typeface="+mj-lt"/>
                <a:ea typeface="ＭＳ Ｐゴシック" charset="-128"/>
                <a:cs typeface="ＭＳ Ｐゴシック" charset="-128"/>
              </a:defRPr>
            </a:lvl1pPr>
            <a:lvl2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2pPr>
            <a:lvl3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3pPr>
            <a:lvl4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4pPr>
            <a:lvl5pPr algn="l" rtl="0" eaLnBrk="0" fontAlgn="base" hangingPunct="0">
              <a:spcBef>
                <a:spcPct val="0"/>
              </a:spcBef>
              <a:spcAft>
                <a:spcPct val="0"/>
              </a:spcAft>
              <a:defRPr sz="2400">
                <a:solidFill>
                  <a:srgbClr val="000099"/>
                </a:solidFill>
                <a:latin typeface="Arial" charset="0"/>
                <a:ea typeface="ＭＳ Ｐゴシック" charset="-128"/>
                <a:cs typeface="ＭＳ Ｐゴシック" charset="-128"/>
              </a:defRPr>
            </a:lvl5pPr>
            <a:lvl6pPr marL="457200" algn="l" rtl="0" eaLnBrk="0" fontAlgn="base" hangingPunct="0">
              <a:spcBef>
                <a:spcPct val="0"/>
              </a:spcBef>
              <a:spcAft>
                <a:spcPct val="0"/>
              </a:spcAft>
              <a:defRPr sz="2400">
                <a:solidFill>
                  <a:srgbClr val="000099"/>
                </a:solidFill>
                <a:latin typeface="Arial" charset="0"/>
              </a:defRPr>
            </a:lvl6pPr>
            <a:lvl7pPr marL="914400" algn="l" rtl="0" eaLnBrk="0" fontAlgn="base" hangingPunct="0">
              <a:spcBef>
                <a:spcPct val="0"/>
              </a:spcBef>
              <a:spcAft>
                <a:spcPct val="0"/>
              </a:spcAft>
              <a:defRPr sz="2400">
                <a:solidFill>
                  <a:srgbClr val="000099"/>
                </a:solidFill>
                <a:latin typeface="Arial" charset="0"/>
              </a:defRPr>
            </a:lvl7pPr>
            <a:lvl8pPr marL="1371600" algn="l" rtl="0" eaLnBrk="0" fontAlgn="base" hangingPunct="0">
              <a:spcBef>
                <a:spcPct val="0"/>
              </a:spcBef>
              <a:spcAft>
                <a:spcPct val="0"/>
              </a:spcAft>
              <a:defRPr sz="2400">
                <a:solidFill>
                  <a:srgbClr val="000099"/>
                </a:solidFill>
                <a:latin typeface="Arial" charset="0"/>
              </a:defRPr>
            </a:lvl8pPr>
            <a:lvl9pPr marL="1828800" algn="l" rtl="0" eaLnBrk="0" fontAlgn="base" hangingPunct="0">
              <a:spcBef>
                <a:spcPct val="0"/>
              </a:spcBef>
              <a:spcAft>
                <a:spcPct val="0"/>
              </a:spcAft>
              <a:defRPr sz="2400">
                <a:solidFill>
                  <a:srgbClr val="000099"/>
                </a:solidFill>
                <a:latin typeface="Arial" charset="0"/>
              </a:defRPr>
            </a:lvl9pPr>
          </a:lstStyle>
          <a:p>
            <a:pPr algn="r"/>
            <a:r>
              <a:rPr lang="en-US" sz="1800" b="0" kern="0" dirty="0">
                <a:solidFill>
                  <a:srgbClr val="C00000"/>
                </a:solidFill>
                <a:ea typeface="ＭＳ Ｐゴシック" pitchFamily="34" charset="-128"/>
              </a:rPr>
              <a:t>Status</a:t>
            </a:r>
          </a:p>
        </p:txBody>
      </p:sp>
    </p:spTree>
    <p:extLst>
      <p:ext uri="{BB962C8B-B14F-4D97-AF65-F5344CB8AC3E}">
        <p14:creationId xmlns:p14="http://schemas.microsoft.com/office/powerpoint/2010/main" val="3418232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6D22F896-40B5-4ADD-8801-0D06FADFA095}" type="slidenum">
              <a:rPr lang="en-US" smtClean="0"/>
              <a:pPr/>
              <a:t>3</a:t>
            </a:fld>
            <a:endParaRPr lang="en-US" dirty="0"/>
          </a:p>
        </p:txBody>
      </p:sp>
      <p:graphicFrame>
        <p:nvGraphicFramePr>
          <p:cNvPr id="6" name="对象 1">
            <a:extLst>
              <a:ext uri="{FF2B5EF4-FFF2-40B4-BE49-F238E27FC236}">
                <a16:creationId xmlns:a16="http://schemas.microsoft.com/office/drawing/2014/main" id="{08A6C40D-58D5-423D-A253-047600B9EF6E}"/>
              </a:ext>
            </a:extLst>
          </p:cNvPr>
          <p:cNvGraphicFramePr>
            <a:graphicFrameLocks/>
          </p:cNvGraphicFramePr>
          <p:nvPr>
            <p:extLst>
              <p:ext uri="{D42A27DB-BD31-4B8C-83A1-F6EECF244321}">
                <p14:modId xmlns:p14="http://schemas.microsoft.com/office/powerpoint/2010/main" val="3703868851"/>
              </p:ext>
            </p:extLst>
          </p:nvPr>
        </p:nvGraphicFramePr>
        <p:xfrm>
          <a:off x="1587548" y="1935476"/>
          <a:ext cx="6271591" cy="2675076"/>
        </p:xfrm>
        <a:graphic>
          <a:graphicData uri="http://schemas.openxmlformats.org/presentationml/2006/ole">
            <mc:AlternateContent xmlns:mc="http://schemas.openxmlformats.org/markup-compatibility/2006">
              <mc:Choice xmlns:v="urn:schemas-microsoft-com:vml" Requires="v">
                <p:oleObj spid="_x0000_s76813" r:id="rId3" imgW="5420482" imgH="2029108" progId="Paint.Picture">
                  <p:embed/>
                </p:oleObj>
              </mc:Choice>
              <mc:Fallback>
                <p:oleObj r:id="rId3" imgW="5420482" imgH="2029108" progId="Paint.Picture">
                  <p:embed/>
                  <p:pic>
                    <p:nvPicPr>
                      <p:cNvPr id="4" name="对象 1">
                        <a:extLst>
                          <a:ext uri="{FF2B5EF4-FFF2-40B4-BE49-F238E27FC236}">
                            <a16:creationId xmlns:a16="http://schemas.microsoft.com/office/drawing/2014/main" id="{08A6C40D-58D5-423D-A253-047600B9EF6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548" y="1935476"/>
                        <a:ext cx="6271591" cy="26750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69027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1081334" y="1202900"/>
            <a:ext cx="6658739" cy="3970318"/>
          </a:xfrm>
          <a:prstGeom prst="rect">
            <a:avLst/>
          </a:prstGeom>
          <a:solidFill>
            <a:schemeClr val="bg1"/>
          </a:solidFill>
          <a:ln>
            <a:noFill/>
          </a:ln>
          <a:extLst/>
        </p:spPr>
        <p:txBody>
          <a:bodyPr wrap="square">
            <a:spAutoFit/>
          </a:bodyPr>
          <a:lstStyle/>
          <a:p>
            <a:pPr algn="l" eaLnBrk="1" hangingPunct="1">
              <a:spcBef>
                <a:spcPct val="0"/>
              </a:spcBef>
            </a:pPr>
            <a:r>
              <a:rPr lang="en-US" sz="1400" dirty="0" smtClean="0"/>
              <a:t>//----------------------------------------------------------</a:t>
            </a:r>
            <a:endParaRPr lang="en-US" sz="1400" dirty="0"/>
          </a:p>
          <a:p>
            <a:pPr algn="l" eaLnBrk="1" hangingPunct="1">
              <a:spcBef>
                <a:spcPct val="0"/>
              </a:spcBef>
            </a:pPr>
            <a:r>
              <a:rPr lang="en-US" sz="1400" dirty="0"/>
              <a:t>// </a:t>
            </a:r>
            <a:r>
              <a:rPr lang="zh-CN" altLang="en-US" sz="1400" dirty="0"/>
              <a:t>定义状态变量值</a:t>
            </a:r>
            <a:endParaRPr lang="en-US" sz="1400" dirty="0"/>
          </a:p>
          <a:p>
            <a:pPr algn="l" eaLnBrk="1" hangingPunct="1">
              <a:spcBef>
                <a:spcPct val="0"/>
              </a:spcBef>
            </a:pPr>
            <a:r>
              <a:rPr lang="en-US" sz="1400" dirty="0" smtClean="0"/>
              <a:t>//----------------------------------------------------------</a:t>
            </a:r>
            <a:endParaRPr lang="en-US" sz="1400" dirty="0"/>
          </a:p>
          <a:p>
            <a:pPr algn="l" eaLnBrk="1" hangingPunct="1">
              <a:spcBef>
                <a:spcPct val="0"/>
              </a:spcBef>
            </a:pPr>
            <a:r>
              <a:rPr lang="en-US" altLang="zh-CN" sz="1400" dirty="0">
                <a:solidFill>
                  <a:srgbClr val="000000"/>
                </a:solidFill>
                <a:ea typeface="MS PGothic" panose="020B0600070205080204" charset="-128"/>
              </a:rPr>
              <a:t>`define S</a:t>
            </a:r>
            <a:r>
              <a:rPr lang="en-US" altLang="zh-CN" sz="1400" dirty="0"/>
              <a:t>WIDTH 3</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DEPOSIT 3`b000</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SERVE1  3`b001</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SERVE2  3`b011</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CHANGE1 3`b010</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CHANGE2 3`b100</a:t>
            </a:r>
            <a:endParaRPr lang="en-US" altLang="zh-CN" sz="1400" dirty="0">
              <a:solidFill>
                <a:srgbClr val="000000"/>
              </a:solidFill>
              <a:ea typeface="MS PGothic" panose="020B0600070205080204" charset="-128"/>
            </a:endParaRPr>
          </a:p>
          <a:p>
            <a:pPr algn="l" eaLnBrk="1" hangingPunct="1">
              <a:spcBef>
                <a:spcPct val="0"/>
              </a:spcBef>
            </a:pPr>
            <a:endParaRPr lang="en-US"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DWIDTH 4</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NICKEL   4`h01</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DIME     4`h02</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a:t>
            </a:r>
            <a:r>
              <a:rPr lang="en-US" altLang="zh-CN" sz="1400" dirty="0"/>
              <a:t>QUARTER  4`h05</a:t>
            </a:r>
            <a:endParaRPr lang="en-US" altLang="zh-CN" sz="1400" dirty="0">
              <a:solidFill>
                <a:srgbClr val="000000"/>
              </a:solidFill>
              <a:ea typeface="MS PGothic" panose="020B0600070205080204" charset="-128"/>
            </a:endParaRPr>
          </a:p>
          <a:p>
            <a:pPr algn="l" eaLnBrk="1" hangingPunct="1">
              <a:spcBef>
                <a:spcPct val="0"/>
              </a:spcBef>
            </a:pPr>
            <a:r>
              <a:rPr lang="en-US" altLang="zh-CN" sz="1400" dirty="0">
                <a:solidFill>
                  <a:srgbClr val="000000"/>
                </a:solidFill>
                <a:ea typeface="MS PGothic" panose="020B0600070205080204" charset="-128"/>
              </a:rPr>
              <a:t>`define PRICE</a:t>
            </a:r>
            <a:r>
              <a:rPr lang="en-US" altLang="zh-CN" sz="1400" dirty="0"/>
              <a:t>    4`h0b</a:t>
            </a:r>
            <a:endParaRPr lang="en-US" altLang="zh-CN" sz="1400" dirty="0">
              <a:solidFill>
                <a:srgbClr val="000000"/>
              </a:solidFill>
              <a:ea typeface="MS PGothic" panose="020B0600070205080204" charset="-128"/>
            </a:endParaRPr>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p:txBody>
      </p:sp>
    </p:spTree>
    <p:extLst>
      <p:ext uri="{BB962C8B-B14F-4D97-AF65-F5344CB8AC3E}">
        <p14:creationId xmlns:p14="http://schemas.microsoft.com/office/powerpoint/2010/main" val="22061458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ChangeArrowheads="1"/>
          </p:cNvSpPr>
          <p:nvPr/>
        </p:nvSpPr>
        <p:spPr bwMode="auto">
          <a:xfrm>
            <a:off x="83889" y="94536"/>
            <a:ext cx="8967831" cy="6763464"/>
          </a:xfrm>
          <a:prstGeom prst="rect">
            <a:avLst/>
          </a:prstGeom>
          <a:solidFill>
            <a:schemeClr val="bg1"/>
          </a:solidFill>
          <a:ln>
            <a:noFill/>
          </a:ln>
          <a:extLst/>
        </p:spPr>
        <p:txBody>
          <a:bodyPr wrap="square">
            <a:spAutoFit/>
          </a:bodyPr>
          <a:lstStyle/>
          <a:p>
            <a:pPr algn="l" eaLnBrk="1" hangingPunct="1">
              <a:spcBef>
                <a:spcPct val="0"/>
              </a:spcBef>
            </a:pPr>
            <a:r>
              <a:rPr lang="en-US" sz="1400" dirty="0"/>
              <a:t>//----------------------------------------------------------------------</a:t>
            </a:r>
          </a:p>
          <a:p>
            <a:pPr algn="l" eaLnBrk="1" hangingPunct="1">
              <a:spcBef>
                <a:spcPct val="0"/>
              </a:spcBef>
            </a:pPr>
            <a:r>
              <a:rPr lang="en-US" sz="1400" dirty="0"/>
              <a:t>// </a:t>
            </a:r>
            <a:r>
              <a:rPr lang="en-US" sz="1400" dirty="0" err="1"/>
              <a:t>VendingMachine</a:t>
            </a:r>
            <a:r>
              <a:rPr lang="en-US" sz="1400" dirty="0"/>
              <a:t> - Top level module</a:t>
            </a:r>
          </a:p>
          <a:p>
            <a:pPr algn="l" eaLnBrk="1" hangingPunct="1">
              <a:spcBef>
                <a:spcPct val="0"/>
              </a:spcBef>
            </a:pPr>
            <a:r>
              <a:rPr lang="en-US" sz="1400" dirty="0"/>
              <a:t>// Just hooks together control and </a:t>
            </a:r>
            <a:r>
              <a:rPr lang="en-US" sz="1400" dirty="0" err="1"/>
              <a:t>datapath</a:t>
            </a:r>
            <a:endParaRPr lang="en-US" sz="1400" dirty="0"/>
          </a:p>
          <a:p>
            <a:pPr algn="l" eaLnBrk="1" hangingPunct="1">
              <a:spcBef>
                <a:spcPct val="0"/>
              </a:spcBef>
            </a:pPr>
            <a:r>
              <a:rPr lang="en-US" sz="1400" dirty="0"/>
              <a:t>//----------------------------------------------------------------------</a:t>
            </a:r>
          </a:p>
          <a:p>
            <a:pPr algn="l" eaLnBrk="1" hangingPunct="1">
              <a:spcBef>
                <a:spcPct val="0"/>
              </a:spcBef>
            </a:pPr>
            <a:r>
              <a:rPr lang="en-US" sz="1400" dirty="0"/>
              <a:t>module </a:t>
            </a:r>
            <a:r>
              <a:rPr lang="en-US" sz="1400" dirty="0" err="1"/>
              <a:t>VendingMachine</a:t>
            </a:r>
            <a:r>
              <a:rPr lang="en-US" sz="1400" dirty="0"/>
              <a:t>(</a:t>
            </a:r>
            <a:r>
              <a:rPr lang="en-US" sz="1400" dirty="0" err="1"/>
              <a:t>clk</a:t>
            </a:r>
            <a:r>
              <a:rPr lang="en-US" sz="1400" dirty="0"/>
              <a:t>, </a:t>
            </a:r>
            <a:r>
              <a:rPr lang="en-US" sz="1400" dirty="0" err="1"/>
              <a:t>rst</a:t>
            </a:r>
            <a:r>
              <a:rPr lang="en-US" sz="1400" dirty="0"/>
              <a:t>, nickel, dime, quarter, dispense, done, price, </a:t>
            </a:r>
          </a:p>
          <a:p>
            <a:pPr algn="l" eaLnBrk="1" hangingPunct="1">
              <a:spcBef>
                <a:spcPct val="0"/>
              </a:spcBef>
            </a:pPr>
            <a:r>
              <a:rPr lang="en-US" sz="1400" dirty="0"/>
              <a:t>                      serve, change) ;</a:t>
            </a:r>
          </a:p>
          <a:p>
            <a:pPr algn="l" eaLnBrk="1" hangingPunct="1">
              <a:spcBef>
                <a:spcPct val="0"/>
              </a:spcBef>
            </a:pPr>
            <a:r>
              <a:rPr lang="en-US" sz="1400" dirty="0"/>
              <a:t>  parameter n = `DWIDTH ;</a:t>
            </a:r>
          </a:p>
          <a:p>
            <a:pPr algn="l" eaLnBrk="1" hangingPunct="1">
              <a:spcBef>
                <a:spcPct val="0"/>
              </a:spcBef>
            </a:pPr>
            <a:r>
              <a:rPr lang="en-US" sz="1400" dirty="0"/>
              <a:t>  input </a:t>
            </a:r>
            <a:r>
              <a:rPr lang="en-US" sz="1400" dirty="0" err="1"/>
              <a:t>clk</a:t>
            </a:r>
            <a:r>
              <a:rPr lang="en-US" sz="1400" dirty="0"/>
              <a:t>, </a:t>
            </a:r>
            <a:r>
              <a:rPr lang="en-US" sz="1400" dirty="0" err="1"/>
              <a:t>rst</a:t>
            </a:r>
            <a:r>
              <a:rPr lang="en-US" sz="1400" dirty="0"/>
              <a:t>, nickel, dime, quarter, dispense, done ;</a:t>
            </a:r>
          </a:p>
          <a:p>
            <a:pPr algn="l" eaLnBrk="1" hangingPunct="1">
              <a:spcBef>
                <a:spcPct val="0"/>
              </a:spcBef>
            </a:pPr>
            <a:r>
              <a:rPr lang="en-US" sz="1400" dirty="0"/>
              <a:t>  input [n-1:0] price ;</a:t>
            </a:r>
          </a:p>
          <a:p>
            <a:pPr algn="l" eaLnBrk="1" hangingPunct="1">
              <a:spcBef>
                <a:spcPct val="0"/>
              </a:spcBef>
            </a:pPr>
            <a:r>
              <a:rPr lang="en-US" sz="1400" dirty="0"/>
              <a:t>  output serve, change ;</a:t>
            </a:r>
          </a:p>
          <a:p>
            <a:pPr algn="l" eaLnBrk="1" hangingPunct="1">
              <a:spcBef>
                <a:spcPct val="0"/>
              </a:spcBef>
            </a:pPr>
            <a:endParaRPr lang="en-US" sz="1400" dirty="0"/>
          </a:p>
          <a:p>
            <a:pPr algn="l" eaLnBrk="1" hangingPunct="1">
              <a:spcBef>
                <a:spcPct val="0"/>
              </a:spcBef>
            </a:pPr>
            <a:r>
              <a:rPr lang="en-US" sz="1400" dirty="0"/>
              <a:t>  wire enough, zero, sub ; </a:t>
            </a:r>
          </a:p>
          <a:p>
            <a:pPr algn="l" eaLnBrk="1" hangingPunct="1">
              <a:spcBef>
                <a:spcPct val="0"/>
              </a:spcBef>
            </a:pPr>
            <a:r>
              <a:rPr lang="en-US" sz="1400" dirty="0"/>
              <a:t>  wire [3:0] </a:t>
            </a:r>
            <a:r>
              <a:rPr lang="en-US" sz="1400" dirty="0" err="1"/>
              <a:t>selval</a:t>
            </a:r>
            <a:r>
              <a:rPr lang="en-US" sz="1400" dirty="0"/>
              <a:t> ;</a:t>
            </a:r>
          </a:p>
          <a:p>
            <a:pPr algn="l" eaLnBrk="1" hangingPunct="1">
              <a:spcBef>
                <a:spcPct val="0"/>
              </a:spcBef>
            </a:pPr>
            <a:r>
              <a:rPr lang="en-US" sz="1400" dirty="0"/>
              <a:t>  wire [2:0] </a:t>
            </a:r>
            <a:r>
              <a:rPr lang="en-US" sz="1400" dirty="0" err="1"/>
              <a:t>selnext</a:t>
            </a:r>
            <a:r>
              <a:rPr lang="en-US" sz="1400" dirty="0"/>
              <a:t> ;</a:t>
            </a:r>
          </a:p>
          <a:p>
            <a:pPr algn="l" eaLnBrk="1" hangingPunct="1">
              <a:spcBef>
                <a:spcPct val="0"/>
              </a:spcBef>
            </a:pPr>
            <a:endParaRPr lang="en-US" sz="1400" dirty="0"/>
          </a:p>
          <a:p>
            <a:pPr algn="l" eaLnBrk="1" hangingPunct="1">
              <a:spcBef>
                <a:spcPct val="0"/>
              </a:spcBef>
            </a:pPr>
            <a:r>
              <a:rPr lang="en-US" sz="1400" dirty="0"/>
              <a:t>  </a:t>
            </a:r>
            <a:r>
              <a:rPr lang="en-US" sz="1400" dirty="0" err="1"/>
              <a:t>VendingMachineControl</a:t>
            </a:r>
            <a:r>
              <a:rPr lang="en-US" sz="1400" dirty="0"/>
              <a:t> </a:t>
            </a:r>
            <a:r>
              <a:rPr lang="en-US" sz="1400" dirty="0" err="1"/>
              <a:t>vmc</a:t>
            </a:r>
            <a:r>
              <a:rPr lang="en-US" sz="1400" dirty="0"/>
              <a:t>(</a:t>
            </a:r>
            <a:r>
              <a:rPr lang="en-US" sz="1400" dirty="0" err="1"/>
              <a:t>clk</a:t>
            </a:r>
            <a:r>
              <a:rPr lang="en-US" sz="1400" dirty="0"/>
              <a:t>, </a:t>
            </a:r>
            <a:r>
              <a:rPr lang="en-US" sz="1400" dirty="0" err="1"/>
              <a:t>rst</a:t>
            </a:r>
            <a:r>
              <a:rPr lang="en-US" sz="1400" dirty="0"/>
              <a:t>, nickel, dime, quarter, dispense, done,</a:t>
            </a:r>
          </a:p>
          <a:p>
            <a:pPr algn="l" eaLnBrk="1" hangingPunct="1">
              <a:spcBef>
                <a:spcPct val="0"/>
              </a:spcBef>
            </a:pPr>
            <a:r>
              <a:rPr lang="en-US" sz="1400" dirty="0"/>
              <a:t>  </a:t>
            </a:r>
            <a:r>
              <a:rPr lang="en-US" sz="1400" dirty="0">
                <a:solidFill>
                  <a:srgbClr val="C00000"/>
                </a:solidFill>
              </a:rPr>
              <a:t>enough, zero</a:t>
            </a:r>
            <a:r>
              <a:rPr lang="en-US" sz="1400" dirty="0"/>
              <a:t>, serve, change, </a:t>
            </a:r>
            <a:r>
              <a:rPr lang="en-US" sz="1400" dirty="0" err="1">
                <a:solidFill>
                  <a:srgbClr val="C00000"/>
                </a:solidFill>
              </a:rPr>
              <a:t>selval</a:t>
            </a:r>
            <a:r>
              <a:rPr lang="en-US" sz="1400" dirty="0">
                <a:solidFill>
                  <a:srgbClr val="C00000"/>
                </a:solidFill>
              </a:rPr>
              <a:t>, </a:t>
            </a:r>
            <a:r>
              <a:rPr lang="en-US" sz="1400" dirty="0" err="1">
                <a:solidFill>
                  <a:srgbClr val="C00000"/>
                </a:solidFill>
              </a:rPr>
              <a:t>selnext</a:t>
            </a:r>
            <a:r>
              <a:rPr lang="en-US" sz="1400" dirty="0">
                <a:solidFill>
                  <a:srgbClr val="C00000"/>
                </a:solidFill>
              </a:rPr>
              <a:t>, sub</a:t>
            </a:r>
            <a:r>
              <a:rPr lang="en-US" sz="1400" dirty="0"/>
              <a:t>) ;</a:t>
            </a:r>
          </a:p>
          <a:p>
            <a:pPr algn="l" eaLnBrk="1" hangingPunct="1">
              <a:spcBef>
                <a:spcPct val="0"/>
              </a:spcBef>
            </a:pPr>
            <a:endParaRPr lang="en-US" sz="1400" dirty="0"/>
          </a:p>
          <a:p>
            <a:pPr algn="l" eaLnBrk="1" hangingPunct="1">
              <a:spcBef>
                <a:spcPct val="0"/>
              </a:spcBef>
            </a:pPr>
            <a:r>
              <a:rPr lang="en-US" sz="1400" dirty="0"/>
              <a:t>  </a:t>
            </a:r>
            <a:r>
              <a:rPr lang="en-US" sz="1400" dirty="0" err="1"/>
              <a:t>VendingMachineData</a:t>
            </a:r>
            <a:r>
              <a:rPr lang="en-US" sz="1400" dirty="0"/>
              <a:t> #(n) </a:t>
            </a:r>
            <a:r>
              <a:rPr lang="en-US" sz="1400" dirty="0" err="1"/>
              <a:t>vmd</a:t>
            </a:r>
            <a:r>
              <a:rPr lang="en-US" sz="1400" dirty="0"/>
              <a:t>(</a:t>
            </a:r>
            <a:r>
              <a:rPr lang="en-US" sz="1400" dirty="0" err="1"/>
              <a:t>clk</a:t>
            </a:r>
            <a:r>
              <a:rPr lang="en-US" sz="1400" dirty="0"/>
              <a:t>, </a:t>
            </a:r>
            <a:r>
              <a:rPr lang="en-US" sz="1400" dirty="0" err="1">
                <a:solidFill>
                  <a:srgbClr val="C00000"/>
                </a:solidFill>
              </a:rPr>
              <a:t>selval</a:t>
            </a:r>
            <a:r>
              <a:rPr lang="en-US" sz="1400" dirty="0">
                <a:solidFill>
                  <a:srgbClr val="C00000"/>
                </a:solidFill>
              </a:rPr>
              <a:t>, </a:t>
            </a:r>
            <a:r>
              <a:rPr lang="en-US" sz="1400" dirty="0" err="1">
                <a:solidFill>
                  <a:srgbClr val="C00000"/>
                </a:solidFill>
              </a:rPr>
              <a:t>selnext</a:t>
            </a:r>
            <a:r>
              <a:rPr lang="en-US" sz="1400" dirty="0">
                <a:solidFill>
                  <a:srgbClr val="C00000"/>
                </a:solidFill>
              </a:rPr>
              <a:t>, sub</a:t>
            </a:r>
            <a:r>
              <a:rPr lang="en-US" sz="1400" dirty="0"/>
              <a:t>, price, </a:t>
            </a:r>
            <a:r>
              <a:rPr lang="en-US" sz="1400" dirty="0">
                <a:solidFill>
                  <a:srgbClr val="C00000"/>
                </a:solidFill>
              </a:rPr>
              <a:t>enough, zero</a:t>
            </a:r>
            <a:r>
              <a:rPr lang="en-US" sz="1400" dirty="0"/>
              <a:t>) ;</a:t>
            </a:r>
          </a:p>
          <a:p>
            <a:pPr algn="l" eaLnBrk="1" hangingPunct="1">
              <a:spcBef>
                <a:spcPct val="0"/>
              </a:spcBef>
            </a:pPr>
            <a:r>
              <a:rPr lang="en-US" sz="1400" dirty="0" err="1"/>
              <a:t>Endmodule</a:t>
            </a: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a:p>
            <a:pPr algn="l" eaLnBrk="1" hangingPunct="1">
              <a:spcBef>
                <a:spcPct val="0"/>
              </a:spcBef>
            </a:pPr>
            <a:endParaRPr lang="en-US" sz="1400" dirty="0"/>
          </a:p>
        </p:txBody>
      </p:sp>
      <p:pic>
        <p:nvPicPr>
          <p:cNvPr id="2" name="图片 1"/>
          <p:cNvPicPr>
            <a:picLocks noChangeAspect="1"/>
          </p:cNvPicPr>
          <p:nvPr/>
        </p:nvPicPr>
        <p:blipFill>
          <a:blip r:embed="rId3"/>
          <a:stretch>
            <a:fillRect/>
          </a:stretch>
        </p:blipFill>
        <p:spPr>
          <a:xfrm>
            <a:off x="1929712" y="4446583"/>
            <a:ext cx="668708" cy="1595630"/>
          </a:xfrm>
          <a:prstGeom prst="rect">
            <a:avLst/>
          </a:prstGeom>
        </p:spPr>
      </p:pic>
      <p:pic>
        <p:nvPicPr>
          <p:cNvPr id="4" name="图片 3"/>
          <p:cNvPicPr>
            <a:picLocks noChangeAspect="1"/>
          </p:cNvPicPr>
          <p:nvPr/>
        </p:nvPicPr>
        <p:blipFill>
          <a:blip r:embed="rId4"/>
          <a:stretch>
            <a:fillRect/>
          </a:stretch>
        </p:blipFill>
        <p:spPr>
          <a:xfrm>
            <a:off x="5200709" y="4788641"/>
            <a:ext cx="841011" cy="1093314"/>
          </a:xfrm>
          <a:prstGeom prst="rect">
            <a:avLst/>
          </a:prstGeom>
        </p:spPr>
      </p:pic>
      <p:sp>
        <p:nvSpPr>
          <p:cNvPr id="5" name="文本框 4"/>
          <p:cNvSpPr txBox="1"/>
          <p:nvPr/>
        </p:nvSpPr>
        <p:spPr>
          <a:xfrm>
            <a:off x="2598420" y="4446583"/>
            <a:ext cx="2602289" cy="1904158"/>
          </a:xfrm>
          <a:prstGeom prst="rect">
            <a:avLst/>
          </a:prstGeom>
          <a:noFill/>
          <a:ln w="19050">
            <a:solidFill>
              <a:schemeClr val="tx1"/>
            </a:solidFill>
          </a:ln>
        </p:spPr>
        <p:txBody>
          <a:bodyPr wrap="square" rtlCol="0">
            <a:spAutoFit/>
          </a:bodyPr>
          <a:lstStyle/>
          <a:p>
            <a:endParaRPr lang="zh-CN" altLang="en-US" dirty="0"/>
          </a:p>
        </p:txBody>
      </p:sp>
      <p:sp>
        <p:nvSpPr>
          <p:cNvPr id="6" name="文本框 5"/>
          <p:cNvSpPr txBox="1"/>
          <p:nvPr/>
        </p:nvSpPr>
        <p:spPr>
          <a:xfrm>
            <a:off x="2689860" y="5135243"/>
            <a:ext cx="2430780" cy="400110"/>
          </a:xfrm>
          <a:prstGeom prst="rect">
            <a:avLst/>
          </a:prstGeom>
          <a:noFill/>
        </p:spPr>
        <p:txBody>
          <a:bodyPr wrap="square" rtlCol="0">
            <a:spAutoFit/>
          </a:bodyPr>
          <a:lstStyle/>
          <a:p>
            <a:r>
              <a:rPr lang="en-US" altLang="zh-CN"/>
              <a:t>VendingMachine</a:t>
            </a:r>
            <a:endParaRPr lang="zh-CN" altLang="en-US" dirty="0"/>
          </a:p>
        </p:txBody>
      </p:sp>
      <p:pic>
        <p:nvPicPr>
          <p:cNvPr id="7" name="图片 6"/>
          <p:cNvPicPr>
            <a:picLocks noChangeAspect="1"/>
          </p:cNvPicPr>
          <p:nvPr/>
        </p:nvPicPr>
        <p:blipFill>
          <a:blip r:embed="rId5"/>
          <a:stretch>
            <a:fillRect/>
          </a:stretch>
        </p:blipFill>
        <p:spPr>
          <a:xfrm>
            <a:off x="3575754" y="6188234"/>
            <a:ext cx="264726" cy="677386"/>
          </a:xfrm>
          <a:prstGeom prst="rect">
            <a:avLst/>
          </a:prstGeom>
        </p:spPr>
      </p:pic>
      <p:pic>
        <p:nvPicPr>
          <p:cNvPr id="8" name="图片 7"/>
          <p:cNvPicPr>
            <a:picLocks noChangeAspect="1"/>
          </p:cNvPicPr>
          <p:nvPr/>
        </p:nvPicPr>
        <p:blipFill>
          <a:blip r:embed="rId6"/>
          <a:stretch>
            <a:fillRect/>
          </a:stretch>
        </p:blipFill>
        <p:spPr>
          <a:xfrm>
            <a:off x="1941896" y="5977531"/>
            <a:ext cx="644339" cy="352238"/>
          </a:xfrm>
          <a:prstGeom prst="rect">
            <a:avLst/>
          </a:prstGeom>
        </p:spPr>
      </p:pic>
    </p:spTree>
    <p:extLst>
      <p:ext uri="{BB962C8B-B14F-4D97-AF65-F5344CB8AC3E}">
        <p14:creationId xmlns:p14="http://schemas.microsoft.com/office/powerpoint/2010/main" val="272647712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3467" y="951634"/>
            <a:ext cx="4676775" cy="2571750"/>
          </a:xfrm>
          <a:prstGeom prst="rect">
            <a:avLst/>
          </a:prstGeom>
        </p:spPr>
      </p:pic>
      <p:pic>
        <p:nvPicPr>
          <p:cNvPr id="6" name="图片 5"/>
          <p:cNvPicPr>
            <a:picLocks noChangeAspect="1"/>
          </p:cNvPicPr>
          <p:nvPr/>
        </p:nvPicPr>
        <p:blipFill>
          <a:blip r:embed="rId3"/>
          <a:stretch>
            <a:fillRect/>
          </a:stretch>
        </p:blipFill>
        <p:spPr>
          <a:xfrm>
            <a:off x="322039" y="3662218"/>
            <a:ext cx="8703122" cy="1898073"/>
          </a:xfrm>
          <a:prstGeom prst="rect">
            <a:avLst/>
          </a:prstGeom>
        </p:spPr>
      </p:pic>
    </p:spTree>
    <p:extLst>
      <p:ext uri="{BB962C8B-B14F-4D97-AF65-F5344CB8AC3E}">
        <p14:creationId xmlns:p14="http://schemas.microsoft.com/office/powerpoint/2010/main" val="88882818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3"/>
          <p:cNvSpPr>
            <a:spLocks noChangeArrowheads="1"/>
          </p:cNvSpPr>
          <p:nvPr/>
        </p:nvSpPr>
        <p:spPr bwMode="auto">
          <a:xfrm>
            <a:off x="0" y="0"/>
            <a:ext cx="4998720" cy="6401753"/>
          </a:xfrm>
          <a:prstGeom prst="rect">
            <a:avLst/>
          </a:prstGeom>
          <a:solidFill>
            <a:schemeClr val="bg1"/>
          </a:solidFill>
          <a:ln>
            <a:noFill/>
          </a:ln>
          <a:extLst/>
        </p:spPr>
        <p:txBody>
          <a:bodyPr wrap="square">
            <a:spAutoFit/>
          </a:bodyPr>
          <a:lstStyle/>
          <a:p>
            <a:pPr algn="l" eaLnBrk="1" hangingPunct="1">
              <a:spcBef>
                <a:spcPct val="0"/>
              </a:spcBef>
            </a:pPr>
            <a:r>
              <a:rPr lang="en-US" sz="1000" dirty="0"/>
              <a:t>//----------------------------------------------------------------------</a:t>
            </a:r>
          </a:p>
          <a:p>
            <a:pPr algn="l" eaLnBrk="1" hangingPunct="1">
              <a:spcBef>
                <a:spcPct val="0"/>
              </a:spcBef>
            </a:pPr>
            <a:r>
              <a:rPr lang="en-US" sz="1000" dirty="0"/>
              <a:t>module </a:t>
            </a:r>
            <a:r>
              <a:rPr lang="en-US" sz="1000" dirty="0" err="1"/>
              <a:t>VendingMachineControl</a:t>
            </a:r>
            <a:r>
              <a:rPr lang="en-US" sz="1000" dirty="0"/>
              <a:t>(</a:t>
            </a:r>
            <a:r>
              <a:rPr lang="en-US" sz="1000" dirty="0" err="1"/>
              <a:t>clk</a:t>
            </a:r>
            <a:r>
              <a:rPr lang="en-US" sz="1000" dirty="0"/>
              <a:t>, </a:t>
            </a:r>
            <a:r>
              <a:rPr lang="en-US" sz="1000" dirty="0" err="1"/>
              <a:t>rst</a:t>
            </a:r>
            <a:r>
              <a:rPr lang="en-US" sz="1000" dirty="0"/>
              <a:t>, nickel, dime, quarter, dispense, done,  enough, zero, serve, change, </a:t>
            </a:r>
            <a:r>
              <a:rPr lang="en-US" sz="1000" dirty="0" err="1"/>
              <a:t>selval</a:t>
            </a:r>
            <a:r>
              <a:rPr lang="en-US" sz="1000" dirty="0"/>
              <a:t>, </a:t>
            </a:r>
          </a:p>
          <a:p>
            <a:pPr algn="l" eaLnBrk="1" hangingPunct="1">
              <a:spcBef>
                <a:spcPct val="0"/>
              </a:spcBef>
            </a:pPr>
            <a:r>
              <a:rPr lang="en-US" sz="1000" dirty="0" err="1"/>
              <a:t>selnext</a:t>
            </a:r>
            <a:r>
              <a:rPr lang="en-US" sz="1000" dirty="0"/>
              <a:t>, sub) ;</a:t>
            </a:r>
          </a:p>
          <a:p>
            <a:pPr algn="l" eaLnBrk="1" hangingPunct="1">
              <a:spcBef>
                <a:spcPct val="0"/>
              </a:spcBef>
            </a:pPr>
            <a:r>
              <a:rPr lang="en-US" sz="1000" dirty="0"/>
              <a:t>  input </a:t>
            </a:r>
            <a:r>
              <a:rPr lang="en-US" sz="1000" dirty="0" err="1"/>
              <a:t>clk</a:t>
            </a:r>
            <a:r>
              <a:rPr lang="en-US" sz="1000" dirty="0"/>
              <a:t>, </a:t>
            </a:r>
            <a:r>
              <a:rPr lang="en-US" sz="1000" dirty="0" err="1"/>
              <a:t>rst</a:t>
            </a:r>
            <a:r>
              <a:rPr lang="en-US" sz="1000" dirty="0"/>
              <a:t>, nickel, dime, quarter, dispense, done,     	enough, zero ;</a:t>
            </a:r>
          </a:p>
          <a:p>
            <a:pPr algn="l" eaLnBrk="1" hangingPunct="1">
              <a:spcBef>
                <a:spcPct val="0"/>
              </a:spcBef>
            </a:pPr>
            <a:r>
              <a:rPr lang="en-US" sz="1000" dirty="0"/>
              <a:t>  output serve, change, sub ;</a:t>
            </a:r>
          </a:p>
          <a:p>
            <a:pPr algn="l" eaLnBrk="1" hangingPunct="1">
              <a:spcBef>
                <a:spcPct val="0"/>
              </a:spcBef>
            </a:pPr>
            <a:r>
              <a:rPr lang="en-US" sz="1000" dirty="0"/>
              <a:t>  output [3:0] </a:t>
            </a:r>
            <a:r>
              <a:rPr lang="en-US" sz="1000" dirty="0" err="1"/>
              <a:t>selval</a:t>
            </a:r>
            <a:r>
              <a:rPr lang="en-US" sz="1000" dirty="0"/>
              <a:t> ;</a:t>
            </a:r>
          </a:p>
          <a:p>
            <a:pPr algn="l" eaLnBrk="1" hangingPunct="1">
              <a:spcBef>
                <a:spcPct val="0"/>
              </a:spcBef>
            </a:pPr>
            <a:r>
              <a:rPr lang="en-US" sz="1000" dirty="0"/>
              <a:t>  output [2:0] </a:t>
            </a:r>
            <a:r>
              <a:rPr lang="en-US" sz="1000" dirty="0" err="1"/>
              <a:t>selnext</a:t>
            </a:r>
            <a:r>
              <a:rPr lang="en-US" sz="1000" dirty="0"/>
              <a:t> ;</a:t>
            </a:r>
          </a:p>
          <a:p>
            <a:pPr algn="l" eaLnBrk="1" hangingPunct="1">
              <a:spcBef>
                <a:spcPct val="0"/>
              </a:spcBef>
            </a:pPr>
            <a:r>
              <a:rPr lang="en-US" sz="1000" dirty="0"/>
              <a:t>  wire [`SWIDTH-1:0] state, next ; // current and next state</a:t>
            </a:r>
          </a:p>
          <a:p>
            <a:pPr algn="l" eaLnBrk="1" hangingPunct="1">
              <a:spcBef>
                <a:spcPct val="0"/>
              </a:spcBef>
            </a:pPr>
            <a:r>
              <a:rPr lang="en-US" sz="1000" dirty="0"/>
              <a:t>  </a:t>
            </a:r>
            <a:r>
              <a:rPr lang="en-US" sz="1000" dirty="0" err="1"/>
              <a:t>reg</a:t>
            </a:r>
            <a:r>
              <a:rPr lang="en-US" sz="1000" dirty="0"/>
              <a:t> [`SWIDTH-1:0] next1 ;        // next state w/o reset</a:t>
            </a:r>
          </a:p>
          <a:p>
            <a:pPr algn="l" eaLnBrk="1" hangingPunct="1">
              <a:spcBef>
                <a:spcPct val="0"/>
              </a:spcBef>
            </a:pPr>
            <a:endParaRPr lang="en-US" sz="1000" dirty="0"/>
          </a:p>
          <a:p>
            <a:pPr algn="l" eaLnBrk="1" hangingPunct="1">
              <a:spcBef>
                <a:spcPct val="0"/>
              </a:spcBef>
            </a:pPr>
            <a:r>
              <a:rPr lang="en-US" sz="1000" dirty="0"/>
              <a:t>  // outputs</a:t>
            </a:r>
          </a:p>
          <a:p>
            <a:pPr algn="l" eaLnBrk="1" hangingPunct="1">
              <a:spcBef>
                <a:spcPct val="0"/>
              </a:spcBef>
            </a:pPr>
            <a:r>
              <a:rPr lang="en-US" sz="1000" dirty="0"/>
              <a:t>  wire </a:t>
            </a:r>
            <a:r>
              <a:rPr lang="en-US" sz="1000" dirty="0">
                <a:solidFill>
                  <a:srgbClr val="C00000"/>
                </a:solidFill>
              </a:rPr>
              <a:t>first</a:t>
            </a:r>
            <a:r>
              <a:rPr lang="en-US" sz="1000" dirty="0"/>
              <a:t> ; // </a:t>
            </a:r>
            <a:r>
              <a:rPr lang="en-US" sz="1000" dirty="0">
                <a:solidFill>
                  <a:srgbClr val="C00000"/>
                </a:solidFill>
              </a:rPr>
              <a:t>true during first cycle of serve1 or change1</a:t>
            </a:r>
          </a:p>
          <a:p>
            <a:pPr algn="l" eaLnBrk="1" hangingPunct="1">
              <a:spcBef>
                <a:spcPct val="0"/>
              </a:spcBef>
            </a:pPr>
            <a:r>
              <a:rPr lang="en-US" sz="1000" dirty="0"/>
              <a:t>  wire serve1 = (state == `SERVE1) ;</a:t>
            </a:r>
          </a:p>
          <a:p>
            <a:pPr algn="l" eaLnBrk="1" hangingPunct="1">
              <a:spcBef>
                <a:spcPct val="0"/>
              </a:spcBef>
            </a:pPr>
            <a:r>
              <a:rPr lang="en-US" sz="1000" dirty="0"/>
              <a:t>  wire change1 = (state == `CHANGE1) ;</a:t>
            </a:r>
          </a:p>
          <a:p>
            <a:pPr algn="l" eaLnBrk="1" hangingPunct="1">
              <a:spcBef>
                <a:spcPct val="0"/>
              </a:spcBef>
            </a:pPr>
            <a:r>
              <a:rPr lang="en-US" sz="1000" dirty="0"/>
              <a:t>  wire </a:t>
            </a:r>
            <a:r>
              <a:rPr lang="en-US" sz="1000" dirty="0">
                <a:solidFill>
                  <a:srgbClr val="C00000"/>
                </a:solidFill>
              </a:rPr>
              <a:t>serve = serve1 &amp; first </a:t>
            </a:r>
            <a:r>
              <a:rPr lang="en-US" sz="1000" dirty="0"/>
              <a:t>;</a:t>
            </a:r>
          </a:p>
          <a:p>
            <a:pPr algn="l" eaLnBrk="1" hangingPunct="1">
              <a:spcBef>
                <a:spcPct val="0"/>
              </a:spcBef>
            </a:pPr>
            <a:r>
              <a:rPr lang="en-US" sz="1000" dirty="0"/>
              <a:t>  wire </a:t>
            </a:r>
            <a:r>
              <a:rPr lang="en-US" sz="1000" dirty="0">
                <a:solidFill>
                  <a:srgbClr val="C00000"/>
                </a:solidFill>
              </a:rPr>
              <a:t>change = change1 &amp; first </a:t>
            </a:r>
            <a:r>
              <a:rPr lang="en-US" sz="1000" dirty="0"/>
              <a:t>;</a:t>
            </a:r>
          </a:p>
          <a:p>
            <a:pPr algn="l" eaLnBrk="1" hangingPunct="1">
              <a:spcBef>
                <a:spcPct val="0"/>
              </a:spcBef>
            </a:pPr>
            <a:endParaRPr lang="en-US" sz="1000" dirty="0"/>
          </a:p>
          <a:p>
            <a:pPr algn="l" eaLnBrk="1" hangingPunct="1">
              <a:spcBef>
                <a:spcPct val="0"/>
              </a:spcBef>
            </a:pPr>
            <a:r>
              <a:rPr lang="en-US" sz="1000" dirty="0"/>
              <a:t>  </a:t>
            </a:r>
            <a:r>
              <a:rPr lang="en-US" sz="1000" dirty="0">
                <a:solidFill>
                  <a:schemeClr val="accent6">
                    <a:lumMod val="50000"/>
                  </a:schemeClr>
                </a:solidFill>
              </a:rPr>
              <a:t>// </a:t>
            </a:r>
            <a:r>
              <a:rPr lang="en-US" sz="1000" dirty="0" err="1">
                <a:solidFill>
                  <a:schemeClr val="accent6">
                    <a:lumMod val="50000"/>
                  </a:schemeClr>
                </a:solidFill>
              </a:rPr>
              <a:t>datapath</a:t>
            </a:r>
            <a:r>
              <a:rPr lang="en-US" sz="1000" dirty="0">
                <a:solidFill>
                  <a:schemeClr val="accent6">
                    <a:lumMod val="50000"/>
                  </a:schemeClr>
                </a:solidFill>
              </a:rPr>
              <a:t> controls</a:t>
            </a:r>
          </a:p>
          <a:p>
            <a:pPr algn="l" eaLnBrk="1" hangingPunct="1">
              <a:spcBef>
                <a:spcPct val="0"/>
              </a:spcBef>
            </a:pPr>
            <a:r>
              <a:rPr lang="en-US" sz="1000" dirty="0"/>
              <a:t>  wire dep = (state == `DEPOSIT) ;</a:t>
            </a:r>
          </a:p>
          <a:p>
            <a:pPr algn="l" eaLnBrk="1" hangingPunct="1">
              <a:spcBef>
                <a:spcPct val="0"/>
              </a:spcBef>
            </a:pPr>
            <a:r>
              <a:rPr lang="en-US" sz="1000" dirty="0"/>
              <a:t>  // price, 1, 2, 5</a:t>
            </a:r>
          </a:p>
          <a:p>
            <a:pPr algn="l" eaLnBrk="1" hangingPunct="1">
              <a:spcBef>
                <a:spcPct val="0"/>
              </a:spcBef>
            </a:pPr>
            <a:r>
              <a:rPr lang="en-US" sz="1000" dirty="0"/>
              <a:t>  wire [3:0] </a:t>
            </a:r>
            <a:r>
              <a:rPr lang="en-US" sz="1000" dirty="0" err="1">
                <a:solidFill>
                  <a:srgbClr val="C00000"/>
                </a:solidFill>
              </a:rPr>
              <a:t>selval</a:t>
            </a:r>
            <a:r>
              <a:rPr lang="en-US" sz="1000" dirty="0"/>
              <a:t> = {(dep &amp; dispense), </a:t>
            </a:r>
          </a:p>
          <a:p>
            <a:pPr algn="l" eaLnBrk="1" hangingPunct="1">
              <a:spcBef>
                <a:spcPct val="0"/>
              </a:spcBef>
            </a:pPr>
            <a:r>
              <a:rPr lang="en-US" sz="1000" dirty="0"/>
              <a:t>                       ((dep &amp; nickel)| change), </a:t>
            </a:r>
          </a:p>
          <a:p>
            <a:pPr algn="l" eaLnBrk="1" hangingPunct="1">
              <a:spcBef>
                <a:spcPct val="0"/>
              </a:spcBef>
            </a:pPr>
            <a:r>
              <a:rPr lang="en-US" sz="1000" dirty="0"/>
              <a:t>                       (dep &amp; dime), </a:t>
            </a:r>
          </a:p>
          <a:p>
            <a:pPr algn="l" eaLnBrk="1" hangingPunct="1">
              <a:spcBef>
                <a:spcPct val="0"/>
              </a:spcBef>
            </a:pPr>
            <a:r>
              <a:rPr lang="en-US" sz="1000" dirty="0"/>
              <a:t>                       (dep &amp; quarter)} ;</a:t>
            </a:r>
          </a:p>
          <a:p>
            <a:pPr algn="l" eaLnBrk="1" hangingPunct="1">
              <a:spcBef>
                <a:spcPct val="0"/>
              </a:spcBef>
            </a:pPr>
            <a:r>
              <a:rPr lang="en-US" sz="1000" dirty="0"/>
              <a:t>  // amount, sum, 0</a:t>
            </a:r>
          </a:p>
          <a:p>
            <a:pPr algn="l" eaLnBrk="1" hangingPunct="1">
              <a:spcBef>
                <a:spcPct val="0"/>
              </a:spcBef>
            </a:pPr>
            <a:r>
              <a:rPr lang="en-US" sz="1000" dirty="0"/>
              <a:t>  wire </a:t>
            </a:r>
            <a:r>
              <a:rPr lang="en-US" sz="1000" dirty="0" err="1">
                <a:solidFill>
                  <a:srgbClr val="C00000"/>
                </a:solidFill>
              </a:rPr>
              <a:t>selv</a:t>
            </a:r>
            <a:r>
              <a:rPr lang="en-US" sz="1000" dirty="0"/>
              <a:t> = (dep &amp; (nickel | dime | quarter | </a:t>
            </a:r>
          </a:p>
          <a:p>
            <a:pPr algn="l" eaLnBrk="1" hangingPunct="1">
              <a:spcBef>
                <a:spcPct val="0"/>
              </a:spcBef>
            </a:pPr>
            <a:r>
              <a:rPr lang="en-US" sz="1000" dirty="0"/>
              <a:t>                      (dispense &amp; enough))) | </a:t>
            </a:r>
          </a:p>
          <a:p>
            <a:pPr algn="l" eaLnBrk="1" hangingPunct="1">
              <a:spcBef>
                <a:spcPct val="0"/>
              </a:spcBef>
            </a:pPr>
            <a:r>
              <a:rPr lang="en-US" sz="1000" dirty="0"/>
              <a:t>                     (change) ;</a:t>
            </a:r>
          </a:p>
          <a:p>
            <a:pPr algn="l" eaLnBrk="1" hangingPunct="1">
              <a:spcBef>
                <a:spcPct val="0"/>
              </a:spcBef>
            </a:pPr>
            <a:r>
              <a:rPr lang="en-US" sz="1000" dirty="0"/>
              <a:t>  wire [2:0] </a:t>
            </a:r>
            <a:r>
              <a:rPr lang="en-US" sz="1000" dirty="0" err="1">
                <a:solidFill>
                  <a:srgbClr val="C00000"/>
                </a:solidFill>
              </a:rPr>
              <a:t>selnext</a:t>
            </a:r>
            <a:r>
              <a:rPr lang="en-US" sz="1000" dirty="0"/>
              <a:t> = {!(</a:t>
            </a:r>
            <a:r>
              <a:rPr lang="en-US" sz="1000" dirty="0" err="1"/>
              <a:t>selv</a:t>
            </a:r>
            <a:r>
              <a:rPr lang="en-US" sz="1000" dirty="0"/>
              <a:t> | </a:t>
            </a:r>
            <a:r>
              <a:rPr lang="en-US" sz="1000" dirty="0" err="1"/>
              <a:t>rst</a:t>
            </a:r>
            <a:r>
              <a:rPr lang="en-US" sz="1000" dirty="0"/>
              <a:t>),</a:t>
            </a:r>
            <a:r>
              <a:rPr lang="en-US" sz="1000" dirty="0" err="1"/>
              <a:t>selv,rst</a:t>
            </a:r>
            <a:r>
              <a:rPr lang="en-US" sz="1000" dirty="0"/>
              <a:t>} ;</a:t>
            </a:r>
          </a:p>
          <a:p>
            <a:pPr algn="l" eaLnBrk="1" hangingPunct="1">
              <a:spcBef>
                <a:spcPct val="0"/>
              </a:spcBef>
            </a:pPr>
            <a:endParaRPr lang="en-US" sz="1000" dirty="0"/>
          </a:p>
          <a:p>
            <a:pPr algn="l" eaLnBrk="1" hangingPunct="1">
              <a:spcBef>
                <a:spcPct val="0"/>
              </a:spcBef>
            </a:pPr>
            <a:r>
              <a:rPr lang="en-US" sz="1000" dirty="0"/>
              <a:t>  </a:t>
            </a:r>
            <a:r>
              <a:rPr lang="en-US" sz="1000" dirty="0">
                <a:solidFill>
                  <a:schemeClr val="accent6">
                    <a:lumMod val="50000"/>
                  </a:schemeClr>
                </a:solidFill>
              </a:rPr>
              <a:t>// subtract</a:t>
            </a:r>
          </a:p>
          <a:p>
            <a:pPr algn="l" eaLnBrk="1" hangingPunct="1">
              <a:spcBef>
                <a:spcPct val="0"/>
              </a:spcBef>
            </a:pPr>
            <a:r>
              <a:rPr lang="en-US" sz="1000" dirty="0"/>
              <a:t>  wire </a:t>
            </a:r>
            <a:r>
              <a:rPr lang="en-US" sz="1000" dirty="0">
                <a:solidFill>
                  <a:srgbClr val="C00000"/>
                </a:solidFill>
              </a:rPr>
              <a:t>sub</a:t>
            </a:r>
            <a:r>
              <a:rPr lang="en-US" sz="1000" dirty="0"/>
              <a:t> = (dep &amp; dispense) | change ;</a:t>
            </a:r>
          </a:p>
          <a:p>
            <a:pPr algn="l" eaLnBrk="1" hangingPunct="1">
              <a:spcBef>
                <a:spcPct val="0"/>
              </a:spcBef>
            </a:pPr>
            <a:endParaRPr lang="en-US" sz="1000" dirty="0"/>
          </a:p>
          <a:p>
            <a:pPr algn="l" eaLnBrk="1" hangingPunct="1">
              <a:spcBef>
                <a:spcPct val="0"/>
              </a:spcBef>
            </a:pPr>
            <a:r>
              <a:rPr lang="en-US" sz="1000" dirty="0"/>
              <a:t>  //</a:t>
            </a:r>
            <a:r>
              <a:rPr lang="en-US" sz="1000" dirty="0">
                <a:solidFill>
                  <a:srgbClr val="C00000"/>
                </a:solidFill>
              </a:rPr>
              <a:t>only do actions on first cycle of serve1 or change1</a:t>
            </a:r>
          </a:p>
          <a:p>
            <a:pPr algn="l" eaLnBrk="1" hangingPunct="1">
              <a:spcBef>
                <a:spcPct val="0"/>
              </a:spcBef>
            </a:pPr>
            <a:r>
              <a:rPr lang="en-US" sz="1000" dirty="0"/>
              <a:t>  wire </a:t>
            </a:r>
            <a:r>
              <a:rPr lang="en-US" sz="1000" dirty="0" err="1">
                <a:solidFill>
                  <a:srgbClr val="C00000"/>
                </a:solidFill>
              </a:rPr>
              <a:t>nfirst</a:t>
            </a:r>
            <a:r>
              <a:rPr lang="en-US" sz="1000" dirty="0"/>
              <a:t> = !(serve1 | change1) ;</a:t>
            </a:r>
          </a:p>
          <a:p>
            <a:pPr algn="l" eaLnBrk="1" hangingPunct="1">
              <a:spcBef>
                <a:spcPct val="0"/>
              </a:spcBef>
            </a:pPr>
            <a:r>
              <a:rPr lang="en-US" sz="1000" dirty="0"/>
              <a:t>  DFF #(1) </a:t>
            </a:r>
            <a:r>
              <a:rPr lang="en-US" sz="1000" dirty="0" err="1"/>
              <a:t>first_reg</a:t>
            </a:r>
            <a:r>
              <a:rPr lang="en-US" sz="1000" dirty="0"/>
              <a:t>(</a:t>
            </a:r>
            <a:r>
              <a:rPr lang="en-US" sz="1000" dirty="0" err="1"/>
              <a:t>clk</a:t>
            </a:r>
            <a:r>
              <a:rPr lang="en-US" sz="1000" dirty="0"/>
              <a:t>, </a:t>
            </a:r>
            <a:r>
              <a:rPr lang="en-US" sz="1000" dirty="0" err="1"/>
              <a:t>nfirst</a:t>
            </a:r>
            <a:r>
              <a:rPr lang="en-US" sz="1000" dirty="0"/>
              <a:t>, first) ;</a:t>
            </a:r>
          </a:p>
          <a:p>
            <a:pPr algn="l" eaLnBrk="1" hangingPunct="1">
              <a:spcBef>
                <a:spcPct val="0"/>
              </a:spcBef>
            </a:pPr>
            <a:endParaRPr lang="en-US" sz="1000" dirty="0"/>
          </a:p>
          <a:p>
            <a:pPr algn="l" eaLnBrk="1" hangingPunct="1">
              <a:spcBef>
                <a:spcPct val="0"/>
              </a:spcBef>
            </a:pPr>
            <a:r>
              <a:rPr lang="en-US" sz="1000" dirty="0"/>
              <a:t>  </a:t>
            </a:r>
          </a:p>
        </p:txBody>
      </p:sp>
      <p:sp>
        <p:nvSpPr>
          <p:cNvPr id="31747" name="Rectangle 5"/>
          <p:cNvSpPr>
            <a:spLocks noChangeArrowheads="1"/>
          </p:cNvSpPr>
          <p:nvPr/>
        </p:nvSpPr>
        <p:spPr bwMode="auto">
          <a:xfrm>
            <a:off x="4312920" y="2688670"/>
            <a:ext cx="4831080" cy="4001095"/>
          </a:xfrm>
          <a:prstGeom prst="rect">
            <a:avLst/>
          </a:prstGeom>
          <a:solidFill>
            <a:schemeClr val="bg1"/>
          </a:solidFill>
          <a:ln>
            <a:noFill/>
          </a:ln>
          <a:extLst/>
        </p:spPr>
        <p:txBody>
          <a:bodyPr wrap="square" lIns="0" tIns="0" rIns="0" bIns="0">
            <a:spAutoFit/>
          </a:bodyPr>
          <a:lstStyle/>
          <a:p>
            <a:pPr algn="l" eaLnBrk="1" hangingPunct="1">
              <a:spcBef>
                <a:spcPct val="0"/>
              </a:spcBef>
            </a:pPr>
            <a:r>
              <a:rPr lang="en-US" sz="1000" dirty="0">
                <a:solidFill>
                  <a:schemeClr val="accent6">
                    <a:lumMod val="50000"/>
                  </a:schemeClr>
                </a:solidFill>
              </a:rPr>
              <a:t>// state register</a:t>
            </a:r>
          </a:p>
          <a:p>
            <a:pPr algn="l" eaLnBrk="1" hangingPunct="1">
              <a:spcBef>
                <a:spcPct val="0"/>
              </a:spcBef>
            </a:pPr>
            <a:r>
              <a:rPr lang="en-US" sz="1000" dirty="0"/>
              <a:t>  DFF #(`SWIDTH) </a:t>
            </a:r>
            <a:r>
              <a:rPr lang="en-US" sz="1000" dirty="0" err="1"/>
              <a:t>state_reg</a:t>
            </a:r>
            <a:r>
              <a:rPr lang="en-US" sz="1000" dirty="0"/>
              <a:t>(</a:t>
            </a:r>
            <a:r>
              <a:rPr lang="en-US" sz="1000" dirty="0" err="1"/>
              <a:t>clk</a:t>
            </a:r>
            <a:r>
              <a:rPr lang="en-US" sz="1000" dirty="0"/>
              <a:t>, next, state) ;</a:t>
            </a:r>
          </a:p>
          <a:p>
            <a:pPr algn="l" eaLnBrk="1" hangingPunct="1">
              <a:spcBef>
                <a:spcPct val="0"/>
              </a:spcBef>
            </a:pPr>
            <a:endParaRPr lang="en-US" sz="1000" dirty="0"/>
          </a:p>
          <a:p>
            <a:pPr algn="l" eaLnBrk="1" hangingPunct="1">
              <a:spcBef>
                <a:spcPct val="0"/>
              </a:spcBef>
            </a:pPr>
            <a:r>
              <a:rPr lang="en-US" sz="1000" dirty="0"/>
              <a:t>  </a:t>
            </a:r>
            <a:r>
              <a:rPr lang="en-US" sz="1000" dirty="0">
                <a:solidFill>
                  <a:schemeClr val="accent6">
                    <a:lumMod val="50000"/>
                  </a:schemeClr>
                </a:solidFill>
              </a:rPr>
              <a:t>// next state logic</a:t>
            </a:r>
          </a:p>
          <a:p>
            <a:pPr algn="l" eaLnBrk="1" hangingPunct="1">
              <a:spcBef>
                <a:spcPct val="0"/>
              </a:spcBef>
            </a:pPr>
            <a:r>
              <a:rPr lang="en-US" sz="1000" dirty="0"/>
              <a:t>  always @(state or zero or dispense or done or enough) begin</a:t>
            </a:r>
          </a:p>
          <a:p>
            <a:pPr algn="l" eaLnBrk="1" hangingPunct="1">
              <a:spcBef>
                <a:spcPct val="0"/>
              </a:spcBef>
            </a:pPr>
            <a:r>
              <a:rPr lang="en-US" sz="1000" dirty="0"/>
              <a:t>    </a:t>
            </a:r>
            <a:r>
              <a:rPr lang="en-US" sz="1000" dirty="0" err="1"/>
              <a:t>casex</a:t>
            </a:r>
            <a:r>
              <a:rPr lang="en-US" sz="1000" dirty="0"/>
              <a:t>({dispense, enough, done, zero, state})</a:t>
            </a:r>
          </a:p>
          <a:p>
            <a:pPr algn="l" eaLnBrk="1" hangingPunct="1">
              <a:spcBef>
                <a:spcPct val="0"/>
              </a:spcBef>
            </a:pPr>
            <a:r>
              <a:rPr lang="en-US" sz="1000" dirty="0"/>
              <a:t>      {4'b11xx,`DEPOSIT}:  next1 = `SERVE1 ;  </a:t>
            </a:r>
          </a:p>
          <a:p>
            <a:pPr algn="l" eaLnBrk="1" hangingPunct="1">
              <a:spcBef>
                <a:spcPct val="0"/>
              </a:spcBef>
            </a:pPr>
            <a:r>
              <a:rPr lang="en-US" sz="1000" dirty="0"/>
              <a:t>			// dispense &amp; enough</a:t>
            </a:r>
          </a:p>
          <a:p>
            <a:pPr algn="l" eaLnBrk="1" hangingPunct="1">
              <a:spcBef>
                <a:spcPct val="0"/>
              </a:spcBef>
            </a:pPr>
            <a:r>
              <a:rPr lang="en-US" sz="1000" dirty="0"/>
              <a:t>      {4'b0xxx,`DEPOSIT}:  next1 = `DEPOSIT ;</a:t>
            </a:r>
          </a:p>
          <a:p>
            <a:pPr algn="l" eaLnBrk="1" hangingPunct="1">
              <a:spcBef>
                <a:spcPct val="0"/>
              </a:spcBef>
            </a:pPr>
            <a:r>
              <a:rPr lang="en-US" sz="1000" dirty="0"/>
              <a:t>      {4'bx0xx,`DEPOSIT}:  next1 = `DEPOSIT ;</a:t>
            </a:r>
          </a:p>
          <a:p>
            <a:pPr algn="l" eaLnBrk="1" hangingPunct="1">
              <a:spcBef>
                <a:spcPct val="0"/>
              </a:spcBef>
            </a:pPr>
            <a:r>
              <a:rPr lang="en-US" sz="1000" dirty="0"/>
              <a:t>      {4'bxx1x,`SERVE1}:   next1 = `SERVE2 ;  // done</a:t>
            </a:r>
          </a:p>
          <a:p>
            <a:pPr algn="l" eaLnBrk="1" hangingPunct="1">
              <a:spcBef>
                <a:spcPct val="0"/>
              </a:spcBef>
            </a:pPr>
            <a:r>
              <a:rPr lang="en-US" sz="1000" dirty="0"/>
              <a:t>      {4'bxx0x,`SERVE1}:   next1 = `SERVE1 ;  </a:t>
            </a:r>
          </a:p>
          <a:p>
            <a:pPr algn="l" eaLnBrk="1" hangingPunct="1">
              <a:spcBef>
                <a:spcPct val="0"/>
              </a:spcBef>
            </a:pPr>
            <a:r>
              <a:rPr lang="en-US" sz="1000" dirty="0"/>
              <a:t>      {4'bxx01,`SERVE2}:   next1 = `DEPOSIT ;  // ~done &amp; zero</a:t>
            </a:r>
          </a:p>
          <a:p>
            <a:pPr algn="l" eaLnBrk="1" hangingPunct="1">
              <a:spcBef>
                <a:spcPct val="0"/>
              </a:spcBef>
            </a:pPr>
            <a:r>
              <a:rPr lang="en-US" sz="1000" dirty="0"/>
              <a:t>      {4'bxx00,`SERVE2}:   next1 = `CHANGE1 ;  // ~done &amp; ~zero</a:t>
            </a:r>
          </a:p>
          <a:p>
            <a:pPr algn="l" eaLnBrk="1" hangingPunct="1">
              <a:spcBef>
                <a:spcPct val="0"/>
              </a:spcBef>
            </a:pPr>
            <a:r>
              <a:rPr lang="en-US" sz="1000" dirty="0"/>
              <a:t>      {4'bxx1x,`SERVE2}:   next1 = `SERVE2  ;  // done</a:t>
            </a:r>
          </a:p>
          <a:p>
            <a:pPr algn="l" eaLnBrk="1" hangingPunct="1">
              <a:spcBef>
                <a:spcPct val="0"/>
              </a:spcBef>
            </a:pPr>
            <a:r>
              <a:rPr lang="en-US" sz="1000" dirty="0"/>
              <a:t>      {4'bxx1x,`CHANGE1}:  next1 = `CHANGE2 ;  // done</a:t>
            </a:r>
          </a:p>
          <a:p>
            <a:pPr algn="l" eaLnBrk="1" hangingPunct="1">
              <a:spcBef>
                <a:spcPct val="0"/>
              </a:spcBef>
            </a:pPr>
            <a:r>
              <a:rPr lang="en-US" sz="1000" dirty="0"/>
              <a:t>      {4'bxx0x,`CHANGE1}:  next1 = `CHANGE1 ;  // ~done</a:t>
            </a:r>
          </a:p>
          <a:p>
            <a:pPr algn="l" eaLnBrk="1" hangingPunct="1">
              <a:spcBef>
                <a:spcPct val="0"/>
              </a:spcBef>
            </a:pPr>
            <a:r>
              <a:rPr lang="en-US" sz="1000" dirty="0"/>
              <a:t>      {4'bxx00,`CHANGE2}:  next1 = `CHANGE1 ;  // ~done &amp; ~zero</a:t>
            </a:r>
          </a:p>
          <a:p>
            <a:pPr algn="l" eaLnBrk="1" hangingPunct="1">
              <a:spcBef>
                <a:spcPct val="0"/>
              </a:spcBef>
            </a:pPr>
            <a:r>
              <a:rPr lang="en-US" sz="1000" dirty="0"/>
              <a:t>      {4'bxx01,`CHANGE2}:  next1 = `DEPOSIT ;  // ~done &amp; zero</a:t>
            </a:r>
          </a:p>
          <a:p>
            <a:pPr algn="l" eaLnBrk="1" hangingPunct="1">
              <a:spcBef>
                <a:spcPct val="0"/>
              </a:spcBef>
            </a:pPr>
            <a:r>
              <a:rPr lang="en-US" sz="1000" dirty="0"/>
              <a:t>      {4'bxx1x,`CHANGE2}:  next1 = `CHANGE2 ;  // done</a:t>
            </a:r>
          </a:p>
          <a:p>
            <a:pPr algn="l" eaLnBrk="1" hangingPunct="1">
              <a:spcBef>
                <a:spcPct val="0"/>
              </a:spcBef>
            </a:pPr>
            <a:r>
              <a:rPr lang="en-US" sz="1000" dirty="0"/>
              <a:t>    </a:t>
            </a:r>
            <a:r>
              <a:rPr lang="en-US" sz="1000" dirty="0" err="1"/>
              <a:t>endcase</a:t>
            </a:r>
            <a:endParaRPr lang="en-US" sz="1000" dirty="0"/>
          </a:p>
          <a:p>
            <a:pPr algn="l" eaLnBrk="1" hangingPunct="1">
              <a:spcBef>
                <a:spcPct val="0"/>
              </a:spcBef>
            </a:pPr>
            <a:r>
              <a:rPr lang="en-US" sz="1000" dirty="0"/>
              <a:t>  end</a:t>
            </a:r>
          </a:p>
          <a:p>
            <a:pPr algn="l" eaLnBrk="1" hangingPunct="1">
              <a:spcBef>
                <a:spcPct val="0"/>
              </a:spcBef>
            </a:pPr>
            <a:endParaRPr lang="en-US" sz="1000" dirty="0"/>
          </a:p>
          <a:p>
            <a:pPr algn="l" eaLnBrk="1" hangingPunct="1">
              <a:spcBef>
                <a:spcPct val="0"/>
              </a:spcBef>
            </a:pPr>
            <a:r>
              <a:rPr lang="en-US" sz="1000" dirty="0"/>
              <a:t>  </a:t>
            </a:r>
            <a:r>
              <a:rPr lang="en-US" sz="1000" dirty="0">
                <a:solidFill>
                  <a:schemeClr val="accent6">
                    <a:lumMod val="50000"/>
                  </a:schemeClr>
                </a:solidFill>
              </a:rPr>
              <a:t>// reset next state</a:t>
            </a:r>
          </a:p>
          <a:p>
            <a:pPr algn="l" eaLnBrk="1" hangingPunct="1">
              <a:spcBef>
                <a:spcPct val="0"/>
              </a:spcBef>
            </a:pPr>
            <a:r>
              <a:rPr lang="en-US" sz="1000" dirty="0"/>
              <a:t>  assign next = </a:t>
            </a:r>
            <a:r>
              <a:rPr lang="en-US" sz="1000" dirty="0" err="1"/>
              <a:t>rst</a:t>
            </a:r>
            <a:r>
              <a:rPr lang="en-US" sz="1000" dirty="0"/>
              <a:t> ? `DEPOSIT : next1 ;</a:t>
            </a:r>
          </a:p>
          <a:p>
            <a:pPr algn="l" eaLnBrk="1" hangingPunct="1">
              <a:spcBef>
                <a:spcPct val="0"/>
              </a:spcBef>
            </a:pPr>
            <a:r>
              <a:rPr lang="en-US" sz="1000" dirty="0" err="1"/>
              <a:t>endmodule</a:t>
            </a:r>
            <a:endParaRPr lang="en-US" sz="1000" dirty="0"/>
          </a:p>
        </p:txBody>
      </p:sp>
      <p:graphicFrame>
        <p:nvGraphicFramePr>
          <p:cNvPr id="4" name="Object 2"/>
          <p:cNvGraphicFramePr>
            <a:graphicFrameLocks noChangeAspect="1"/>
          </p:cNvGraphicFramePr>
          <p:nvPr/>
        </p:nvGraphicFramePr>
        <p:xfrm>
          <a:off x="4480560" y="596078"/>
          <a:ext cx="4663440" cy="912681"/>
        </p:xfrm>
        <a:graphic>
          <a:graphicData uri="http://schemas.openxmlformats.org/presentationml/2006/ole">
            <mc:AlternateContent xmlns:mc="http://schemas.openxmlformats.org/markup-compatibility/2006">
              <mc:Choice xmlns:v="urn:schemas-microsoft-com:vml" Requires="v">
                <p:oleObj spid="_x0000_s46163" name="Visio" r:id="rId4" imgW="4889500" imgH="965200" progId="Visio.Drawing.6">
                  <p:embed/>
                </p:oleObj>
              </mc:Choice>
              <mc:Fallback>
                <p:oleObj name="Visio" r:id="rId4" imgW="4889500" imgH="965200" progId="Visio.Drawing.6">
                  <p:embed/>
                  <p:pic>
                    <p:nvPicPr>
                      <p:cNvPr id="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0560" y="596078"/>
                        <a:ext cx="4663440" cy="912681"/>
                      </a:xfrm>
                      <a:prstGeom prst="rect">
                        <a:avLst/>
                      </a:prstGeom>
                      <a:solidFill>
                        <a:schemeClr val="bg1"/>
                      </a:solidFill>
                      <a:ln>
                        <a:noFill/>
                      </a:ln>
                      <a:effectLst/>
                      <a:extLst/>
                    </p:spPr>
                  </p:pic>
                </p:oleObj>
              </mc:Fallback>
            </mc:AlternateContent>
          </a:graphicData>
        </a:graphic>
      </p:graphicFrame>
    </p:spTree>
    <p:extLst>
      <p:ext uri="{BB962C8B-B14F-4D97-AF65-F5344CB8AC3E}">
        <p14:creationId xmlns:p14="http://schemas.microsoft.com/office/powerpoint/2010/main" val="21732707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6" descr="E:\2014\2014数字系统设计\2014DDpptx\JPEG\JPEG\Dally_Fig.16.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127" y="965936"/>
            <a:ext cx="8644129" cy="51879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820711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290179" y="971207"/>
            <a:ext cx="6563641" cy="4915586"/>
          </a:xfrm>
          <a:prstGeom prst="rect">
            <a:avLst/>
          </a:prstGeom>
        </p:spPr>
      </p:pic>
    </p:spTree>
    <p:extLst>
      <p:ext uri="{BB962C8B-B14F-4D97-AF65-F5344CB8AC3E}">
        <p14:creationId xmlns:p14="http://schemas.microsoft.com/office/powerpoint/2010/main" val="2052637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表格 2">
            <a:extLst>
              <a:ext uri="{FF2B5EF4-FFF2-40B4-BE49-F238E27FC236}">
                <a16:creationId xmlns:a16="http://schemas.microsoft.com/office/drawing/2014/main" id="{706C8374-CBF4-45C5-ADC8-420FB829C720}"/>
              </a:ext>
            </a:extLst>
          </p:cNvPr>
          <p:cNvGraphicFramePr>
            <a:graphicFrameLocks noGrp="1"/>
          </p:cNvGraphicFramePr>
          <p:nvPr>
            <p:extLst>
              <p:ext uri="{D42A27DB-BD31-4B8C-83A1-F6EECF244321}">
                <p14:modId xmlns:p14="http://schemas.microsoft.com/office/powerpoint/2010/main" val="3266431940"/>
              </p:ext>
            </p:extLst>
          </p:nvPr>
        </p:nvGraphicFramePr>
        <p:xfrm>
          <a:off x="437322" y="1397000"/>
          <a:ext cx="7626023" cy="5394960"/>
        </p:xfrm>
        <a:graphic>
          <a:graphicData uri="http://schemas.openxmlformats.org/drawingml/2006/table">
            <a:tbl>
              <a:tblPr firstRow="1" bandRow="1">
                <a:tableStyleId>{5C22544A-7EE6-4342-B048-85BDC9FD1C3A}</a:tableStyleId>
              </a:tblPr>
              <a:tblGrid>
                <a:gridCol w="1283758">
                  <a:extLst>
                    <a:ext uri="{9D8B030D-6E8A-4147-A177-3AD203B41FA5}">
                      <a16:colId xmlns:a16="http://schemas.microsoft.com/office/drawing/2014/main" val="2217364024"/>
                    </a:ext>
                  </a:extLst>
                </a:gridCol>
                <a:gridCol w="1268453">
                  <a:extLst>
                    <a:ext uri="{9D8B030D-6E8A-4147-A177-3AD203B41FA5}">
                      <a16:colId xmlns:a16="http://schemas.microsoft.com/office/drawing/2014/main" val="3936679794"/>
                    </a:ext>
                  </a:extLst>
                </a:gridCol>
                <a:gridCol w="1268453">
                  <a:extLst>
                    <a:ext uri="{9D8B030D-6E8A-4147-A177-3AD203B41FA5}">
                      <a16:colId xmlns:a16="http://schemas.microsoft.com/office/drawing/2014/main" val="3170059054"/>
                    </a:ext>
                  </a:extLst>
                </a:gridCol>
                <a:gridCol w="1268453">
                  <a:extLst>
                    <a:ext uri="{9D8B030D-6E8A-4147-A177-3AD203B41FA5}">
                      <a16:colId xmlns:a16="http://schemas.microsoft.com/office/drawing/2014/main" val="2627216687"/>
                    </a:ext>
                  </a:extLst>
                </a:gridCol>
                <a:gridCol w="1268453">
                  <a:extLst>
                    <a:ext uri="{9D8B030D-6E8A-4147-A177-3AD203B41FA5}">
                      <a16:colId xmlns:a16="http://schemas.microsoft.com/office/drawing/2014/main" val="1420182182"/>
                    </a:ext>
                  </a:extLst>
                </a:gridCol>
                <a:gridCol w="1268453">
                  <a:extLst>
                    <a:ext uri="{9D8B030D-6E8A-4147-A177-3AD203B41FA5}">
                      <a16:colId xmlns:a16="http://schemas.microsoft.com/office/drawing/2014/main" val="1361749141"/>
                    </a:ext>
                  </a:extLst>
                </a:gridCol>
              </a:tblGrid>
              <a:tr h="385618">
                <a:tc>
                  <a:txBody>
                    <a:bodyPr/>
                    <a:lstStyle/>
                    <a:p>
                      <a:pPr algn="ctr"/>
                      <a:r>
                        <a:rPr lang="en-US" altLang="zh-CN" dirty="0"/>
                        <a:t>state</a:t>
                      </a:r>
                      <a:endParaRPr lang="zh-CN" altLang="en-US" dirty="0"/>
                    </a:p>
                  </a:txBody>
                  <a:tcPr>
                    <a:solidFill>
                      <a:schemeClr val="accent4"/>
                    </a:solidFill>
                  </a:tcPr>
                </a:tc>
                <a:tc>
                  <a:txBody>
                    <a:bodyPr/>
                    <a:lstStyle/>
                    <a:p>
                      <a:pPr algn="ctr"/>
                      <a:r>
                        <a:rPr lang="en-US" altLang="zh-CN" dirty="0"/>
                        <a:t>dispense</a:t>
                      </a:r>
                      <a:endParaRPr lang="zh-CN" altLang="en-US" dirty="0"/>
                    </a:p>
                  </a:txBody>
                  <a:tcPr>
                    <a:solidFill>
                      <a:schemeClr val="accent4"/>
                    </a:solidFill>
                  </a:tcPr>
                </a:tc>
                <a:tc>
                  <a:txBody>
                    <a:bodyPr/>
                    <a:lstStyle/>
                    <a:p>
                      <a:pPr algn="ctr"/>
                      <a:r>
                        <a:rPr lang="en-US" altLang="zh-CN" dirty="0"/>
                        <a:t>enough</a:t>
                      </a:r>
                      <a:endParaRPr lang="zh-CN" altLang="en-US" dirty="0"/>
                    </a:p>
                  </a:txBody>
                  <a:tcPr>
                    <a:solidFill>
                      <a:schemeClr val="accent4"/>
                    </a:solidFill>
                  </a:tcPr>
                </a:tc>
                <a:tc>
                  <a:txBody>
                    <a:bodyPr/>
                    <a:lstStyle/>
                    <a:p>
                      <a:pPr algn="ctr"/>
                      <a:r>
                        <a:rPr lang="en-US" altLang="zh-CN" dirty="0"/>
                        <a:t>done</a:t>
                      </a:r>
                      <a:endParaRPr lang="zh-CN" altLang="en-US" dirty="0"/>
                    </a:p>
                  </a:txBody>
                  <a:tcPr>
                    <a:solidFill>
                      <a:schemeClr val="accent4"/>
                    </a:solidFill>
                  </a:tcPr>
                </a:tc>
                <a:tc>
                  <a:txBody>
                    <a:bodyPr/>
                    <a:lstStyle/>
                    <a:p>
                      <a:pPr algn="ctr"/>
                      <a:r>
                        <a:rPr lang="en-US" altLang="zh-CN" dirty="0"/>
                        <a:t>zero</a:t>
                      </a:r>
                      <a:endParaRPr lang="zh-CN" altLang="en-US" dirty="0"/>
                    </a:p>
                  </a:txBody>
                  <a:tcPr>
                    <a:solidFill>
                      <a:schemeClr val="accent4"/>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nest-state</a:t>
                      </a:r>
                      <a:endParaRPr lang="zh-CN" altLang="en-US" dirty="0"/>
                    </a:p>
                    <a:p>
                      <a:endParaRPr lang="zh-CN" altLang="en-US" dirty="0"/>
                    </a:p>
                  </a:txBody>
                  <a:tcPr>
                    <a:solidFill>
                      <a:schemeClr val="accent4"/>
                    </a:solidFill>
                  </a:tcPr>
                </a:tc>
                <a:extLst>
                  <a:ext uri="{0D108BD9-81ED-4DB2-BD59-A6C34878D82A}">
                    <a16:rowId xmlns:a16="http://schemas.microsoft.com/office/drawing/2014/main" val="784816285"/>
                  </a:ext>
                </a:extLst>
              </a:tr>
              <a:tr h="356774">
                <a:tc>
                  <a:txBody>
                    <a:bodyPr/>
                    <a:lstStyle/>
                    <a:p>
                      <a:pPr algn="ctr"/>
                      <a:r>
                        <a:rPr lang="en-US" altLang="zh-CN" dirty="0" err="1">
                          <a:solidFill>
                            <a:schemeClr val="accent1">
                              <a:lumMod val="50000"/>
                            </a:schemeClr>
                          </a:solidFill>
                        </a:rPr>
                        <a:t>deposite</a:t>
                      </a:r>
                      <a:endParaRPr lang="zh-CN" altLang="en-US" dirty="0">
                        <a:solidFill>
                          <a:schemeClr val="accent1">
                            <a:lumMod val="50000"/>
                          </a:schemeClr>
                        </a:solidFill>
                      </a:endParaRPr>
                    </a:p>
                  </a:txBody>
                  <a:tcPr/>
                </a:tc>
                <a:tc>
                  <a:txBody>
                    <a:bodyPr/>
                    <a:lstStyle/>
                    <a:p>
                      <a:pPr algn="ctr"/>
                      <a:r>
                        <a:rPr lang="en-US" altLang="zh-CN" dirty="0"/>
                        <a:t>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serve1</a:t>
                      </a:r>
                      <a:endParaRPr lang="zh-CN" altLang="en-US" dirty="0"/>
                    </a:p>
                  </a:txBody>
                  <a:tcPr/>
                </a:tc>
                <a:extLst>
                  <a:ext uri="{0D108BD9-81ED-4DB2-BD59-A6C34878D82A}">
                    <a16:rowId xmlns:a16="http://schemas.microsoft.com/office/drawing/2014/main" val="2100111163"/>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t>deposite</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t>deposite</a:t>
                      </a:r>
                      <a:endParaRPr lang="zh-CN" altLang="en-US" dirty="0"/>
                    </a:p>
                  </a:txBody>
                  <a:tcPr/>
                </a:tc>
                <a:extLst>
                  <a:ext uri="{0D108BD9-81ED-4DB2-BD59-A6C34878D82A}">
                    <a16:rowId xmlns:a16="http://schemas.microsoft.com/office/drawing/2014/main" val="605940768"/>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t>deposite</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t>deposite</a:t>
                      </a:r>
                      <a:endParaRPr lang="zh-CN" altLang="en-US" dirty="0"/>
                    </a:p>
                  </a:txBody>
                  <a:tcPr/>
                </a:tc>
                <a:extLst>
                  <a:ext uri="{0D108BD9-81ED-4DB2-BD59-A6C34878D82A}">
                    <a16:rowId xmlns:a16="http://schemas.microsoft.com/office/drawing/2014/main" val="3215188980"/>
                  </a:ext>
                </a:extLst>
              </a:tr>
              <a:tr h="356774">
                <a:tc>
                  <a:txBody>
                    <a:bodyPr/>
                    <a:lstStyle/>
                    <a:p>
                      <a:pPr algn="ctr"/>
                      <a:r>
                        <a:rPr lang="en-US" altLang="zh-CN" dirty="0"/>
                        <a:t>serve1</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serve2</a:t>
                      </a:r>
                      <a:endParaRPr lang="zh-CN" altLang="en-US" dirty="0"/>
                    </a:p>
                  </a:txBody>
                  <a:tcPr/>
                </a:tc>
                <a:extLst>
                  <a:ext uri="{0D108BD9-81ED-4DB2-BD59-A6C34878D82A}">
                    <a16:rowId xmlns:a16="http://schemas.microsoft.com/office/drawing/2014/main" val="495858398"/>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serve1</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serve1</a:t>
                      </a:r>
                      <a:endParaRPr lang="zh-CN" altLang="en-US" dirty="0"/>
                    </a:p>
                  </a:txBody>
                  <a:tcPr/>
                </a:tc>
                <a:extLst>
                  <a:ext uri="{0D108BD9-81ED-4DB2-BD59-A6C34878D82A}">
                    <a16:rowId xmlns:a16="http://schemas.microsoft.com/office/drawing/2014/main" val="381327394"/>
                  </a:ext>
                </a:extLst>
              </a:tr>
              <a:tr h="356774">
                <a:tc>
                  <a:txBody>
                    <a:bodyPr/>
                    <a:lstStyle/>
                    <a:p>
                      <a:pPr algn="ctr"/>
                      <a:r>
                        <a:rPr lang="en-US" altLang="zh-CN" dirty="0"/>
                        <a:t>serve2</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t>deposite</a:t>
                      </a:r>
                      <a:endParaRPr lang="zh-CN" altLang="en-US" dirty="0"/>
                    </a:p>
                  </a:txBody>
                  <a:tcPr/>
                </a:tc>
                <a:extLst>
                  <a:ext uri="{0D108BD9-81ED-4DB2-BD59-A6C34878D82A}">
                    <a16:rowId xmlns:a16="http://schemas.microsoft.com/office/drawing/2014/main" val="3159439729"/>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serve2</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change1</a:t>
                      </a:r>
                      <a:endParaRPr lang="zh-CN" altLang="en-US" dirty="0"/>
                    </a:p>
                  </a:txBody>
                  <a:tcPr/>
                </a:tc>
                <a:extLst>
                  <a:ext uri="{0D108BD9-81ED-4DB2-BD59-A6C34878D82A}">
                    <a16:rowId xmlns:a16="http://schemas.microsoft.com/office/drawing/2014/main" val="3665596587"/>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serve2</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serve2</a:t>
                      </a:r>
                      <a:endParaRPr lang="zh-CN" altLang="en-US" dirty="0"/>
                    </a:p>
                  </a:txBody>
                  <a:tcPr/>
                </a:tc>
                <a:extLst>
                  <a:ext uri="{0D108BD9-81ED-4DB2-BD59-A6C34878D82A}">
                    <a16:rowId xmlns:a16="http://schemas.microsoft.com/office/drawing/2014/main" val="2206459777"/>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change1</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change2</a:t>
                      </a:r>
                      <a:endParaRPr lang="zh-CN" altLang="en-US" dirty="0"/>
                    </a:p>
                  </a:txBody>
                  <a:tcPr/>
                </a:tc>
                <a:extLst>
                  <a:ext uri="{0D108BD9-81ED-4DB2-BD59-A6C34878D82A}">
                    <a16:rowId xmlns:a16="http://schemas.microsoft.com/office/drawing/2014/main" val="2028386146"/>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change1</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change1</a:t>
                      </a:r>
                      <a:endParaRPr lang="zh-CN" altLang="en-US" dirty="0"/>
                    </a:p>
                  </a:txBody>
                  <a:tcPr/>
                </a:tc>
                <a:extLst>
                  <a:ext uri="{0D108BD9-81ED-4DB2-BD59-A6C34878D82A}">
                    <a16:rowId xmlns:a16="http://schemas.microsoft.com/office/drawing/2014/main" val="4022849048"/>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change2</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change1</a:t>
                      </a:r>
                      <a:endParaRPr lang="zh-CN" altLang="en-US" dirty="0"/>
                    </a:p>
                  </a:txBody>
                  <a:tcPr/>
                </a:tc>
                <a:extLst>
                  <a:ext uri="{0D108BD9-81ED-4DB2-BD59-A6C34878D82A}">
                    <a16:rowId xmlns:a16="http://schemas.microsoft.com/office/drawing/2014/main" val="2579742155"/>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change2</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err="1"/>
                        <a:t>deposite</a:t>
                      </a:r>
                      <a:endParaRPr lang="zh-CN" altLang="en-US" dirty="0"/>
                    </a:p>
                  </a:txBody>
                  <a:tcPr/>
                </a:tc>
                <a:extLst>
                  <a:ext uri="{0D108BD9-81ED-4DB2-BD59-A6C34878D82A}">
                    <a16:rowId xmlns:a16="http://schemas.microsoft.com/office/drawing/2014/main" val="3973825154"/>
                  </a:ext>
                </a:extLst>
              </a:tr>
              <a:tr h="35677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change2</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x</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x</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change2</a:t>
                      </a:r>
                      <a:endParaRPr lang="zh-CN" altLang="en-US" dirty="0"/>
                    </a:p>
                  </a:txBody>
                  <a:tcPr/>
                </a:tc>
                <a:extLst>
                  <a:ext uri="{0D108BD9-81ED-4DB2-BD59-A6C34878D82A}">
                    <a16:rowId xmlns:a16="http://schemas.microsoft.com/office/drawing/2014/main" val="2810410018"/>
                  </a:ext>
                </a:extLst>
              </a:tr>
            </a:tbl>
          </a:graphicData>
        </a:graphic>
      </p:graphicFrame>
      <p:pic>
        <p:nvPicPr>
          <p:cNvPr id="4" name="Picture 16" descr="E:\2014\2014数字系统设计\2014DDpptx\JPEG\JPEG\Dally_Fig.16.20.jpg">
            <a:extLst>
              <a:ext uri="{FF2B5EF4-FFF2-40B4-BE49-F238E27FC236}">
                <a16:creationId xmlns:a16="http://schemas.microsoft.com/office/drawing/2014/main" id="{79ED5588-3D07-4D46-BFC9-BB5EB33C3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746" y="128015"/>
            <a:ext cx="8236230" cy="1094496"/>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bwMode="auto">
          <a:xfrm>
            <a:off x="6788727" y="1397000"/>
            <a:ext cx="18473" cy="5461000"/>
          </a:xfrm>
          <a:prstGeom prst="line">
            <a:avLst/>
          </a:prstGeom>
          <a:noFill/>
          <a:ln w="1905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38162158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54657" y="994907"/>
            <a:ext cx="6240109" cy="2080037"/>
          </a:xfrm>
          <a:prstGeom prst="rect">
            <a:avLst/>
          </a:prstGeom>
        </p:spPr>
      </p:pic>
      <p:cxnSp>
        <p:nvCxnSpPr>
          <p:cNvPr id="7" name="直接连接符 6"/>
          <p:cNvCxnSpPr/>
          <p:nvPr/>
        </p:nvCxnSpPr>
        <p:spPr bwMode="auto">
          <a:xfrm flipH="1">
            <a:off x="3270429" y="3713018"/>
            <a:ext cx="73135" cy="2126766"/>
          </a:xfrm>
          <a:prstGeom prst="line">
            <a:avLst/>
          </a:prstGeom>
          <a:noFill/>
          <a:ln w="9525" cap="flat" cmpd="sng" algn="ctr">
            <a:noFill/>
            <a:prstDash val="solid"/>
            <a:round/>
            <a:headEnd type="none" w="med" len="med"/>
            <a:tailEnd type="none" w="med" len="med"/>
          </a:ln>
          <a:effectLst/>
        </p:spPr>
      </p:cxnSp>
      <p:graphicFrame>
        <p:nvGraphicFramePr>
          <p:cNvPr id="13" name="表格 12">
            <a:extLst>
              <a:ext uri="{FF2B5EF4-FFF2-40B4-BE49-F238E27FC236}">
                <a16:creationId xmlns:a16="http://schemas.microsoft.com/office/drawing/2014/main" id="{3AE315BC-3C27-4285-975C-44B900B28456}"/>
              </a:ext>
            </a:extLst>
          </p:cNvPr>
          <p:cNvGraphicFramePr/>
          <p:nvPr>
            <p:extLst>
              <p:ext uri="{D42A27DB-BD31-4B8C-83A1-F6EECF244321}">
                <p14:modId xmlns:p14="http://schemas.microsoft.com/office/powerpoint/2010/main" val="544978146"/>
              </p:ext>
            </p:extLst>
          </p:nvPr>
        </p:nvGraphicFramePr>
        <p:xfrm>
          <a:off x="1167768" y="3633512"/>
          <a:ext cx="4002123" cy="1904815"/>
        </p:xfrm>
        <a:graphic>
          <a:graphicData uri="http://schemas.openxmlformats.org/drawingml/2006/table">
            <a:tbl>
              <a:tblPr firstRow="1" bandRow="1">
                <a:tableStyleId>{5C22544A-7EE6-4342-B048-85BDC9FD1C3A}</a:tableStyleId>
              </a:tblPr>
              <a:tblGrid>
                <a:gridCol w="2001379">
                  <a:extLst>
                    <a:ext uri="{9D8B030D-6E8A-4147-A177-3AD203B41FA5}">
                      <a16:colId xmlns:a16="http://schemas.microsoft.com/office/drawing/2014/main" val="20000"/>
                    </a:ext>
                  </a:extLst>
                </a:gridCol>
                <a:gridCol w="2000744">
                  <a:extLst>
                    <a:ext uri="{9D8B030D-6E8A-4147-A177-3AD203B41FA5}">
                      <a16:colId xmlns:a16="http://schemas.microsoft.com/office/drawing/2014/main" val="20001"/>
                    </a:ext>
                  </a:extLst>
                </a:gridCol>
              </a:tblGrid>
              <a:tr h="380963">
                <a:tc>
                  <a:txBody>
                    <a:bodyPr/>
                    <a:lstStyle/>
                    <a:p>
                      <a:pPr algn="ctr">
                        <a:buNone/>
                      </a:pPr>
                      <a:r>
                        <a:rPr lang="en-US" altLang="zh-CN" sz="1800" dirty="0">
                          <a:solidFill>
                            <a:schemeClr val="tx1"/>
                          </a:solidFill>
                        </a:rPr>
                        <a:t>  </a:t>
                      </a:r>
                      <a:r>
                        <a:rPr lang="en-US" altLang="zh-CN" sz="1800" dirty="0" err="1" smtClean="0">
                          <a:solidFill>
                            <a:schemeClr val="tx1"/>
                          </a:solidFill>
                        </a:rPr>
                        <a:t>selval</a:t>
                      </a:r>
                      <a:endParaRPr lang="en-US" altLang="zh-CN" sz="180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dirty="0" smtClean="0">
                          <a:solidFill>
                            <a:schemeClr val="tx1"/>
                          </a:solidFill>
                          <a:sym typeface="+mn-ea"/>
                        </a:rPr>
                        <a:t>value</a:t>
                      </a:r>
                      <a:endParaRPr lang="en-US" altLang="zh-CN" sz="180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0"/>
                  </a:ext>
                </a:extLst>
              </a:tr>
              <a:tr h="380963">
                <a:tc>
                  <a:txBody>
                    <a:bodyPr/>
                    <a:lstStyle/>
                    <a:p>
                      <a:pPr algn="l">
                        <a:buNone/>
                      </a:pPr>
                      <a:r>
                        <a:rPr lang="en-US" altLang="zh-CN" sz="1800" b="0" dirty="0">
                          <a:solidFill>
                            <a:schemeClr val="tx1"/>
                          </a:solidFill>
                        </a:rPr>
                        <a:t>      </a:t>
                      </a:r>
                      <a:r>
                        <a:rPr lang="en-US" altLang="zh-CN" sz="1800" b="0" dirty="0" smtClean="0">
                          <a:solidFill>
                            <a:schemeClr val="tx1"/>
                          </a:solidFill>
                        </a:rPr>
                        <a:t>1   </a:t>
                      </a:r>
                      <a:r>
                        <a:rPr lang="en-US" altLang="zh-CN" sz="1800" b="0" dirty="0">
                          <a:solidFill>
                            <a:schemeClr val="tx1"/>
                          </a:solidFill>
                        </a:rPr>
                        <a:t>0   0   0</a:t>
                      </a:r>
                    </a:p>
                  </a:txBody>
                  <a:tcPr marL="91434" marR="91434" marT="45716" marB="45716">
                    <a:solidFill>
                      <a:schemeClr val="accent1">
                        <a:lumMod val="60000"/>
                        <a:lumOff val="40000"/>
                      </a:schemeClr>
                    </a:solidFill>
                  </a:tcPr>
                </a:tc>
                <a:tc>
                  <a:txBody>
                    <a:bodyPr/>
                    <a:lstStyle/>
                    <a:p>
                      <a:pPr algn="ctr">
                        <a:buNone/>
                      </a:pPr>
                      <a:r>
                        <a:rPr lang="en-US" altLang="zh-CN" sz="1800" b="0" dirty="0">
                          <a:solidFill>
                            <a:schemeClr val="tx1"/>
                          </a:solidFill>
                          <a:sym typeface="+mn-ea"/>
                        </a:rPr>
                        <a:t> </a:t>
                      </a:r>
                      <a:r>
                        <a:rPr lang="en-US" altLang="zh-CN" sz="1800" b="0" dirty="0" smtClean="0">
                          <a:solidFill>
                            <a:schemeClr val="tx1"/>
                          </a:solidFill>
                          <a:sym typeface="+mn-ea"/>
                        </a:rPr>
                        <a:t>price(11)</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1"/>
                  </a:ext>
                </a:extLst>
              </a:tr>
              <a:tr h="380963">
                <a:tc>
                  <a:txBody>
                    <a:bodyPr/>
                    <a:lstStyle/>
                    <a:p>
                      <a:pPr algn="ctr">
                        <a:buNone/>
                      </a:pPr>
                      <a:r>
                        <a:rPr lang="en-US" altLang="zh-CN" sz="1800" b="0" dirty="0">
                          <a:solidFill>
                            <a:schemeClr val="tx1"/>
                          </a:solidFill>
                          <a:sym typeface="+mn-ea"/>
                        </a:rPr>
                        <a:t> 0   </a:t>
                      </a:r>
                      <a:r>
                        <a:rPr lang="en-US" altLang="zh-CN" sz="1800" b="0" dirty="0" smtClean="0">
                          <a:solidFill>
                            <a:schemeClr val="tx1"/>
                          </a:solidFill>
                          <a:sym typeface="+mn-ea"/>
                        </a:rPr>
                        <a:t>1   </a:t>
                      </a:r>
                      <a:r>
                        <a:rPr lang="en-US" altLang="zh-CN" sz="1800" b="0" dirty="0">
                          <a:solidFill>
                            <a:schemeClr val="tx1"/>
                          </a:solidFill>
                          <a:sym typeface="+mn-ea"/>
                        </a:rPr>
                        <a:t>0   </a:t>
                      </a:r>
                      <a:r>
                        <a:rPr lang="en-US" altLang="zh-CN" sz="1800" b="0" dirty="0" smtClean="0">
                          <a:solidFill>
                            <a:schemeClr val="tx1"/>
                          </a:solidFill>
                          <a:sym typeface="+mn-ea"/>
                        </a:rPr>
                        <a:t>0</a:t>
                      </a:r>
                      <a:endParaRPr lang="en-US" altLang="zh-CN" sz="1800" b="0" dirty="0">
                        <a:solidFill>
                          <a:schemeClr val="tx1"/>
                        </a:solidFill>
                        <a:sym typeface="+mn-ea"/>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5</a:t>
                      </a:r>
                      <a:r>
                        <a:rPr lang="zh-CN" altLang="en-US" sz="1800" b="0" dirty="0" smtClean="0">
                          <a:solidFill>
                            <a:schemeClr val="tx1"/>
                          </a:solidFill>
                          <a:sym typeface="+mn-ea"/>
                        </a:rPr>
                        <a:t>分</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2"/>
                  </a:ext>
                </a:extLst>
              </a:tr>
              <a:tr h="380963">
                <a:tc>
                  <a:txBody>
                    <a:bodyPr/>
                    <a:lstStyle/>
                    <a:p>
                      <a:pPr algn="ctr">
                        <a:buNone/>
                      </a:pPr>
                      <a:r>
                        <a:rPr lang="en-US" altLang="zh-CN" sz="1800" b="0">
                          <a:solidFill>
                            <a:schemeClr val="tx1"/>
                          </a:solidFill>
                          <a:sym typeface="+mn-ea"/>
                        </a:rPr>
                        <a:t> 0   0   1   </a:t>
                      </a:r>
                      <a:r>
                        <a:rPr lang="en-US" sz="1800" b="0">
                          <a:solidFill>
                            <a:schemeClr val="tx1"/>
                          </a:solidFill>
                          <a:sym typeface="+mn-ea"/>
                        </a:rPr>
                        <a:t>0</a:t>
                      </a:r>
                      <a:endParaRPr lang="en-US" altLang="en-US" sz="1800" b="0">
                        <a:solidFill>
                          <a:schemeClr val="tx1"/>
                        </a:solidFill>
                        <a:sym typeface="+mn-ea"/>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1</a:t>
                      </a:r>
                      <a:r>
                        <a:rPr lang="zh-CN" altLang="en-US" sz="1800" b="0" dirty="0" smtClean="0">
                          <a:solidFill>
                            <a:schemeClr val="tx1"/>
                          </a:solidFill>
                          <a:sym typeface="+mn-ea"/>
                        </a:rPr>
                        <a:t>角</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3"/>
                  </a:ext>
                </a:extLst>
              </a:tr>
              <a:tr h="380963">
                <a:tc>
                  <a:txBody>
                    <a:bodyPr/>
                    <a:lstStyle/>
                    <a:p>
                      <a:pPr algn="ctr">
                        <a:buNone/>
                      </a:pPr>
                      <a:r>
                        <a:rPr lang="en-US" altLang="zh-CN" sz="1800" b="0" dirty="0">
                          <a:solidFill>
                            <a:schemeClr val="tx1"/>
                          </a:solidFill>
                          <a:sym typeface="+mn-ea"/>
                        </a:rPr>
                        <a:t> 0   0   </a:t>
                      </a:r>
                      <a:r>
                        <a:rPr lang="en-US" altLang="zh-CN" sz="1800" b="0" dirty="0">
                          <a:solidFill>
                            <a:schemeClr val="tx1"/>
                          </a:solidFill>
                          <a:sym typeface="+mn-ea"/>
                        </a:rPr>
                        <a:t>0</a:t>
                      </a:r>
                      <a:r>
                        <a:rPr lang="en-US" sz="1800" b="0" dirty="0" smtClean="0">
                          <a:solidFill>
                            <a:schemeClr val="tx1"/>
                          </a:solidFill>
                          <a:sym typeface="+mn-ea"/>
                        </a:rPr>
                        <a:t>   </a:t>
                      </a:r>
                      <a:r>
                        <a:rPr lang="en-US" sz="1800" b="0" dirty="0">
                          <a:solidFill>
                            <a:schemeClr val="tx1"/>
                          </a:solidFill>
                          <a:sym typeface="+mn-ea"/>
                        </a:rPr>
                        <a:t>1</a:t>
                      </a: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2</a:t>
                      </a:r>
                      <a:r>
                        <a:rPr lang="zh-CN" altLang="en-US" sz="1800" b="0" dirty="0" smtClean="0">
                          <a:solidFill>
                            <a:schemeClr val="tx1"/>
                          </a:solidFill>
                          <a:sym typeface="+mn-ea"/>
                        </a:rPr>
                        <a:t>角</a:t>
                      </a:r>
                      <a:r>
                        <a:rPr lang="en-US" altLang="zh-CN" sz="1800" b="0" dirty="0" smtClean="0">
                          <a:solidFill>
                            <a:schemeClr val="tx1"/>
                          </a:solidFill>
                          <a:sym typeface="+mn-ea"/>
                        </a:rPr>
                        <a:t>5</a:t>
                      </a:r>
                      <a:r>
                        <a:rPr lang="zh-CN" altLang="en-US" sz="1800" b="0" dirty="0" smtClean="0">
                          <a:solidFill>
                            <a:schemeClr val="tx1"/>
                          </a:solidFill>
                          <a:sym typeface="+mn-ea"/>
                        </a:rPr>
                        <a:t>分</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4"/>
                  </a:ext>
                </a:extLst>
              </a:tr>
            </a:tbl>
          </a:graphicData>
        </a:graphic>
      </p:graphicFrame>
      <p:pic>
        <p:nvPicPr>
          <p:cNvPr id="14" name="图片 13"/>
          <p:cNvPicPr>
            <a:picLocks noChangeAspect="1"/>
          </p:cNvPicPr>
          <p:nvPr/>
        </p:nvPicPr>
        <p:blipFill>
          <a:blip r:embed="rId3"/>
          <a:stretch>
            <a:fillRect/>
          </a:stretch>
        </p:blipFill>
        <p:spPr>
          <a:xfrm>
            <a:off x="6171166" y="2808297"/>
            <a:ext cx="2343477" cy="3229426"/>
          </a:xfrm>
          <a:prstGeom prst="rect">
            <a:avLst/>
          </a:prstGeom>
        </p:spPr>
      </p:pic>
    </p:spTree>
    <p:extLst>
      <p:ext uri="{BB962C8B-B14F-4D97-AF65-F5344CB8AC3E}">
        <p14:creationId xmlns:p14="http://schemas.microsoft.com/office/powerpoint/2010/main" val="41135388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06968" y="957540"/>
            <a:ext cx="5978924" cy="3300484"/>
          </a:xfrm>
          <a:prstGeom prst="rect">
            <a:avLst/>
          </a:prstGeom>
        </p:spPr>
      </p:pic>
      <p:pic>
        <p:nvPicPr>
          <p:cNvPr id="5" name="图片 4"/>
          <p:cNvPicPr>
            <a:picLocks noChangeAspect="1"/>
          </p:cNvPicPr>
          <p:nvPr/>
        </p:nvPicPr>
        <p:blipFill>
          <a:blip r:embed="rId3"/>
          <a:stretch>
            <a:fillRect/>
          </a:stretch>
        </p:blipFill>
        <p:spPr>
          <a:xfrm>
            <a:off x="461679" y="4500332"/>
            <a:ext cx="7316268" cy="921413"/>
          </a:xfrm>
          <a:prstGeom prst="rect">
            <a:avLst/>
          </a:prstGeom>
        </p:spPr>
      </p:pic>
    </p:spTree>
    <p:extLst>
      <p:ext uri="{BB962C8B-B14F-4D97-AF65-F5344CB8AC3E}">
        <p14:creationId xmlns:p14="http://schemas.microsoft.com/office/powerpoint/2010/main" val="40359111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30705" y="645993"/>
            <a:ext cx="6045907" cy="1496843"/>
          </a:xfrm>
          <a:prstGeom prst="rect">
            <a:avLst/>
          </a:prstGeom>
        </p:spPr>
      </p:pic>
      <p:pic>
        <p:nvPicPr>
          <p:cNvPr id="4" name="图片 3"/>
          <p:cNvPicPr>
            <a:picLocks noChangeAspect="1"/>
          </p:cNvPicPr>
          <p:nvPr/>
        </p:nvPicPr>
        <p:blipFill>
          <a:blip r:embed="rId3"/>
          <a:stretch>
            <a:fillRect/>
          </a:stretch>
        </p:blipFill>
        <p:spPr>
          <a:xfrm>
            <a:off x="5052159" y="2762776"/>
            <a:ext cx="3953427" cy="2810267"/>
          </a:xfrm>
          <a:prstGeom prst="rect">
            <a:avLst/>
          </a:prstGeom>
        </p:spPr>
      </p:pic>
      <p:graphicFrame>
        <p:nvGraphicFramePr>
          <p:cNvPr id="5" name="表格 4">
            <a:extLst>
              <a:ext uri="{FF2B5EF4-FFF2-40B4-BE49-F238E27FC236}">
                <a16:creationId xmlns:a16="http://schemas.microsoft.com/office/drawing/2014/main" id="{3AE315BC-3C27-4285-975C-44B900B28456}"/>
              </a:ext>
            </a:extLst>
          </p:cNvPr>
          <p:cNvGraphicFramePr/>
          <p:nvPr/>
        </p:nvGraphicFramePr>
        <p:xfrm>
          <a:off x="465806" y="2331185"/>
          <a:ext cx="4002123" cy="1523852"/>
        </p:xfrm>
        <a:graphic>
          <a:graphicData uri="http://schemas.openxmlformats.org/drawingml/2006/table">
            <a:tbl>
              <a:tblPr firstRow="1" bandRow="1">
                <a:tableStyleId>{5C22544A-7EE6-4342-B048-85BDC9FD1C3A}</a:tableStyleId>
              </a:tblPr>
              <a:tblGrid>
                <a:gridCol w="2001379">
                  <a:extLst>
                    <a:ext uri="{9D8B030D-6E8A-4147-A177-3AD203B41FA5}">
                      <a16:colId xmlns:a16="http://schemas.microsoft.com/office/drawing/2014/main" val="20000"/>
                    </a:ext>
                  </a:extLst>
                </a:gridCol>
                <a:gridCol w="2000744">
                  <a:extLst>
                    <a:ext uri="{9D8B030D-6E8A-4147-A177-3AD203B41FA5}">
                      <a16:colId xmlns:a16="http://schemas.microsoft.com/office/drawing/2014/main" val="20001"/>
                    </a:ext>
                  </a:extLst>
                </a:gridCol>
              </a:tblGrid>
              <a:tr h="380963">
                <a:tc>
                  <a:txBody>
                    <a:bodyPr/>
                    <a:lstStyle/>
                    <a:p>
                      <a:pPr algn="ctr">
                        <a:buNone/>
                      </a:pPr>
                      <a:r>
                        <a:rPr lang="en-US" altLang="zh-CN" sz="1800" dirty="0">
                          <a:solidFill>
                            <a:schemeClr val="tx1"/>
                          </a:solidFill>
                        </a:rPr>
                        <a:t>  </a:t>
                      </a:r>
                      <a:r>
                        <a:rPr lang="en-US" altLang="zh-CN" sz="1800" dirty="0" err="1" smtClean="0">
                          <a:solidFill>
                            <a:schemeClr val="tx1"/>
                          </a:solidFill>
                        </a:rPr>
                        <a:t>selv</a:t>
                      </a:r>
                      <a:r>
                        <a:rPr lang="en-US" altLang="zh-CN" sz="1800" dirty="0" smtClean="0">
                          <a:solidFill>
                            <a:schemeClr val="tx1"/>
                          </a:solidFill>
                        </a:rPr>
                        <a:t>    </a:t>
                      </a:r>
                      <a:r>
                        <a:rPr lang="en-US" altLang="zh-CN" sz="1800" baseline="0" dirty="0" smtClean="0">
                          <a:solidFill>
                            <a:schemeClr val="tx1"/>
                          </a:solidFill>
                        </a:rPr>
                        <a:t>   </a:t>
                      </a:r>
                      <a:r>
                        <a:rPr lang="en-US" altLang="zh-CN" sz="1800" baseline="0" dirty="0" err="1" smtClean="0">
                          <a:solidFill>
                            <a:schemeClr val="tx1"/>
                          </a:solidFill>
                        </a:rPr>
                        <a:t>rst</a:t>
                      </a:r>
                      <a:endParaRPr lang="en-US" altLang="zh-CN" sz="180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dirty="0" err="1" smtClean="0">
                          <a:solidFill>
                            <a:schemeClr val="tx1"/>
                          </a:solidFill>
                          <a:sym typeface="+mn-ea"/>
                        </a:rPr>
                        <a:t>selnext</a:t>
                      </a:r>
                      <a:endParaRPr lang="en-US" altLang="zh-CN" sz="180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0"/>
                  </a:ext>
                </a:extLst>
              </a:tr>
              <a:tr h="380963">
                <a:tc>
                  <a:txBody>
                    <a:bodyPr/>
                    <a:lstStyle/>
                    <a:p>
                      <a:pPr algn="l">
                        <a:buNone/>
                      </a:pPr>
                      <a:r>
                        <a:rPr lang="en-US" altLang="zh-CN" sz="1800" b="0" dirty="0">
                          <a:solidFill>
                            <a:schemeClr val="tx1"/>
                          </a:solidFill>
                        </a:rPr>
                        <a:t>    </a:t>
                      </a:r>
                      <a:r>
                        <a:rPr lang="en-US" altLang="zh-CN" sz="1800" b="0" dirty="0" smtClean="0">
                          <a:solidFill>
                            <a:schemeClr val="tx1"/>
                          </a:solidFill>
                        </a:rPr>
                        <a:t>     x          1</a:t>
                      </a:r>
                      <a:endParaRPr lang="en-US" altLang="zh-CN" sz="1800" b="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0   0   1</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1"/>
                  </a:ext>
                </a:extLst>
              </a:tr>
              <a:tr h="380963">
                <a:tc>
                  <a:txBody>
                    <a:bodyPr/>
                    <a:lstStyle/>
                    <a:p>
                      <a:pPr algn="ctr">
                        <a:buNone/>
                      </a:pPr>
                      <a:r>
                        <a:rPr lang="en-US" altLang="zh-CN" sz="1800" b="0" dirty="0" smtClean="0">
                          <a:solidFill>
                            <a:schemeClr val="tx1"/>
                          </a:solidFill>
                          <a:sym typeface="+mn-ea"/>
                        </a:rPr>
                        <a:t>   1  </a:t>
                      </a:r>
                      <a:r>
                        <a:rPr lang="en-US" altLang="zh-CN" sz="1800" b="0" baseline="0" dirty="0" smtClean="0">
                          <a:solidFill>
                            <a:schemeClr val="tx1"/>
                          </a:solidFill>
                          <a:sym typeface="+mn-ea"/>
                        </a:rPr>
                        <a:t>      </a:t>
                      </a:r>
                      <a:r>
                        <a:rPr lang="en-US" altLang="zh-CN" sz="1800" b="0" dirty="0" smtClean="0">
                          <a:solidFill>
                            <a:schemeClr val="tx1"/>
                          </a:solidFill>
                          <a:sym typeface="+mn-ea"/>
                        </a:rPr>
                        <a:t>  0</a:t>
                      </a:r>
                      <a:endParaRPr lang="en-US" altLang="zh-CN" sz="1800" b="0" dirty="0">
                        <a:solidFill>
                          <a:schemeClr val="tx1"/>
                        </a:solidFill>
                        <a:sym typeface="+mn-ea"/>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0   1   0</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2"/>
                  </a:ext>
                </a:extLst>
              </a:tr>
              <a:tr h="380963">
                <a:tc>
                  <a:txBody>
                    <a:bodyPr/>
                    <a:lstStyle/>
                    <a:p>
                      <a:pPr algn="ctr">
                        <a:buNone/>
                      </a:pPr>
                      <a:r>
                        <a:rPr lang="en-US" altLang="zh-CN" sz="1800" b="0" dirty="0" smtClean="0">
                          <a:solidFill>
                            <a:schemeClr val="tx1"/>
                          </a:solidFill>
                          <a:sym typeface="+mn-ea"/>
                        </a:rPr>
                        <a:t>   0          0</a:t>
                      </a:r>
                      <a:endParaRPr lang="en-US" altLang="en-US" sz="1800" b="0" dirty="0">
                        <a:solidFill>
                          <a:schemeClr val="tx1"/>
                        </a:solidFill>
                        <a:sym typeface="+mn-ea"/>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1   0   0</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3"/>
                  </a:ext>
                </a:extLst>
              </a:tr>
            </a:tbl>
          </a:graphicData>
        </a:graphic>
      </p:graphicFrame>
      <p:graphicFrame>
        <p:nvGraphicFramePr>
          <p:cNvPr id="6" name="表格 5">
            <a:extLst>
              <a:ext uri="{FF2B5EF4-FFF2-40B4-BE49-F238E27FC236}">
                <a16:creationId xmlns:a16="http://schemas.microsoft.com/office/drawing/2014/main" id="{3AE315BC-3C27-4285-975C-44B900B28456}"/>
              </a:ext>
            </a:extLst>
          </p:cNvPr>
          <p:cNvGraphicFramePr/>
          <p:nvPr/>
        </p:nvGraphicFramePr>
        <p:xfrm>
          <a:off x="507374" y="4238502"/>
          <a:ext cx="4002123" cy="1523852"/>
        </p:xfrm>
        <a:graphic>
          <a:graphicData uri="http://schemas.openxmlformats.org/drawingml/2006/table">
            <a:tbl>
              <a:tblPr firstRow="1" bandRow="1">
                <a:tableStyleId>{5C22544A-7EE6-4342-B048-85BDC9FD1C3A}</a:tableStyleId>
              </a:tblPr>
              <a:tblGrid>
                <a:gridCol w="2001379">
                  <a:extLst>
                    <a:ext uri="{9D8B030D-6E8A-4147-A177-3AD203B41FA5}">
                      <a16:colId xmlns:a16="http://schemas.microsoft.com/office/drawing/2014/main" val="20000"/>
                    </a:ext>
                  </a:extLst>
                </a:gridCol>
                <a:gridCol w="2000744">
                  <a:extLst>
                    <a:ext uri="{9D8B030D-6E8A-4147-A177-3AD203B41FA5}">
                      <a16:colId xmlns:a16="http://schemas.microsoft.com/office/drawing/2014/main" val="20001"/>
                    </a:ext>
                  </a:extLst>
                </a:gridCol>
              </a:tblGrid>
              <a:tr h="380963">
                <a:tc>
                  <a:txBody>
                    <a:bodyPr/>
                    <a:lstStyle/>
                    <a:p>
                      <a:pPr algn="ctr">
                        <a:buNone/>
                      </a:pPr>
                      <a:r>
                        <a:rPr lang="en-US" altLang="zh-CN" sz="1800" dirty="0" err="1" smtClean="0">
                          <a:solidFill>
                            <a:schemeClr val="tx1"/>
                          </a:solidFill>
                          <a:sym typeface="+mn-ea"/>
                        </a:rPr>
                        <a:t>selnext</a:t>
                      </a:r>
                      <a:endParaRPr lang="en-US" altLang="zh-CN" sz="180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dirty="0" err="1" smtClean="0">
                          <a:solidFill>
                            <a:schemeClr val="tx1"/>
                          </a:solidFill>
                          <a:sym typeface="+mn-ea"/>
                        </a:rPr>
                        <a:t>selnext</a:t>
                      </a:r>
                      <a:endParaRPr lang="en-US" altLang="zh-CN" sz="180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0"/>
                  </a:ext>
                </a:extLst>
              </a:tr>
              <a:tr h="380963">
                <a:tc>
                  <a:txBody>
                    <a:bodyPr/>
                    <a:lstStyle/>
                    <a:p>
                      <a:pPr algn="ctr">
                        <a:buNone/>
                      </a:pPr>
                      <a:r>
                        <a:rPr lang="en-US" altLang="zh-CN" sz="1800" b="0" dirty="0" smtClean="0">
                          <a:solidFill>
                            <a:schemeClr val="tx1"/>
                          </a:solidFill>
                          <a:sym typeface="+mn-ea"/>
                        </a:rPr>
                        <a:t>0   0   1</a:t>
                      </a:r>
                      <a:endParaRPr lang="zh-CN" altLang="en-US" sz="1800" b="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0</a:t>
                      </a:r>
                      <a:r>
                        <a:rPr lang="zh-CN" altLang="en-US" sz="1800" b="0" dirty="0" smtClean="0">
                          <a:solidFill>
                            <a:schemeClr val="tx1"/>
                          </a:solidFill>
                          <a:sym typeface="+mn-ea"/>
                        </a:rPr>
                        <a:t>清零</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1"/>
                  </a:ext>
                </a:extLst>
              </a:tr>
              <a:tr h="380963">
                <a:tc>
                  <a:txBody>
                    <a:bodyPr/>
                    <a:lstStyle/>
                    <a:p>
                      <a:pPr algn="ctr">
                        <a:buNone/>
                      </a:pPr>
                      <a:r>
                        <a:rPr lang="en-US" altLang="zh-CN" sz="1800" b="0" dirty="0" smtClean="0">
                          <a:solidFill>
                            <a:schemeClr val="tx1"/>
                          </a:solidFill>
                          <a:sym typeface="+mn-ea"/>
                        </a:rPr>
                        <a:t>0   1   0</a:t>
                      </a:r>
                      <a:endParaRPr lang="zh-CN" altLang="en-US" sz="1800" b="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sum</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2"/>
                  </a:ext>
                </a:extLst>
              </a:tr>
              <a:tr h="380963">
                <a:tc>
                  <a:txBody>
                    <a:bodyPr/>
                    <a:lstStyle/>
                    <a:p>
                      <a:pPr algn="ctr">
                        <a:buNone/>
                      </a:pPr>
                      <a:r>
                        <a:rPr lang="en-US" altLang="zh-CN" sz="1800" b="0" dirty="0" smtClean="0">
                          <a:solidFill>
                            <a:schemeClr val="tx1"/>
                          </a:solidFill>
                          <a:sym typeface="+mn-ea"/>
                        </a:rPr>
                        <a:t>1   0   0</a:t>
                      </a:r>
                      <a:endParaRPr lang="zh-CN" altLang="en-US" sz="1800" b="0" dirty="0">
                        <a:solidFill>
                          <a:schemeClr val="tx1"/>
                        </a:solidFill>
                      </a:endParaRPr>
                    </a:p>
                  </a:txBody>
                  <a:tcPr marL="91434" marR="91434" marT="45716" marB="45716">
                    <a:solidFill>
                      <a:schemeClr val="accent1">
                        <a:lumMod val="60000"/>
                        <a:lumOff val="40000"/>
                      </a:schemeClr>
                    </a:solidFill>
                  </a:tcPr>
                </a:tc>
                <a:tc>
                  <a:txBody>
                    <a:bodyPr/>
                    <a:lstStyle/>
                    <a:p>
                      <a:pPr algn="ctr">
                        <a:buNone/>
                      </a:pPr>
                      <a:r>
                        <a:rPr lang="en-US" altLang="zh-CN" sz="1800" b="0" dirty="0" smtClean="0">
                          <a:solidFill>
                            <a:schemeClr val="tx1"/>
                          </a:solidFill>
                          <a:sym typeface="+mn-ea"/>
                        </a:rPr>
                        <a:t>amount</a:t>
                      </a:r>
                      <a:endParaRPr lang="zh-CN" altLang="en-US" sz="1800" b="0" dirty="0">
                        <a:solidFill>
                          <a:schemeClr val="tx1"/>
                        </a:solidFill>
                      </a:endParaRPr>
                    </a:p>
                  </a:txBody>
                  <a:tcPr marL="91434" marR="91434" marT="45716" marB="45716">
                    <a:solidFill>
                      <a:schemeClr val="accent1">
                        <a:lumMod val="60000"/>
                        <a:lumOff val="40000"/>
                      </a:schemeClr>
                    </a:solidFill>
                  </a:tcPr>
                </a:tc>
                <a:extLst>
                  <a:ext uri="{0D108BD9-81ED-4DB2-BD59-A6C34878D82A}">
                    <a16:rowId xmlns:a16="http://schemas.microsoft.com/office/drawing/2014/main" val="10003"/>
                  </a:ext>
                </a:extLst>
              </a:tr>
            </a:tbl>
          </a:graphicData>
        </a:graphic>
      </p:graphicFrame>
      <p:pic>
        <p:nvPicPr>
          <p:cNvPr id="2" name="图片 1"/>
          <p:cNvPicPr>
            <a:picLocks noChangeAspect="1"/>
          </p:cNvPicPr>
          <p:nvPr/>
        </p:nvPicPr>
        <p:blipFill>
          <a:blip r:embed="rId4"/>
          <a:stretch>
            <a:fillRect/>
          </a:stretch>
        </p:blipFill>
        <p:spPr>
          <a:xfrm>
            <a:off x="130705" y="195670"/>
            <a:ext cx="8237440" cy="523948"/>
          </a:xfrm>
          <a:prstGeom prst="rect">
            <a:avLst/>
          </a:prstGeom>
        </p:spPr>
      </p:pic>
    </p:spTree>
    <p:extLst>
      <p:ext uri="{BB962C8B-B14F-4D97-AF65-F5344CB8AC3E}">
        <p14:creationId xmlns:p14="http://schemas.microsoft.com/office/powerpoint/2010/main" val="1223561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ChangeArrowheads="1"/>
          </p:cNvSpPr>
          <p:nvPr>
            <p:ph type="body" idx="1"/>
          </p:nvPr>
        </p:nvSpPr>
        <p:spPr>
          <a:xfrm>
            <a:off x="152400" y="878084"/>
            <a:ext cx="8763000" cy="5351462"/>
          </a:xfrm>
        </p:spPr>
        <p:txBody>
          <a:bodyPr/>
          <a:lstStyle/>
          <a:p>
            <a:pPr marL="0" indent="0">
              <a:buNone/>
            </a:pPr>
            <a:r>
              <a:rPr lang="zh-CN" altLang="en-US" sz="2400" dirty="0"/>
              <a:t>串行数据检测器</a:t>
            </a:r>
            <a:r>
              <a:rPr lang="en-US" sz="2400" dirty="0">
                <a:solidFill>
                  <a:srgbClr val="000099"/>
                </a:solidFill>
                <a:ea typeface="ＭＳ Ｐゴシック" charset="-128"/>
              </a:rPr>
              <a:t>: </a:t>
            </a:r>
          </a:p>
          <a:p>
            <a:pPr marL="0" indent="0">
              <a:buNone/>
            </a:pPr>
            <a:r>
              <a:rPr lang="zh-CN" altLang="en-US" dirty="0">
                <a:solidFill>
                  <a:srgbClr val="000099"/>
                </a:solidFill>
                <a:latin typeface="黑体" panose="02010609060101010101" pitchFamily="49" charset="-122"/>
                <a:ea typeface="黑体" panose="02010609060101010101" pitchFamily="49" charset="-122"/>
              </a:rPr>
              <a:t>   每检测到串行输入</a:t>
            </a:r>
            <a:r>
              <a:rPr lang="en-US" altLang="zh-CN" dirty="0">
                <a:solidFill>
                  <a:srgbClr val="000099"/>
                </a:solidFill>
                <a:latin typeface="黑体" panose="02010609060101010101" pitchFamily="49" charset="-122"/>
                <a:ea typeface="黑体" panose="02010609060101010101" pitchFamily="49" charset="-122"/>
              </a:rPr>
              <a:t>3</a:t>
            </a:r>
            <a:r>
              <a:rPr lang="zh-CN" altLang="en-US" dirty="0">
                <a:solidFill>
                  <a:srgbClr val="000099"/>
                </a:solidFill>
                <a:latin typeface="黑体" panose="02010609060101010101" pitchFamily="49" charset="-122"/>
                <a:ea typeface="黑体" panose="02010609060101010101" pitchFamily="49" charset="-122"/>
              </a:rPr>
              <a:t>个逻辑“</a:t>
            </a:r>
            <a:r>
              <a:rPr lang="en-US" altLang="zh-CN" dirty="0">
                <a:solidFill>
                  <a:srgbClr val="000099"/>
                </a:solidFill>
                <a:latin typeface="黑体" panose="02010609060101010101" pitchFamily="49" charset="-122"/>
                <a:ea typeface="黑体" panose="02010609060101010101" pitchFamily="49" charset="-122"/>
              </a:rPr>
              <a:t>1</a:t>
            </a:r>
            <a:r>
              <a:rPr lang="zh-CN" altLang="en-US" dirty="0">
                <a:solidFill>
                  <a:srgbClr val="000099"/>
                </a:solidFill>
                <a:latin typeface="黑体" panose="02010609060101010101" pitchFamily="49" charset="-122"/>
                <a:ea typeface="黑体" panose="02010609060101010101" pitchFamily="49" charset="-122"/>
              </a:rPr>
              <a:t>”时，输出为“</a:t>
            </a:r>
            <a:r>
              <a:rPr lang="en-US" altLang="zh-CN" dirty="0">
                <a:solidFill>
                  <a:srgbClr val="000099"/>
                </a:solidFill>
                <a:latin typeface="黑体" panose="02010609060101010101" pitchFamily="49" charset="-122"/>
                <a:ea typeface="黑体" panose="02010609060101010101" pitchFamily="49" charset="-122"/>
              </a:rPr>
              <a:t>1</a:t>
            </a:r>
            <a:r>
              <a:rPr lang="zh-CN" altLang="en-US" dirty="0">
                <a:solidFill>
                  <a:srgbClr val="000099"/>
                </a:solidFill>
                <a:latin typeface="黑体" panose="02010609060101010101" pitchFamily="49" charset="-122"/>
                <a:ea typeface="黑体" panose="02010609060101010101" pitchFamily="49" charset="-122"/>
              </a:rPr>
              <a:t>”，否则输出为“</a:t>
            </a:r>
            <a:r>
              <a:rPr lang="en-US" altLang="zh-CN" dirty="0">
                <a:solidFill>
                  <a:srgbClr val="000099"/>
                </a:solidFill>
                <a:latin typeface="黑体" panose="02010609060101010101" pitchFamily="49" charset="-122"/>
                <a:ea typeface="黑体" panose="02010609060101010101" pitchFamily="49" charset="-122"/>
              </a:rPr>
              <a:t>0</a:t>
            </a:r>
            <a:r>
              <a:rPr lang="zh-CN" altLang="en-US" dirty="0">
                <a:solidFill>
                  <a:srgbClr val="000099"/>
                </a:solidFill>
                <a:latin typeface="黑体" panose="02010609060101010101" pitchFamily="49" charset="-122"/>
                <a:ea typeface="黑体" panose="02010609060101010101" pitchFamily="49" charset="-122"/>
              </a:rPr>
              <a:t>”；复位信号</a:t>
            </a:r>
            <a:r>
              <a:rPr lang="en-US" altLang="zh-CN" dirty="0">
                <a:solidFill>
                  <a:srgbClr val="000099"/>
                </a:solidFill>
                <a:latin typeface="黑体" panose="02010609060101010101" pitchFamily="49" charset="-122"/>
                <a:ea typeface="黑体" panose="02010609060101010101" pitchFamily="49" charset="-122"/>
              </a:rPr>
              <a:t>reset</a:t>
            </a:r>
            <a:r>
              <a:rPr lang="zh-CN" altLang="en-US" dirty="0">
                <a:solidFill>
                  <a:srgbClr val="000099"/>
                </a:solidFill>
                <a:latin typeface="黑体" panose="02010609060101010101" pitchFamily="49" charset="-122"/>
                <a:ea typeface="黑体" panose="02010609060101010101" pitchFamily="49" charset="-122"/>
              </a:rPr>
              <a:t>高电平有效时进入初始状态。</a:t>
            </a:r>
            <a:endParaRPr lang="en-US" dirty="0">
              <a:solidFill>
                <a:srgbClr val="000099"/>
              </a:solidFill>
              <a:latin typeface="黑体" panose="02010609060101010101" pitchFamily="49" charset="-122"/>
              <a:ea typeface="黑体" panose="02010609060101010101" pitchFamily="49" charset="-122"/>
            </a:endParaRPr>
          </a:p>
          <a:p>
            <a:r>
              <a:rPr lang="en-US" dirty="0">
                <a:ea typeface="ＭＳ Ｐゴシック" charset="-128"/>
              </a:rPr>
              <a:t>Inputs</a:t>
            </a:r>
            <a:r>
              <a:rPr lang="en-US" dirty="0" smtClean="0">
                <a:ea typeface="ＭＳ Ｐゴシック" charset="-128"/>
              </a:rPr>
              <a:t>:</a:t>
            </a:r>
          </a:p>
          <a:p>
            <a:pPr lvl="1"/>
            <a:r>
              <a:rPr lang="en-US" altLang="zh-CN" dirty="0">
                <a:solidFill>
                  <a:srgbClr val="C00000"/>
                </a:solidFill>
              </a:rPr>
              <a:t>in</a:t>
            </a:r>
            <a:r>
              <a:rPr lang="en-US" altLang="zh-CN" dirty="0"/>
              <a:t> </a:t>
            </a:r>
          </a:p>
          <a:p>
            <a:pPr lvl="1"/>
            <a:r>
              <a:rPr lang="en-US" altLang="zh-CN" dirty="0">
                <a:solidFill>
                  <a:srgbClr val="C00000"/>
                </a:solidFill>
              </a:rPr>
              <a:t>reset</a:t>
            </a:r>
            <a:r>
              <a:rPr lang="en-US" altLang="zh-CN" dirty="0"/>
              <a:t> </a:t>
            </a:r>
            <a:endParaRPr lang="en-US" dirty="0" smtClean="0">
              <a:ea typeface="ＭＳ Ｐゴシック" charset="-128"/>
            </a:endParaRPr>
          </a:p>
          <a:p>
            <a:r>
              <a:rPr lang="en-US" altLang="zh-CN" dirty="0"/>
              <a:t>Outputs </a:t>
            </a:r>
            <a:r>
              <a:rPr lang="en-US" altLang="zh-CN" dirty="0" smtClean="0"/>
              <a:t>:</a:t>
            </a:r>
            <a:endParaRPr lang="en-US" dirty="0" smtClean="0"/>
          </a:p>
          <a:p>
            <a:pPr lvl="1"/>
            <a:r>
              <a:rPr lang="en-US" dirty="0" smtClean="0">
                <a:solidFill>
                  <a:srgbClr val="C00000"/>
                </a:solidFill>
              </a:rPr>
              <a:t>out </a:t>
            </a:r>
            <a:endParaRPr lang="en-US" dirty="0">
              <a:ea typeface="ＭＳ Ｐゴシック" charset="-128"/>
            </a:endParaRPr>
          </a:p>
          <a:p>
            <a:pPr>
              <a:spcBef>
                <a:spcPts val="1200"/>
              </a:spcBef>
            </a:pPr>
            <a:r>
              <a:rPr lang="en-US" dirty="0">
                <a:ea typeface="ＭＳ Ｐゴシック" charset="-128"/>
              </a:rPr>
              <a:t> </a:t>
            </a:r>
            <a:r>
              <a:rPr lang="zh-CN" altLang="en-US" dirty="0"/>
              <a:t>四个状态：</a:t>
            </a:r>
            <a:endParaRPr lang="en-US" dirty="0">
              <a:ea typeface="ＭＳ Ｐゴシック" charset="-128"/>
            </a:endParaRPr>
          </a:p>
          <a:p>
            <a:pPr lvl="1"/>
            <a:r>
              <a:rPr lang="en-US" altLang="zh-CN" dirty="0"/>
              <a:t>state A : receives 0 or reset</a:t>
            </a:r>
            <a:endParaRPr lang="en-US" altLang="zh-CN" dirty="0">
              <a:ea typeface="ＭＳ Ｐゴシック" charset="-128"/>
            </a:endParaRPr>
          </a:p>
          <a:p>
            <a:pPr lvl="1"/>
            <a:r>
              <a:rPr lang="en-US" altLang="zh-CN" dirty="0"/>
              <a:t>state B : receives first 1 </a:t>
            </a:r>
          </a:p>
          <a:p>
            <a:pPr lvl="1"/>
            <a:r>
              <a:rPr lang="en-US" altLang="zh-CN" dirty="0"/>
              <a:t>state C : receives second 1</a:t>
            </a:r>
          </a:p>
          <a:p>
            <a:pPr lvl="1"/>
            <a:r>
              <a:rPr lang="en-US" altLang="zh-CN" dirty="0"/>
              <a:t>state D : receives third 1</a:t>
            </a:r>
          </a:p>
          <a:p>
            <a:r>
              <a:rPr lang="zh-CN" altLang="en-US" dirty="0">
                <a:ea typeface="ＭＳ Ｐゴシック" charset="-128"/>
              </a:rPr>
              <a:t>手动综合？</a:t>
            </a:r>
            <a:endParaRPr lang="en-US" dirty="0">
              <a:ea typeface="ＭＳ Ｐゴシック" charset="-128"/>
            </a:endParaRPr>
          </a:p>
          <a:p>
            <a:pPr marL="0" indent="0">
              <a:buNone/>
            </a:pPr>
            <a:endParaRPr lang="en-US" dirty="0">
              <a:ea typeface="ＭＳ Ｐゴシック" charset="-128"/>
            </a:endParaRPr>
          </a:p>
        </p:txBody>
      </p:sp>
      <p:sp>
        <p:nvSpPr>
          <p:cNvPr id="23555" name="Rectangle 2"/>
          <p:cNvSpPr>
            <a:spLocks noGrp="1" noChangeArrowheads="1"/>
          </p:cNvSpPr>
          <p:nvPr>
            <p:ph type="title"/>
          </p:nvPr>
        </p:nvSpPr>
        <p:spPr>
          <a:xfrm>
            <a:off x="152400" y="0"/>
            <a:ext cx="8991600" cy="893763"/>
          </a:xfrm>
        </p:spPr>
        <p:txBody>
          <a:bodyPr/>
          <a:lstStyle/>
          <a:p>
            <a:r>
              <a:rPr lang="zh-CN" altLang="en-US" dirty="0"/>
              <a:t>简单有限状态机</a:t>
            </a:r>
            <a:r>
              <a:rPr lang="en-US" altLang="zh-CN" dirty="0"/>
              <a:t>——</a:t>
            </a:r>
            <a:r>
              <a:rPr lang="zh-CN" altLang="en-US" dirty="0"/>
              <a:t>串行数据检测器</a:t>
            </a:r>
            <a:endParaRPr lang="en-US" dirty="0">
              <a:ea typeface="ＭＳ Ｐゴシック" charset="-128"/>
            </a:endParaRPr>
          </a:p>
        </p:txBody>
      </p:sp>
      <p:pic>
        <p:nvPicPr>
          <p:cNvPr id="77826" name="Picture 2" descr="L:\2014数字系统设计\2014DDpptx\JPEG\JPEG\Dally_Fig.1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2987" y="3284508"/>
            <a:ext cx="2708757" cy="284843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A5E2CEA0-F103-4A85-8435-A00C080632AB}"/>
              </a:ext>
            </a:extLst>
          </p:cNvPr>
          <p:cNvSpPr txBox="1"/>
          <p:nvPr/>
        </p:nvSpPr>
        <p:spPr>
          <a:xfrm>
            <a:off x="2403833" y="1908924"/>
            <a:ext cx="6474643" cy="1323439"/>
          </a:xfrm>
          <a:prstGeom prst="rect">
            <a:avLst/>
          </a:prstGeom>
          <a:noFill/>
        </p:spPr>
        <p:txBody>
          <a:bodyPr wrap="square" rtlCol="0">
            <a:spAutoFit/>
          </a:bodyPr>
          <a:lstStyle/>
          <a:p>
            <a:r>
              <a:rPr lang="en-US" altLang="zh-CN" dirty="0"/>
              <a:t>0 1 1 0 1 1 1 0 0 1 0 1 1 1 1 1 0 1 0 1</a:t>
            </a:r>
          </a:p>
          <a:p>
            <a:r>
              <a:rPr lang="en-US" altLang="zh-CN" dirty="0"/>
              <a:t>A B C </a:t>
            </a:r>
            <a:r>
              <a:rPr lang="en-US" altLang="zh-CN" dirty="0" err="1"/>
              <a:t>C</a:t>
            </a:r>
            <a:r>
              <a:rPr lang="en-US" altLang="zh-CN" dirty="0"/>
              <a:t> </a:t>
            </a:r>
            <a:r>
              <a:rPr lang="en-US" altLang="zh-CN" dirty="0">
                <a:solidFill>
                  <a:srgbClr val="FF0000"/>
                </a:solidFill>
              </a:rPr>
              <a:t>D</a:t>
            </a:r>
            <a:r>
              <a:rPr lang="en-US" altLang="zh-CN" dirty="0"/>
              <a:t> B C </a:t>
            </a:r>
            <a:r>
              <a:rPr lang="en-US" altLang="zh-CN" dirty="0" err="1"/>
              <a:t>C</a:t>
            </a:r>
            <a:r>
              <a:rPr lang="en-US" altLang="zh-CN" dirty="0"/>
              <a:t> </a:t>
            </a:r>
            <a:r>
              <a:rPr lang="en-US" altLang="zh-CN" dirty="0" err="1"/>
              <a:t>C</a:t>
            </a:r>
            <a:r>
              <a:rPr lang="en-US" altLang="zh-CN" dirty="0"/>
              <a:t> </a:t>
            </a:r>
            <a:r>
              <a:rPr lang="en-US" altLang="zh-CN" dirty="0">
                <a:solidFill>
                  <a:srgbClr val="FF0000"/>
                </a:solidFill>
              </a:rPr>
              <a:t>D</a:t>
            </a:r>
            <a:r>
              <a:rPr lang="en-US" altLang="zh-CN" dirty="0"/>
              <a:t> A B C </a:t>
            </a:r>
            <a:r>
              <a:rPr lang="en-US" altLang="zh-CN" dirty="0">
                <a:solidFill>
                  <a:srgbClr val="FF0000"/>
                </a:solidFill>
              </a:rPr>
              <a:t>D</a:t>
            </a:r>
            <a:r>
              <a:rPr lang="en-US" altLang="zh-CN" dirty="0"/>
              <a:t> B C </a:t>
            </a:r>
            <a:r>
              <a:rPr lang="en-US" altLang="zh-CN" dirty="0" err="1"/>
              <a:t>C</a:t>
            </a:r>
            <a:r>
              <a:rPr lang="en-US" altLang="zh-CN" dirty="0"/>
              <a:t> </a:t>
            </a:r>
            <a:r>
              <a:rPr lang="en-US" altLang="zh-CN" dirty="0">
                <a:solidFill>
                  <a:srgbClr val="FF0000"/>
                </a:solidFill>
              </a:rPr>
              <a:t>D</a:t>
            </a:r>
            <a:r>
              <a:rPr lang="en-US" altLang="zh-CN" dirty="0"/>
              <a:t> A B</a:t>
            </a:r>
          </a:p>
          <a:p>
            <a:r>
              <a:rPr lang="en-US" altLang="zh-CN" dirty="0"/>
              <a:t>0 0 0 0 </a:t>
            </a:r>
            <a:r>
              <a:rPr lang="en-US" altLang="zh-CN" dirty="0">
                <a:solidFill>
                  <a:srgbClr val="FF0000"/>
                </a:solidFill>
              </a:rPr>
              <a:t>1</a:t>
            </a:r>
            <a:r>
              <a:rPr lang="en-US" altLang="zh-CN" dirty="0"/>
              <a:t> 0 0 0 0 </a:t>
            </a:r>
            <a:r>
              <a:rPr lang="en-US" altLang="zh-CN" dirty="0">
                <a:solidFill>
                  <a:srgbClr val="FF0000"/>
                </a:solidFill>
              </a:rPr>
              <a:t>1</a:t>
            </a:r>
            <a:r>
              <a:rPr lang="en-US" altLang="zh-CN" dirty="0"/>
              <a:t> 0 0 0 </a:t>
            </a:r>
            <a:r>
              <a:rPr lang="en-US" altLang="zh-CN" dirty="0">
                <a:solidFill>
                  <a:srgbClr val="FF0000"/>
                </a:solidFill>
              </a:rPr>
              <a:t>1</a:t>
            </a:r>
            <a:r>
              <a:rPr lang="en-US" altLang="zh-CN" dirty="0"/>
              <a:t> 0 0 0 </a:t>
            </a:r>
            <a:r>
              <a:rPr lang="en-US" altLang="zh-CN" dirty="0">
                <a:solidFill>
                  <a:srgbClr val="FF0000"/>
                </a:solidFill>
              </a:rPr>
              <a:t>1</a:t>
            </a:r>
            <a:r>
              <a:rPr lang="en-US" altLang="zh-CN" dirty="0"/>
              <a:t> 0 0 </a:t>
            </a:r>
            <a:endParaRPr lang="zh-CN" altLang="en-US" dirty="0"/>
          </a:p>
        </p:txBody>
      </p:sp>
      <p:graphicFrame>
        <p:nvGraphicFramePr>
          <p:cNvPr id="3" name="表格 2">
            <a:extLst>
              <a:ext uri="{FF2B5EF4-FFF2-40B4-BE49-F238E27FC236}">
                <a16:creationId xmlns:a16="http://schemas.microsoft.com/office/drawing/2014/main" id="{1B408E69-6250-4E98-BC36-479DE53476A1}"/>
              </a:ext>
            </a:extLst>
          </p:cNvPr>
          <p:cNvGraphicFramePr>
            <a:graphicFrameLocks noGrp="1"/>
          </p:cNvGraphicFramePr>
          <p:nvPr/>
        </p:nvGraphicFramePr>
        <p:xfrm>
          <a:off x="2545237" y="1951348"/>
          <a:ext cx="6391373" cy="1272619"/>
        </p:xfrm>
        <a:graphic>
          <a:graphicData uri="http://schemas.openxmlformats.org/drawingml/2006/table">
            <a:tbl>
              <a:tblPr/>
              <a:tblGrid>
                <a:gridCol w="6391373">
                  <a:extLst>
                    <a:ext uri="{9D8B030D-6E8A-4147-A177-3AD203B41FA5}">
                      <a16:colId xmlns:a16="http://schemas.microsoft.com/office/drawing/2014/main" val="196634432"/>
                    </a:ext>
                  </a:extLst>
                </a:gridCol>
              </a:tblGrid>
              <a:tr h="1272619">
                <a:tc>
                  <a:txBody>
                    <a:bodyPr/>
                    <a:lstStyle/>
                    <a:p>
                      <a:endParaRPr lang="zh-CN" altLang="en-US" dirty="0"/>
                    </a:p>
                  </a:txBody>
                  <a:tcPr>
                    <a:lnL w="12700" cmpd="sng">
                      <a:solidFill>
                        <a:srgbClr val="FF0000"/>
                      </a:solidFill>
                      <a:prstDash val="solid"/>
                    </a:lnL>
                    <a:lnR w="12700" cmpd="sng">
                      <a:solidFill>
                        <a:srgbClr val="FF0000"/>
                      </a:solidFill>
                      <a:prstDash val="solid"/>
                    </a:lnR>
                    <a:lnT w="12700" cmpd="sng">
                      <a:solidFill>
                        <a:srgbClr val="FF0000"/>
                      </a:solidFill>
                      <a:prstDash val="solid"/>
                    </a:lnT>
                    <a:lnB w="12700" cmpd="sng">
                      <a:solidFill>
                        <a:srgbClr val="FF0000"/>
                      </a:solidFill>
                      <a:prstDash val="solid"/>
                    </a:lnB>
                  </a:tcPr>
                </a:tc>
                <a:extLst>
                  <a:ext uri="{0D108BD9-81ED-4DB2-BD59-A6C34878D82A}">
                    <a16:rowId xmlns:a16="http://schemas.microsoft.com/office/drawing/2014/main" val="3380581413"/>
                  </a:ext>
                </a:extLst>
              </a:tr>
            </a:tbl>
          </a:graphicData>
        </a:graphic>
      </p:graphicFrame>
    </p:spTree>
    <p:extLst>
      <p:ext uri="{BB962C8B-B14F-4D97-AF65-F5344CB8AC3E}">
        <p14:creationId xmlns:p14="http://schemas.microsoft.com/office/powerpoint/2010/main" val="328571452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ChangeArrowheads="1"/>
          </p:cNvSpPr>
          <p:nvPr/>
        </p:nvSpPr>
        <p:spPr bwMode="auto">
          <a:xfrm>
            <a:off x="0" y="0"/>
            <a:ext cx="9010650" cy="6771084"/>
          </a:xfrm>
          <a:prstGeom prst="rect">
            <a:avLst/>
          </a:prstGeom>
          <a:solidFill>
            <a:schemeClr val="bg1"/>
          </a:solidFill>
          <a:ln>
            <a:noFill/>
          </a:ln>
          <a:extLst/>
        </p:spPr>
        <p:txBody>
          <a:bodyPr>
            <a:spAutoFit/>
          </a:bodyPr>
          <a:lstStyle/>
          <a:p>
            <a:pPr algn="l" eaLnBrk="1" hangingPunct="1">
              <a:spcBef>
                <a:spcPct val="0"/>
              </a:spcBef>
            </a:pPr>
            <a:r>
              <a:rPr lang="en-US" sz="1400" dirty="0"/>
              <a:t>module </a:t>
            </a:r>
            <a:r>
              <a:rPr lang="en-US" sz="1400" dirty="0" err="1"/>
              <a:t>VendingMachineData</a:t>
            </a:r>
            <a:r>
              <a:rPr lang="en-US" sz="1400" dirty="0"/>
              <a:t>(</a:t>
            </a:r>
            <a:r>
              <a:rPr lang="en-US" sz="1400" dirty="0" err="1"/>
              <a:t>clk</a:t>
            </a:r>
            <a:r>
              <a:rPr lang="en-US" sz="1400" dirty="0"/>
              <a:t>, </a:t>
            </a:r>
            <a:r>
              <a:rPr lang="en-US" sz="1400" dirty="0" err="1"/>
              <a:t>selval</a:t>
            </a:r>
            <a:r>
              <a:rPr lang="en-US" sz="1400" dirty="0"/>
              <a:t>, </a:t>
            </a:r>
            <a:r>
              <a:rPr lang="en-US" sz="1400" dirty="0" err="1"/>
              <a:t>selnext</a:t>
            </a:r>
            <a:r>
              <a:rPr lang="en-US" sz="1400" dirty="0"/>
              <a:t>, sub, price, </a:t>
            </a:r>
            <a:r>
              <a:rPr lang="en-US" sz="1400" dirty="0">
                <a:solidFill>
                  <a:srgbClr val="C00000"/>
                </a:solidFill>
              </a:rPr>
              <a:t>enough, zero</a:t>
            </a:r>
            <a:r>
              <a:rPr lang="en-US" sz="1400" dirty="0"/>
              <a:t>) ;</a:t>
            </a:r>
          </a:p>
          <a:p>
            <a:pPr algn="l" eaLnBrk="1" hangingPunct="1">
              <a:spcBef>
                <a:spcPct val="0"/>
              </a:spcBef>
            </a:pPr>
            <a:r>
              <a:rPr lang="en-US" sz="1400" dirty="0"/>
              <a:t>  parameter n = 6 ;</a:t>
            </a:r>
          </a:p>
          <a:p>
            <a:pPr algn="l" eaLnBrk="1" hangingPunct="1">
              <a:spcBef>
                <a:spcPct val="0"/>
              </a:spcBef>
            </a:pPr>
            <a:r>
              <a:rPr lang="en-US" sz="1400" dirty="0"/>
              <a:t>  input </a:t>
            </a:r>
            <a:r>
              <a:rPr lang="en-US" sz="1400" dirty="0" err="1"/>
              <a:t>clk</a:t>
            </a:r>
            <a:r>
              <a:rPr lang="en-US" sz="1400" dirty="0"/>
              <a:t>, sub ;</a:t>
            </a:r>
          </a:p>
          <a:p>
            <a:pPr algn="l" eaLnBrk="1" hangingPunct="1">
              <a:spcBef>
                <a:spcPct val="0"/>
              </a:spcBef>
            </a:pPr>
            <a:r>
              <a:rPr lang="en-US" sz="1400" dirty="0"/>
              <a:t>  input [3:0] </a:t>
            </a:r>
            <a:r>
              <a:rPr lang="en-US" sz="1400" dirty="0" err="1"/>
              <a:t>selval</a:t>
            </a:r>
            <a:r>
              <a:rPr lang="en-US" sz="1400" dirty="0"/>
              <a:t> ;  // price, 1, 2, 5</a:t>
            </a:r>
          </a:p>
          <a:p>
            <a:pPr algn="l" eaLnBrk="1" hangingPunct="1">
              <a:spcBef>
                <a:spcPct val="0"/>
              </a:spcBef>
            </a:pPr>
            <a:r>
              <a:rPr lang="en-US" sz="1400" dirty="0"/>
              <a:t>  input [2:0] </a:t>
            </a:r>
            <a:r>
              <a:rPr lang="en-US" sz="1400" dirty="0" err="1"/>
              <a:t>selnext</a:t>
            </a:r>
            <a:r>
              <a:rPr lang="en-US" sz="1400" dirty="0"/>
              <a:t> ; // amount, sum, 0</a:t>
            </a:r>
          </a:p>
          <a:p>
            <a:pPr algn="l" eaLnBrk="1" hangingPunct="1">
              <a:spcBef>
                <a:spcPct val="0"/>
              </a:spcBef>
            </a:pPr>
            <a:r>
              <a:rPr lang="en-US" sz="1400" dirty="0"/>
              <a:t>  input [n-1:0] price ; // price of soft drink - in nickels</a:t>
            </a:r>
          </a:p>
          <a:p>
            <a:pPr algn="l" eaLnBrk="1" hangingPunct="1">
              <a:spcBef>
                <a:spcPct val="0"/>
              </a:spcBef>
            </a:pPr>
            <a:r>
              <a:rPr lang="en-US" sz="1400" dirty="0"/>
              <a:t>  output enough ;       // amount &gt; price</a:t>
            </a:r>
          </a:p>
          <a:p>
            <a:pPr algn="l" eaLnBrk="1" hangingPunct="1">
              <a:spcBef>
                <a:spcPct val="0"/>
              </a:spcBef>
            </a:pPr>
            <a:r>
              <a:rPr lang="en-US" sz="1400" dirty="0"/>
              <a:t>  output zero ;         // amount = zero</a:t>
            </a:r>
          </a:p>
          <a:p>
            <a:pPr algn="l" eaLnBrk="1" hangingPunct="1">
              <a:spcBef>
                <a:spcPct val="0"/>
              </a:spcBef>
            </a:pPr>
            <a:endParaRPr lang="en-US" sz="1400" dirty="0"/>
          </a:p>
          <a:p>
            <a:pPr algn="l" eaLnBrk="1" hangingPunct="1">
              <a:spcBef>
                <a:spcPct val="0"/>
              </a:spcBef>
            </a:pPr>
            <a:r>
              <a:rPr lang="en-US" sz="1400" dirty="0"/>
              <a:t>  wire [n-1:0] sum ; 	// output of add/subtract unit</a:t>
            </a:r>
          </a:p>
          <a:p>
            <a:pPr algn="l" eaLnBrk="1" hangingPunct="1">
              <a:spcBef>
                <a:spcPct val="0"/>
              </a:spcBef>
            </a:pPr>
            <a:r>
              <a:rPr lang="en-US" sz="1400" dirty="0"/>
              <a:t>  wire [n-1:0] amount ;	// current amount</a:t>
            </a:r>
          </a:p>
          <a:p>
            <a:pPr algn="l" eaLnBrk="1" hangingPunct="1">
              <a:spcBef>
                <a:spcPct val="0"/>
              </a:spcBef>
            </a:pPr>
            <a:r>
              <a:rPr lang="en-US" sz="1400" dirty="0"/>
              <a:t>  wire [n-1:0] next ;   // next amount</a:t>
            </a:r>
          </a:p>
          <a:p>
            <a:pPr algn="l" eaLnBrk="1" hangingPunct="1">
              <a:spcBef>
                <a:spcPct val="0"/>
              </a:spcBef>
            </a:pPr>
            <a:r>
              <a:rPr lang="en-US" sz="1400" dirty="0"/>
              <a:t>  wire [n-1:0] value ;  // value to add or subtract from amount</a:t>
            </a:r>
          </a:p>
          <a:p>
            <a:pPr algn="l" eaLnBrk="1" hangingPunct="1">
              <a:spcBef>
                <a:spcPct val="0"/>
              </a:spcBef>
            </a:pPr>
            <a:r>
              <a:rPr lang="en-US" sz="1400" dirty="0"/>
              <a:t>  wire </a:t>
            </a:r>
            <a:r>
              <a:rPr lang="en-US" sz="1400" dirty="0" err="1"/>
              <a:t>ovf</a:t>
            </a:r>
            <a:r>
              <a:rPr lang="en-US" sz="1400" dirty="0"/>
              <a:t> ;            // overflow - ignore for now</a:t>
            </a:r>
          </a:p>
          <a:p>
            <a:pPr algn="l" eaLnBrk="1" hangingPunct="1">
              <a:spcBef>
                <a:spcPct val="0"/>
              </a:spcBef>
            </a:pPr>
            <a:endParaRPr lang="en-US" sz="1400" dirty="0"/>
          </a:p>
          <a:p>
            <a:pPr algn="l" eaLnBrk="1" hangingPunct="1">
              <a:spcBef>
                <a:spcPct val="0"/>
              </a:spcBef>
            </a:pPr>
            <a:r>
              <a:rPr lang="en-US" sz="1400" dirty="0"/>
              <a:t>  </a:t>
            </a:r>
            <a:r>
              <a:rPr lang="en-US" sz="1400" dirty="0">
                <a:solidFill>
                  <a:schemeClr val="accent6">
                    <a:lumMod val="75000"/>
                  </a:schemeClr>
                </a:solidFill>
              </a:rPr>
              <a:t>// state register holds current amount</a:t>
            </a:r>
          </a:p>
          <a:p>
            <a:pPr algn="l" eaLnBrk="1" hangingPunct="1">
              <a:spcBef>
                <a:spcPct val="0"/>
              </a:spcBef>
            </a:pPr>
            <a:r>
              <a:rPr lang="en-US" sz="1400" dirty="0"/>
              <a:t>  DFF #(n) </a:t>
            </a:r>
            <a:r>
              <a:rPr lang="en-US" sz="1400" dirty="0" err="1"/>
              <a:t>amt</a:t>
            </a:r>
            <a:r>
              <a:rPr lang="en-US" sz="1400" dirty="0"/>
              <a:t>(</a:t>
            </a:r>
            <a:r>
              <a:rPr lang="en-US" sz="1400" dirty="0" err="1"/>
              <a:t>clk</a:t>
            </a:r>
            <a:r>
              <a:rPr lang="en-US" sz="1400" dirty="0"/>
              <a:t>, next, amount) ;</a:t>
            </a:r>
          </a:p>
          <a:p>
            <a:pPr algn="l" eaLnBrk="1" hangingPunct="1">
              <a:spcBef>
                <a:spcPct val="0"/>
              </a:spcBef>
            </a:pPr>
            <a:endParaRPr lang="en-US" sz="1400" dirty="0"/>
          </a:p>
          <a:p>
            <a:pPr algn="l" eaLnBrk="1" hangingPunct="1">
              <a:spcBef>
                <a:spcPct val="0"/>
              </a:spcBef>
            </a:pPr>
            <a:r>
              <a:rPr lang="en-US" sz="1400" dirty="0"/>
              <a:t>  </a:t>
            </a:r>
            <a:r>
              <a:rPr lang="en-US" sz="1400" dirty="0">
                <a:solidFill>
                  <a:schemeClr val="accent6">
                    <a:lumMod val="75000"/>
                  </a:schemeClr>
                </a:solidFill>
              </a:rPr>
              <a:t>// select next state from 0, sum, or hold</a:t>
            </a:r>
          </a:p>
          <a:p>
            <a:pPr algn="l" eaLnBrk="1" hangingPunct="1">
              <a:spcBef>
                <a:spcPct val="0"/>
              </a:spcBef>
            </a:pPr>
            <a:r>
              <a:rPr lang="en-US" sz="1400" dirty="0"/>
              <a:t>  Mux3 #(n) </a:t>
            </a:r>
            <a:r>
              <a:rPr lang="en-US" sz="1400" dirty="0" err="1"/>
              <a:t>nsmux</a:t>
            </a:r>
            <a:r>
              <a:rPr lang="en-US" sz="1400" dirty="0"/>
              <a:t>({n{1'b0}}, sum, amount, </a:t>
            </a:r>
            <a:r>
              <a:rPr lang="en-US" sz="1400" dirty="0" err="1"/>
              <a:t>selnext</a:t>
            </a:r>
            <a:r>
              <a:rPr lang="en-US" sz="1400" dirty="0"/>
              <a:t>, next) ;</a:t>
            </a:r>
          </a:p>
          <a:p>
            <a:pPr algn="l" eaLnBrk="1" hangingPunct="1">
              <a:spcBef>
                <a:spcPct val="0"/>
              </a:spcBef>
            </a:pPr>
            <a:endParaRPr lang="en-US" sz="1400" dirty="0"/>
          </a:p>
          <a:p>
            <a:pPr algn="l" eaLnBrk="1" hangingPunct="1">
              <a:spcBef>
                <a:spcPct val="0"/>
              </a:spcBef>
            </a:pPr>
            <a:r>
              <a:rPr lang="en-US" sz="1400" dirty="0"/>
              <a:t>  </a:t>
            </a:r>
            <a:r>
              <a:rPr lang="en-US" sz="1400" dirty="0">
                <a:solidFill>
                  <a:schemeClr val="accent6">
                    <a:lumMod val="75000"/>
                  </a:schemeClr>
                </a:solidFill>
              </a:rPr>
              <a:t>// add or subtract a value from current amount</a:t>
            </a:r>
          </a:p>
          <a:p>
            <a:pPr algn="l" eaLnBrk="1" hangingPunct="1">
              <a:spcBef>
                <a:spcPct val="0"/>
              </a:spcBef>
            </a:pPr>
            <a:r>
              <a:rPr lang="en-US" sz="1400" dirty="0"/>
              <a:t>  </a:t>
            </a:r>
            <a:r>
              <a:rPr lang="en-US" sz="1400" dirty="0" err="1"/>
              <a:t>AddSub</a:t>
            </a:r>
            <a:r>
              <a:rPr lang="en-US" sz="1400" dirty="0"/>
              <a:t> #(n) add(amount, value, sub, sum, </a:t>
            </a:r>
            <a:r>
              <a:rPr lang="en-US" sz="1400" dirty="0" err="1"/>
              <a:t>ovf</a:t>
            </a:r>
            <a:r>
              <a:rPr lang="en-US" sz="1400" dirty="0"/>
              <a:t>) ;</a:t>
            </a:r>
          </a:p>
          <a:p>
            <a:pPr algn="l" eaLnBrk="1" hangingPunct="1">
              <a:spcBef>
                <a:spcPct val="0"/>
              </a:spcBef>
            </a:pPr>
            <a:endParaRPr lang="en-US" sz="1400" dirty="0"/>
          </a:p>
          <a:p>
            <a:pPr algn="l" eaLnBrk="1" hangingPunct="1">
              <a:spcBef>
                <a:spcPct val="0"/>
              </a:spcBef>
            </a:pPr>
            <a:r>
              <a:rPr lang="en-US" sz="1400" dirty="0"/>
              <a:t>  </a:t>
            </a:r>
            <a:r>
              <a:rPr lang="en-US" sz="1400" dirty="0">
                <a:solidFill>
                  <a:schemeClr val="accent6">
                    <a:lumMod val="75000"/>
                  </a:schemeClr>
                </a:solidFill>
              </a:rPr>
              <a:t>// select the value to add or subtract</a:t>
            </a:r>
          </a:p>
          <a:p>
            <a:pPr algn="l" eaLnBrk="1" hangingPunct="1">
              <a:spcBef>
                <a:spcPct val="0"/>
              </a:spcBef>
            </a:pPr>
            <a:r>
              <a:rPr lang="en-US" sz="1400" dirty="0"/>
              <a:t>  Mux4 #(n) </a:t>
            </a:r>
            <a:r>
              <a:rPr lang="en-US" sz="1400" dirty="0" err="1"/>
              <a:t>vmux</a:t>
            </a:r>
            <a:r>
              <a:rPr lang="en-US" sz="1400" dirty="0"/>
              <a:t>(`QUARTER, `DIME, `NICKEL, price, </a:t>
            </a:r>
            <a:r>
              <a:rPr lang="en-US" sz="1400" dirty="0" err="1"/>
              <a:t>selval</a:t>
            </a:r>
            <a:r>
              <a:rPr lang="en-US" sz="1400" dirty="0"/>
              <a:t>, value) ;</a:t>
            </a:r>
          </a:p>
          <a:p>
            <a:pPr algn="l" eaLnBrk="1" hangingPunct="1">
              <a:spcBef>
                <a:spcPct val="0"/>
              </a:spcBef>
            </a:pPr>
            <a:r>
              <a:rPr lang="en-US" sz="1400" dirty="0"/>
              <a:t>		</a:t>
            </a:r>
          </a:p>
          <a:p>
            <a:pPr algn="l" eaLnBrk="1" hangingPunct="1">
              <a:spcBef>
                <a:spcPct val="0"/>
              </a:spcBef>
            </a:pPr>
            <a:r>
              <a:rPr lang="en-US" sz="1400" dirty="0"/>
              <a:t>  </a:t>
            </a:r>
            <a:r>
              <a:rPr lang="en-US" sz="1400" dirty="0">
                <a:solidFill>
                  <a:schemeClr val="accent6">
                    <a:lumMod val="75000"/>
                  </a:schemeClr>
                </a:solidFill>
              </a:rPr>
              <a:t>// comparators</a:t>
            </a:r>
          </a:p>
          <a:p>
            <a:pPr algn="l" eaLnBrk="1" hangingPunct="1">
              <a:spcBef>
                <a:spcPct val="0"/>
              </a:spcBef>
            </a:pPr>
            <a:r>
              <a:rPr lang="en-US" sz="1400" dirty="0"/>
              <a:t>  wire enough = (amount &gt;= price) ;</a:t>
            </a:r>
          </a:p>
          <a:p>
            <a:pPr algn="l" eaLnBrk="1" hangingPunct="1">
              <a:spcBef>
                <a:spcPct val="0"/>
              </a:spcBef>
            </a:pPr>
            <a:r>
              <a:rPr lang="en-US" sz="1400" dirty="0"/>
              <a:t>  wire zero = (amount == 0) ;</a:t>
            </a:r>
          </a:p>
          <a:p>
            <a:pPr algn="l" eaLnBrk="1" hangingPunct="1">
              <a:spcBef>
                <a:spcPct val="0"/>
              </a:spcBef>
            </a:pPr>
            <a:r>
              <a:rPr lang="en-US" sz="1400" dirty="0" err="1"/>
              <a:t>endmodule</a:t>
            </a:r>
            <a:r>
              <a:rPr lang="en-US" sz="1400" dirty="0"/>
              <a:t>  </a:t>
            </a:r>
          </a:p>
        </p:txBody>
      </p:sp>
    </p:spTree>
    <p:extLst>
      <p:ext uri="{BB962C8B-B14F-4D97-AF65-F5344CB8AC3E}">
        <p14:creationId xmlns:p14="http://schemas.microsoft.com/office/powerpoint/2010/main" val="416850034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6" descr="E:\2014\2014数字系统设计\2014DDpptx\JPEG\JPEG\Dally_Fig.16.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419" y="1095245"/>
            <a:ext cx="7839720" cy="47051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321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34109" y="4320412"/>
            <a:ext cx="8811491" cy="923330"/>
          </a:xfrm>
          <a:prstGeom prst="rect">
            <a:avLst/>
          </a:prstGeom>
        </p:spPr>
        <p:txBody>
          <a:bodyPr wrap="square">
            <a:spAutoFit/>
          </a:bodyPr>
          <a:lstStyle/>
          <a:p>
            <a:pPr algn="l" eaLnBrk="1" hangingPunct="1">
              <a:spcBef>
                <a:spcPct val="0"/>
              </a:spcBef>
            </a:pPr>
            <a:r>
              <a:rPr lang="en-US" altLang="zh-CN" sz="1800" dirty="0">
                <a:solidFill>
                  <a:schemeClr val="accent6">
                    <a:lumMod val="75000"/>
                  </a:schemeClr>
                </a:solidFill>
              </a:rPr>
              <a:t>// select the value to add or subtract</a:t>
            </a:r>
          </a:p>
          <a:p>
            <a:pPr algn="l" eaLnBrk="1" hangingPunct="1">
              <a:spcBef>
                <a:spcPct val="0"/>
              </a:spcBef>
            </a:pPr>
            <a:r>
              <a:rPr lang="en-US" altLang="zh-CN" sz="1800" dirty="0"/>
              <a:t>  Mux4 #(n) </a:t>
            </a:r>
            <a:r>
              <a:rPr lang="en-US" altLang="zh-CN" sz="1800" dirty="0" err="1"/>
              <a:t>vmux</a:t>
            </a:r>
            <a:r>
              <a:rPr lang="en-US" altLang="zh-CN" sz="1800" dirty="0"/>
              <a:t>(`QUARTER, `DIME, `NICKEL, price, </a:t>
            </a:r>
            <a:r>
              <a:rPr lang="en-US" altLang="zh-CN" sz="1800" dirty="0" err="1"/>
              <a:t>selval</a:t>
            </a:r>
            <a:r>
              <a:rPr lang="en-US" altLang="zh-CN" sz="1800" dirty="0"/>
              <a:t>, value) ;</a:t>
            </a:r>
            <a:endParaRPr lang="zh-CN" altLang="en-US" sz="180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220549"/>
            <a:ext cx="8922328" cy="3114675"/>
          </a:xfrm>
          <a:prstGeom prst="rect">
            <a:avLst/>
          </a:prstGeom>
        </p:spPr>
      </p:pic>
    </p:spTree>
    <p:extLst>
      <p:ext uri="{BB962C8B-B14F-4D97-AF65-F5344CB8AC3E}">
        <p14:creationId xmlns:p14="http://schemas.microsoft.com/office/powerpoint/2010/main" val="36551465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52583" y="4125027"/>
            <a:ext cx="8054108" cy="707886"/>
          </a:xfrm>
          <a:prstGeom prst="rect">
            <a:avLst/>
          </a:prstGeom>
        </p:spPr>
        <p:txBody>
          <a:bodyPr wrap="square">
            <a:spAutoFit/>
          </a:bodyPr>
          <a:lstStyle/>
          <a:p>
            <a:pPr algn="l" eaLnBrk="1" hangingPunct="1">
              <a:spcBef>
                <a:spcPct val="0"/>
              </a:spcBef>
            </a:pPr>
            <a:r>
              <a:rPr lang="en-US" altLang="zh-CN" dirty="0">
                <a:solidFill>
                  <a:schemeClr val="accent6">
                    <a:lumMod val="75000"/>
                  </a:schemeClr>
                </a:solidFill>
              </a:rPr>
              <a:t>// add or subtract a value from current amount</a:t>
            </a:r>
          </a:p>
          <a:p>
            <a:pPr algn="l" eaLnBrk="1" hangingPunct="1">
              <a:spcBef>
                <a:spcPct val="0"/>
              </a:spcBef>
            </a:pPr>
            <a:r>
              <a:rPr lang="en-US" altLang="zh-CN" dirty="0"/>
              <a:t>  </a:t>
            </a:r>
            <a:r>
              <a:rPr lang="en-US" altLang="zh-CN" dirty="0" err="1"/>
              <a:t>AddSub</a:t>
            </a:r>
            <a:r>
              <a:rPr lang="en-US" altLang="zh-CN" dirty="0"/>
              <a:t> #(n) add(amount, value, sub, sum, </a:t>
            </a:r>
            <a:r>
              <a:rPr lang="en-US" altLang="zh-CN" dirty="0" err="1"/>
              <a:t>ovf</a:t>
            </a:r>
            <a:r>
              <a:rPr lang="en-US" altLang="zh-CN" dirty="0"/>
              <a:t>) ;</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836" y="220549"/>
            <a:ext cx="8922328" cy="3114675"/>
          </a:xfrm>
          <a:prstGeom prst="rect">
            <a:avLst/>
          </a:prstGeom>
        </p:spPr>
      </p:pic>
    </p:spTree>
    <p:extLst>
      <p:ext uri="{BB962C8B-B14F-4D97-AF65-F5344CB8AC3E}">
        <p14:creationId xmlns:p14="http://schemas.microsoft.com/office/powerpoint/2010/main" val="40106177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77561" y="4137391"/>
            <a:ext cx="8141855" cy="954107"/>
          </a:xfrm>
          <a:prstGeom prst="rect">
            <a:avLst/>
          </a:prstGeom>
        </p:spPr>
        <p:txBody>
          <a:bodyPr wrap="square">
            <a:spAutoFit/>
          </a:bodyPr>
          <a:lstStyle/>
          <a:p>
            <a:pPr algn="l" eaLnBrk="1" hangingPunct="1">
              <a:spcBef>
                <a:spcPct val="0"/>
              </a:spcBef>
            </a:pPr>
            <a:r>
              <a:rPr lang="en-US" altLang="zh-CN" sz="1800" dirty="0">
                <a:solidFill>
                  <a:schemeClr val="accent6">
                    <a:lumMod val="75000"/>
                  </a:schemeClr>
                </a:solidFill>
              </a:rPr>
              <a:t>// select next state from 0, sum, or hold</a:t>
            </a:r>
          </a:p>
          <a:p>
            <a:pPr algn="l" eaLnBrk="1" hangingPunct="1">
              <a:spcBef>
                <a:spcPct val="0"/>
              </a:spcBef>
            </a:pPr>
            <a:r>
              <a:rPr lang="en-US" altLang="zh-CN" sz="1800" dirty="0"/>
              <a:t>  Mux3 #(n) </a:t>
            </a:r>
            <a:r>
              <a:rPr lang="en-US" altLang="zh-CN" sz="1800" dirty="0" err="1"/>
              <a:t>nsmux</a:t>
            </a:r>
            <a:r>
              <a:rPr lang="en-US" altLang="zh-CN" sz="1800" dirty="0"/>
              <a:t>({n{1'b0}}, sum, amount, </a:t>
            </a:r>
            <a:r>
              <a:rPr lang="en-US" altLang="zh-CN" sz="1800" dirty="0" err="1"/>
              <a:t>selnext</a:t>
            </a:r>
            <a:r>
              <a:rPr lang="en-US" altLang="zh-CN" sz="1800" dirty="0"/>
              <a:t>, next) ;</a:t>
            </a:r>
          </a:p>
          <a:p>
            <a:pPr algn="l" eaLnBrk="1" hangingPunct="1">
              <a:spcBef>
                <a:spcPct val="0"/>
              </a:spcBef>
            </a:pP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844"/>
            <a:ext cx="8889711" cy="3114675"/>
          </a:xfrm>
          <a:prstGeom prst="rect">
            <a:avLst/>
          </a:prstGeom>
        </p:spPr>
      </p:pic>
    </p:spTree>
    <p:extLst>
      <p:ext uri="{BB962C8B-B14F-4D97-AF65-F5344CB8AC3E}">
        <p14:creationId xmlns:p14="http://schemas.microsoft.com/office/powerpoint/2010/main" val="5425576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704109" y="4052785"/>
            <a:ext cx="6543964" cy="1015663"/>
          </a:xfrm>
          <a:prstGeom prst="rect">
            <a:avLst/>
          </a:prstGeom>
        </p:spPr>
        <p:txBody>
          <a:bodyPr wrap="square">
            <a:spAutoFit/>
          </a:bodyPr>
          <a:lstStyle/>
          <a:p>
            <a:pPr algn="l" eaLnBrk="1" hangingPunct="1">
              <a:spcBef>
                <a:spcPct val="0"/>
              </a:spcBef>
            </a:pPr>
            <a:r>
              <a:rPr lang="en-US" altLang="zh-CN" dirty="0">
                <a:solidFill>
                  <a:schemeClr val="accent6">
                    <a:lumMod val="75000"/>
                  </a:schemeClr>
                </a:solidFill>
              </a:rPr>
              <a:t>// comparators</a:t>
            </a:r>
          </a:p>
          <a:p>
            <a:pPr algn="l" eaLnBrk="1" hangingPunct="1">
              <a:spcBef>
                <a:spcPct val="0"/>
              </a:spcBef>
            </a:pPr>
            <a:r>
              <a:rPr lang="en-US" altLang="zh-CN" dirty="0"/>
              <a:t>  wire enough = (amount &gt;= price) ;</a:t>
            </a:r>
          </a:p>
          <a:p>
            <a:pPr algn="l" eaLnBrk="1" hangingPunct="1">
              <a:spcBef>
                <a:spcPct val="0"/>
              </a:spcBef>
            </a:pPr>
            <a:r>
              <a:rPr lang="en-US" altLang="zh-CN" dirty="0"/>
              <a:t>  wire zero = (amount == 0) ;</a:t>
            </a:r>
            <a:endParaRPr lang="en-US" altLang="zh-CN"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3844"/>
            <a:ext cx="8889711" cy="3114675"/>
          </a:xfrm>
          <a:prstGeom prst="rect">
            <a:avLst/>
          </a:prstGeom>
        </p:spPr>
      </p:pic>
    </p:spTree>
    <p:extLst>
      <p:ext uri="{BB962C8B-B14F-4D97-AF65-F5344CB8AC3E}">
        <p14:creationId xmlns:p14="http://schemas.microsoft.com/office/powerpoint/2010/main" val="2231945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 Box 2"/>
          <p:cNvSpPr txBox="1">
            <a:spLocks noChangeArrowheads="1"/>
          </p:cNvSpPr>
          <p:nvPr/>
        </p:nvSpPr>
        <p:spPr bwMode="auto">
          <a:xfrm>
            <a:off x="152400" y="1006475"/>
            <a:ext cx="8839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5613" algn="l"/>
                <a:tab pos="917575" algn="l"/>
                <a:tab pos="1373188" algn="l"/>
              </a:tabLst>
              <a:defRPr sz="2000" b="1">
                <a:solidFill>
                  <a:schemeClr val="tx1"/>
                </a:solidFill>
                <a:latin typeface="Courier New" pitchFamily="49" charset="0"/>
                <a:ea typeface="ＭＳ Ｐゴシック" pitchFamily="34" charset="-128"/>
              </a:defRPr>
            </a:lvl1pPr>
            <a:lvl2pPr marL="742950" indent="-285750">
              <a:tabLst>
                <a:tab pos="455613" algn="l"/>
                <a:tab pos="917575" algn="l"/>
                <a:tab pos="1373188" algn="l"/>
              </a:tabLst>
              <a:defRPr sz="2000" b="1">
                <a:solidFill>
                  <a:schemeClr val="tx1"/>
                </a:solidFill>
                <a:latin typeface="Courier New" pitchFamily="49" charset="0"/>
                <a:ea typeface="ＭＳ Ｐゴシック" pitchFamily="34" charset="-128"/>
              </a:defRPr>
            </a:lvl2pPr>
            <a:lvl3pPr marL="1143000" indent="-228600">
              <a:tabLst>
                <a:tab pos="455613" algn="l"/>
                <a:tab pos="917575" algn="l"/>
                <a:tab pos="1373188" algn="l"/>
              </a:tabLst>
              <a:defRPr sz="2000" b="1">
                <a:solidFill>
                  <a:schemeClr val="tx1"/>
                </a:solidFill>
                <a:latin typeface="Courier New" pitchFamily="49" charset="0"/>
                <a:ea typeface="ＭＳ Ｐゴシック" pitchFamily="34" charset="-128"/>
              </a:defRPr>
            </a:lvl3pPr>
            <a:lvl4pPr marL="1600200" indent="-228600">
              <a:tabLst>
                <a:tab pos="455613" algn="l"/>
                <a:tab pos="917575" algn="l"/>
                <a:tab pos="1373188" algn="l"/>
              </a:tabLst>
              <a:defRPr sz="2000" b="1">
                <a:solidFill>
                  <a:schemeClr val="tx1"/>
                </a:solidFill>
                <a:latin typeface="Courier New" pitchFamily="49" charset="0"/>
                <a:ea typeface="ＭＳ Ｐゴシック" pitchFamily="34" charset="-128"/>
              </a:defRPr>
            </a:lvl4pPr>
            <a:lvl5pPr marL="2057400" indent="-228600">
              <a:tabLst>
                <a:tab pos="455613" algn="l"/>
                <a:tab pos="917575" algn="l"/>
                <a:tab pos="1373188" algn="l"/>
              </a:tabLst>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9pPr>
          </a:lstStyle>
          <a:p>
            <a:pPr algn="l" eaLnBrk="1" hangingPunct="1"/>
            <a:r>
              <a:rPr lang="en-US" b="0" dirty="0">
                <a:latin typeface="Arial" charset="0"/>
              </a:rPr>
              <a:t>	</a:t>
            </a:r>
            <a:r>
              <a:rPr lang="en-US" dirty="0" err="1">
                <a:effectLst>
                  <a:outerShdw blurRad="38100" dist="38100" dir="2700000" algn="tl">
                    <a:srgbClr val="000000">
                      <a:alpha val="43137"/>
                    </a:srgbClr>
                  </a:outerShdw>
                </a:effectLst>
                <a:latin typeface="Arial" charset="0"/>
              </a:rPr>
              <a:t>Datapath</a:t>
            </a:r>
            <a:r>
              <a:rPr lang="en-US" dirty="0">
                <a:effectLst>
                  <a:outerShdw blurRad="38100" dist="38100" dir="2700000" algn="tl">
                    <a:srgbClr val="000000">
                      <a:alpha val="43137"/>
                    </a:srgbClr>
                  </a:outerShdw>
                </a:effectLst>
                <a:latin typeface="Arial" charset="0"/>
              </a:rPr>
              <a:t> state </a:t>
            </a:r>
            <a:r>
              <a:rPr lang="en-US" b="0" dirty="0">
                <a:latin typeface="Arial" charset="0"/>
              </a:rPr>
              <a:t>– </a:t>
            </a:r>
            <a:r>
              <a:rPr lang="zh-CN" altLang="en-US" b="0" dirty="0">
                <a:latin typeface="Arial" charset="0"/>
              </a:rPr>
              <a:t>由逻辑表达式或组合</a:t>
            </a:r>
            <a:r>
              <a:rPr lang="en-US" altLang="zh-CN" b="0" dirty="0">
                <a:latin typeface="Arial" charset="0"/>
              </a:rPr>
              <a:t>/</a:t>
            </a:r>
            <a:r>
              <a:rPr lang="zh-CN" altLang="en-US" b="0" dirty="0">
                <a:latin typeface="Arial" charset="0"/>
              </a:rPr>
              <a:t>时序逻辑模块组合构成；</a:t>
            </a:r>
          </a:p>
          <a:p>
            <a:pPr algn="l" eaLnBrk="1" hangingPunct="1"/>
            <a:r>
              <a:rPr lang="en-US" b="0" dirty="0">
                <a:latin typeface="Arial" charset="0"/>
              </a:rPr>
              <a:t>	</a:t>
            </a:r>
            <a:r>
              <a:rPr lang="en-US" dirty="0">
                <a:effectLst>
                  <a:outerShdw blurRad="38100" dist="38100" dir="2700000" algn="tl">
                    <a:srgbClr val="000000">
                      <a:alpha val="43137"/>
                    </a:srgbClr>
                  </a:outerShdw>
                </a:effectLst>
                <a:latin typeface="Arial" charset="0"/>
              </a:rPr>
              <a:t>Control state    </a:t>
            </a:r>
            <a:r>
              <a:rPr lang="en-US" b="0" dirty="0">
                <a:latin typeface="Arial" charset="0"/>
              </a:rPr>
              <a:t>– </a:t>
            </a:r>
            <a:r>
              <a:rPr lang="zh-CN" altLang="en-US" b="0" dirty="0">
                <a:latin typeface="Arial" charset="0"/>
              </a:rPr>
              <a:t>由状态图或状态表决定。</a:t>
            </a:r>
            <a:endParaRPr lang="en-US" b="0" dirty="0">
              <a:latin typeface="Arial" charset="0"/>
            </a:endParaRPr>
          </a:p>
        </p:txBody>
      </p:sp>
      <p:graphicFrame>
        <p:nvGraphicFramePr>
          <p:cNvPr id="26628" name="Object 2"/>
          <p:cNvGraphicFramePr>
            <a:graphicFrameLocks noChangeAspect="1"/>
          </p:cNvGraphicFramePr>
          <p:nvPr>
            <p:extLst/>
          </p:nvPr>
        </p:nvGraphicFramePr>
        <p:xfrm>
          <a:off x="1801368" y="1717294"/>
          <a:ext cx="4781169" cy="4433295"/>
        </p:xfrm>
        <a:graphic>
          <a:graphicData uri="http://schemas.openxmlformats.org/presentationml/2006/ole">
            <mc:AlternateContent xmlns:mc="http://schemas.openxmlformats.org/markup-compatibility/2006">
              <mc:Choice xmlns:v="urn:schemas-microsoft-com:vml" Requires="v">
                <p:oleObj spid="_x0000_s48198" name="Visio" r:id="rId4" imgW="3009900" imgH="2794000" progId="Visio.Drawing.6">
                  <p:embed/>
                </p:oleObj>
              </mc:Choice>
              <mc:Fallback>
                <p:oleObj name="Visio" r:id="rId4" imgW="3009900" imgH="2794000" progId="Visio.Drawing.6">
                  <p:embed/>
                  <p:pic>
                    <p:nvPicPr>
                      <p:cNvPr id="2662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1368" y="1717294"/>
                        <a:ext cx="4781169" cy="4433295"/>
                      </a:xfrm>
                      <a:prstGeom prst="rect">
                        <a:avLst/>
                      </a:prstGeom>
                      <a:noFill/>
                      <a:ln>
                        <a:noFill/>
                      </a:ln>
                      <a:effectLst/>
                      <a:extLst/>
                    </p:spPr>
                  </p:pic>
                </p:oleObj>
              </mc:Fallback>
            </mc:AlternateContent>
          </a:graphicData>
        </a:graphic>
      </p:graphicFrame>
      <p:sp>
        <p:nvSpPr>
          <p:cNvPr id="26629" name="Rectangle 4"/>
          <p:cNvSpPr>
            <a:spLocks noGrp="1" noChangeArrowheads="1"/>
          </p:cNvSpPr>
          <p:nvPr>
            <p:ph type="title"/>
          </p:nvPr>
        </p:nvSpPr>
        <p:spPr/>
        <p:txBody>
          <a:bodyPr/>
          <a:lstStyle/>
          <a:p>
            <a:r>
              <a:rPr lang="en-US" dirty="0" err="1">
                <a:ea typeface="ＭＳ Ｐゴシック" pitchFamily="34" charset="-128"/>
              </a:rPr>
              <a:t>Datapath</a:t>
            </a:r>
            <a:r>
              <a:rPr lang="en-US" dirty="0">
                <a:ea typeface="ＭＳ Ｐゴシック" pitchFamily="34" charset="-128"/>
              </a:rPr>
              <a:t>/Control </a:t>
            </a:r>
            <a:r>
              <a:rPr lang="en-US" b="1" dirty="0">
                <a:effectLst>
                  <a:outerShdw blurRad="38100" dist="38100" dir="2700000" algn="tl">
                    <a:srgbClr val="000000">
                      <a:alpha val="43137"/>
                    </a:srgbClr>
                  </a:outerShdw>
                </a:effectLst>
                <a:ea typeface="ＭＳ Ｐゴシック" pitchFamily="34" charset="-128"/>
              </a:rPr>
              <a:t>Partitioning</a:t>
            </a:r>
          </a:p>
        </p:txBody>
      </p:sp>
      <p:sp>
        <p:nvSpPr>
          <p:cNvPr id="2" name="矩形 1"/>
          <p:cNvSpPr/>
          <p:nvPr/>
        </p:nvSpPr>
        <p:spPr>
          <a:xfrm>
            <a:off x="3974085" y="5774621"/>
            <a:ext cx="1479893" cy="400110"/>
          </a:xfrm>
          <a:prstGeom prst="rect">
            <a:avLst/>
          </a:prstGeom>
        </p:spPr>
        <p:txBody>
          <a:bodyPr wrap="none">
            <a:spAutoFit/>
          </a:bodyPr>
          <a:lstStyle/>
          <a:p>
            <a:r>
              <a:rPr lang="en-US" altLang="zh-CN" dirty="0">
                <a:solidFill>
                  <a:srgbClr val="C00000"/>
                </a:solidFill>
                <a:effectLst>
                  <a:outerShdw blurRad="38100" dist="38100" dir="2700000" algn="tl">
                    <a:srgbClr val="000000">
                      <a:alpha val="43137"/>
                    </a:srgbClr>
                  </a:outerShdw>
                </a:effectLst>
                <a:latin typeface="Arial" charset="0"/>
              </a:rPr>
              <a:t>a function </a:t>
            </a:r>
            <a:endParaRPr lang="zh-CN" altLang="en-US" dirty="0">
              <a:solidFill>
                <a:srgbClr val="C00000"/>
              </a:solidFill>
              <a:effectLst>
                <a:outerShdw blurRad="38100" dist="38100" dir="2700000" algn="tl">
                  <a:srgbClr val="000000">
                    <a:alpha val="43137"/>
                  </a:srgbClr>
                </a:outerShdw>
              </a:effectLst>
            </a:endParaRPr>
          </a:p>
        </p:txBody>
      </p:sp>
      <p:sp>
        <p:nvSpPr>
          <p:cNvPr id="3" name="矩形 2"/>
          <p:cNvSpPr/>
          <p:nvPr/>
        </p:nvSpPr>
        <p:spPr>
          <a:xfrm>
            <a:off x="3291206" y="2288419"/>
            <a:ext cx="2845652" cy="400110"/>
          </a:xfrm>
          <a:prstGeom prst="rect">
            <a:avLst/>
          </a:prstGeom>
        </p:spPr>
        <p:txBody>
          <a:bodyPr wrap="none">
            <a:spAutoFit/>
          </a:bodyPr>
          <a:lstStyle/>
          <a:p>
            <a:r>
              <a:rPr lang="en-US" altLang="zh-CN" dirty="0">
                <a:solidFill>
                  <a:srgbClr val="C00000"/>
                </a:solidFill>
                <a:effectLst>
                  <a:outerShdw blurRad="38100" dist="38100" dir="2700000" algn="tl">
                    <a:srgbClr val="000000">
                      <a:alpha val="43137"/>
                    </a:srgbClr>
                  </a:outerShdw>
                </a:effectLst>
                <a:latin typeface="Arial" charset="0"/>
              </a:rPr>
              <a:t>state diagram or table</a:t>
            </a:r>
            <a:endParaRPr lang="zh-CN" altLang="en-US" dirty="0">
              <a:solidFill>
                <a:srgbClr val="C0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566957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265CD7-1200-4352-8140-4B3FA8FAECF6}"/>
              </a:ext>
            </a:extLst>
          </p:cNvPr>
          <p:cNvSpPr>
            <a:spLocks noGrp="1"/>
          </p:cNvSpPr>
          <p:nvPr>
            <p:ph type="title"/>
          </p:nvPr>
        </p:nvSpPr>
        <p:spPr/>
        <p:txBody>
          <a:bodyPr/>
          <a:lstStyle/>
          <a:p>
            <a:r>
              <a:rPr lang="zh-CN" altLang="en-US" dirty="0"/>
              <a:t>微编码状态机</a:t>
            </a:r>
          </a:p>
        </p:txBody>
      </p:sp>
      <p:sp>
        <p:nvSpPr>
          <p:cNvPr id="3" name="文本框 2">
            <a:extLst>
              <a:ext uri="{FF2B5EF4-FFF2-40B4-BE49-F238E27FC236}">
                <a16:creationId xmlns:a16="http://schemas.microsoft.com/office/drawing/2014/main" id="{7A346862-6877-40AD-8D66-4CD035EF44EA}"/>
              </a:ext>
            </a:extLst>
          </p:cNvPr>
          <p:cNvSpPr txBox="1"/>
          <p:nvPr/>
        </p:nvSpPr>
        <p:spPr>
          <a:xfrm>
            <a:off x="876558" y="1369055"/>
            <a:ext cx="7776488" cy="2585323"/>
          </a:xfrm>
          <a:prstGeom prst="rect">
            <a:avLst/>
          </a:prstGeom>
          <a:noFill/>
        </p:spPr>
        <p:txBody>
          <a:bodyPr wrap="none" rtlCol="0">
            <a:spAutoFit/>
          </a:bodyPr>
          <a:lstStyle/>
          <a:p>
            <a:pPr algn="l"/>
            <a:r>
              <a:rPr lang="zh-CN" altLang="en-US" sz="2400" b="0" dirty="0"/>
              <a:t>用存储器实现有限状态机的下一个状态逻辑和输出逻辑。</a:t>
            </a:r>
            <a:endParaRPr lang="en-US" altLang="zh-CN" sz="2400" b="0" dirty="0"/>
          </a:p>
          <a:p>
            <a:pPr algn="l"/>
            <a:r>
              <a:rPr lang="zh-CN" altLang="en-US" sz="2400" b="0" dirty="0"/>
              <a:t>微码：存储器存储矩阵里的数据。</a:t>
            </a:r>
            <a:endParaRPr lang="en-US" altLang="zh-CN" sz="2400" b="0" dirty="0"/>
          </a:p>
          <a:p>
            <a:pPr algn="l"/>
            <a:r>
              <a:rPr lang="zh-CN" altLang="en-US" sz="2400" b="0" dirty="0"/>
              <a:t>微指令：存储矩阵里的每个字决定了状态机在某个状态</a:t>
            </a:r>
            <a:endParaRPr lang="en-US" altLang="zh-CN" sz="2400" b="0" dirty="0"/>
          </a:p>
          <a:p>
            <a:pPr algn="l"/>
            <a:r>
              <a:rPr lang="zh-CN" altLang="en-US" sz="2400" b="0" dirty="0"/>
              <a:t>和输入信号作用下的行为。</a:t>
            </a:r>
            <a:endParaRPr lang="en-US" altLang="zh-CN" sz="2400" b="0" dirty="0"/>
          </a:p>
          <a:p>
            <a:pPr algn="l"/>
            <a:endParaRPr lang="zh-CN" altLang="en-US" dirty="0"/>
          </a:p>
        </p:txBody>
      </p:sp>
      <p:graphicFrame>
        <p:nvGraphicFramePr>
          <p:cNvPr id="4" name="对象 1">
            <a:extLst>
              <a:ext uri="{FF2B5EF4-FFF2-40B4-BE49-F238E27FC236}">
                <a16:creationId xmlns:a16="http://schemas.microsoft.com/office/drawing/2014/main" id="{A58AAD84-E669-498A-A160-3C4DC6553C0E}"/>
              </a:ext>
            </a:extLst>
          </p:cNvPr>
          <p:cNvGraphicFramePr>
            <a:graphicFrameLocks/>
          </p:cNvGraphicFramePr>
          <p:nvPr>
            <p:extLst>
              <p:ext uri="{D42A27DB-BD31-4B8C-83A1-F6EECF244321}">
                <p14:modId xmlns:p14="http://schemas.microsoft.com/office/powerpoint/2010/main" val="323469573"/>
              </p:ext>
            </p:extLst>
          </p:nvPr>
        </p:nvGraphicFramePr>
        <p:xfrm>
          <a:off x="1421293" y="3487185"/>
          <a:ext cx="6271591" cy="2675076"/>
        </p:xfrm>
        <a:graphic>
          <a:graphicData uri="http://schemas.openxmlformats.org/presentationml/2006/ole">
            <mc:AlternateContent xmlns:mc="http://schemas.openxmlformats.org/markup-compatibility/2006">
              <mc:Choice xmlns:v="urn:schemas-microsoft-com:vml" Requires="v">
                <p:oleObj spid="_x0000_s75798" r:id="rId3" imgW="5420482" imgH="2029108" progId="Paint.Picture">
                  <p:embed/>
                </p:oleObj>
              </mc:Choice>
              <mc:Fallback>
                <p:oleObj r:id="rId3" imgW="5420482" imgH="2029108" progId="Paint.Picture">
                  <p:embed/>
                  <p:pic>
                    <p:nvPicPr>
                      <p:cNvPr id="4" name="对象 1">
                        <a:extLst>
                          <a:ext uri="{FF2B5EF4-FFF2-40B4-BE49-F238E27FC236}">
                            <a16:creationId xmlns:a16="http://schemas.microsoft.com/office/drawing/2014/main" id="{08A6C40D-58D5-423D-A253-047600B9EF6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1293" y="3487185"/>
                        <a:ext cx="6271591" cy="2675076"/>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648609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AA3069-2A39-4000-A839-20E43D5F91AD}"/>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4BEFFEC9-75F4-497A-A993-13C95E5670B5}"/>
              </a:ext>
            </a:extLst>
          </p:cNvPr>
          <p:cNvPicPr>
            <a:picLocks noChangeAspect="1"/>
          </p:cNvPicPr>
          <p:nvPr/>
        </p:nvPicPr>
        <p:blipFill>
          <a:blip r:embed="rId2"/>
          <a:stretch>
            <a:fillRect/>
          </a:stretch>
        </p:blipFill>
        <p:spPr>
          <a:xfrm>
            <a:off x="0" y="336980"/>
            <a:ext cx="9144000" cy="6184040"/>
          </a:xfrm>
          <a:prstGeom prst="rect">
            <a:avLst/>
          </a:prstGeom>
        </p:spPr>
      </p:pic>
    </p:spTree>
    <p:extLst>
      <p:ext uri="{BB962C8B-B14F-4D97-AF65-F5344CB8AC3E}">
        <p14:creationId xmlns:p14="http://schemas.microsoft.com/office/powerpoint/2010/main" val="15546525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7E6F27-ABD8-47D1-847C-84FA63615DFC}"/>
              </a:ext>
            </a:extLst>
          </p:cNvPr>
          <p:cNvSpPr>
            <a:spLocks noGrp="1"/>
          </p:cNvSpPr>
          <p:nvPr>
            <p:ph type="title"/>
          </p:nvPr>
        </p:nvSpPr>
        <p:spPr/>
        <p:txBody>
          <a:bodyPr/>
          <a:lstStyle/>
          <a:p>
            <a:endParaRPr lang="zh-CN" altLang="en-US"/>
          </a:p>
        </p:txBody>
      </p:sp>
      <p:pic>
        <p:nvPicPr>
          <p:cNvPr id="4" name="图片 3">
            <a:extLst>
              <a:ext uri="{FF2B5EF4-FFF2-40B4-BE49-F238E27FC236}">
                <a16:creationId xmlns:a16="http://schemas.microsoft.com/office/drawing/2014/main" id="{36599668-C17B-44E3-AAA5-39D462850A6F}"/>
              </a:ext>
            </a:extLst>
          </p:cNvPr>
          <p:cNvPicPr>
            <a:picLocks noChangeAspect="1"/>
          </p:cNvPicPr>
          <p:nvPr/>
        </p:nvPicPr>
        <p:blipFill>
          <a:blip r:embed="rId2"/>
          <a:stretch>
            <a:fillRect/>
          </a:stretch>
        </p:blipFill>
        <p:spPr>
          <a:xfrm>
            <a:off x="442912" y="461962"/>
            <a:ext cx="8258175" cy="5934075"/>
          </a:xfrm>
          <a:prstGeom prst="rect">
            <a:avLst/>
          </a:prstGeom>
        </p:spPr>
      </p:pic>
    </p:spTree>
    <p:extLst>
      <p:ext uri="{BB962C8B-B14F-4D97-AF65-F5344CB8AC3E}">
        <p14:creationId xmlns:p14="http://schemas.microsoft.com/office/powerpoint/2010/main" val="16165789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id="{B5D8F736-E4EE-410D-A7E2-FD1B52FAD10A}"/>
              </a:ext>
            </a:extLst>
          </p:cNvPr>
          <p:cNvGraphicFramePr>
            <a:graphicFrameLocks noGrp="1"/>
          </p:cNvGraphicFramePr>
          <p:nvPr>
            <p:extLst>
              <p:ext uri="{D42A27DB-BD31-4B8C-83A1-F6EECF244321}">
                <p14:modId xmlns:p14="http://schemas.microsoft.com/office/powerpoint/2010/main" val="877467868"/>
              </p:ext>
            </p:extLst>
          </p:nvPr>
        </p:nvGraphicFramePr>
        <p:xfrm>
          <a:off x="2947447" y="1716622"/>
          <a:ext cx="6096000" cy="33375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87922237"/>
                    </a:ext>
                  </a:extLst>
                </a:gridCol>
                <a:gridCol w="1524000">
                  <a:extLst>
                    <a:ext uri="{9D8B030D-6E8A-4147-A177-3AD203B41FA5}">
                      <a16:colId xmlns:a16="http://schemas.microsoft.com/office/drawing/2014/main" val="321731972"/>
                    </a:ext>
                  </a:extLst>
                </a:gridCol>
                <a:gridCol w="1524000">
                  <a:extLst>
                    <a:ext uri="{9D8B030D-6E8A-4147-A177-3AD203B41FA5}">
                      <a16:colId xmlns:a16="http://schemas.microsoft.com/office/drawing/2014/main" val="2264241806"/>
                    </a:ext>
                  </a:extLst>
                </a:gridCol>
                <a:gridCol w="1524000">
                  <a:extLst>
                    <a:ext uri="{9D8B030D-6E8A-4147-A177-3AD203B41FA5}">
                      <a16:colId xmlns:a16="http://schemas.microsoft.com/office/drawing/2014/main" val="3262513419"/>
                    </a:ext>
                  </a:extLst>
                </a:gridCol>
              </a:tblGrid>
              <a:tr h="370840">
                <a:tc>
                  <a:txBody>
                    <a:bodyPr/>
                    <a:lstStyle/>
                    <a:p>
                      <a:pPr algn="ctr"/>
                      <a:r>
                        <a:rPr lang="en-US" altLang="zh-CN" dirty="0"/>
                        <a:t>state</a:t>
                      </a:r>
                      <a:endParaRPr lang="zh-CN" altLang="en-US" dirty="0"/>
                    </a:p>
                  </a:txBody>
                  <a:tcPr/>
                </a:tc>
                <a:tc>
                  <a:txBody>
                    <a:bodyPr/>
                    <a:lstStyle/>
                    <a:p>
                      <a:pPr algn="ctr"/>
                      <a:r>
                        <a:rPr lang="en-US" altLang="zh-CN" dirty="0"/>
                        <a:t>in</a:t>
                      </a:r>
                      <a:endParaRPr lang="zh-CN" altLang="en-US" dirty="0"/>
                    </a:p>
                  </a:txBody>
                  <a:tcPr/>
                </a:tc>
                <a:tc>
                  <a:txBody>
                    <a:bodyPr/>
                    <a:lstStyle/>
                    <a:p>
                      <a:pPr algn="ctr"/>
                      <a:r>
                        <a:rPr lang="en-US" altLang="zh-CN" dirty="0"/>
                        <a:t>nest-state</a:t>
                      </a:r>
                      <a:endParaRPr lang="zh-CN" altLang="en-US" dirty="0"/>
                    </a:p>
                  </a:txBody>
                  <a:tcPr/>
                </a:tc>
                <a:tc>
                  <a:txBody>
                    <a:bodyPr/>
                    <a:lstStyle/>
                    <a:p>
                      <a:pPr algn="ctr"/>
                      <a:r>
                        <a:rPr lang="en-US" altLang="zh-CN" dirty="0"/>
                        <a:t>out</a:t>
                      </a:r>
                      <a:endParaRPr lang="zh-CN" altLang="en-US" dirty="0"/>
                    </a:p>
                  </a:txBody>
                  <a:tcPr/>
                </a:tc>
                <a:extLst>
                  <a:ext uri="{0D108BD9-81ED-4DB2-BD59-A6C34878D82A}">
                    <a16:rowId xmlns:a16="http://schemas.microsoft.com/office/drawing/2014/main" val="1226675771"/>
                  </a:ext>
                </a:extLst>
              </a:tr>
              <a:tr h="370840">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4137824077"/>
                  </a:ext>
                </a:extLst>
              </a:tr>
              <a:tr h="370840">
                <a:tc>
                  <a:txBody>
                    <a:bodyPr/>
                    <a:lstStyle/>
                    <a:p>
                      <a:pPr algn="ctr"/>
                      <a:r>
                        <a:rPr lang="en-US" altLang="zh-CN" dirty="0"/>
                        <a:t>A</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350069543"/>
                  </a:ext>
                </a:extLst>
              </a:tr>
              <a:tr h="370840">
                <a:tc>
                  <a:txBody>
                    <a:bodyPr/>
                    <a:lstStyle/>
                    <a:p>
                      <a:pPr algn="ctr"/>
                      <a:r>
                        <a:rPr lang="en-US" altLang="zh-CN" dirty="0"/>
                        <a:t>B</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57420151"/>
                  </a:ext>
                </a:extLst>
              </a:tr>
              <a:tr h="370840">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113014546"/>
                  </a:ext>
                </a:extLst>
              </a:tr>
              <a:tr h="370840">
                <a:tc>
                  <a:txBody>
                    <a:bodyPr/>
                    <a:lstStyle/>
                    <a:p>
                      <a:pPr algn="ctr"/>
                      <a:r>
                        <a:rPr lang="en-US" altLang="zh-CN" dirty="0"/>
                        <a:t>C</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669746277"/>
                  </a:ext>
                </a:extLst>
              </a:tr>
              <a:tr h="370840">
                <a:tc>
                  <a:txBody>
                    <a:bodyPr/>
                    <a:lstStyle/>
                    <a:p>
                      <a:pPr algn="ctr"/>
                      <a:r>
                        <a:rPr lang="en-US" altLang="zh-CN" dirty="0"/>
                        <a:t>C</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4274037838"/>
                  </a:ext>
                </a:extLst>
              </a:tr>
              <a:tr h="370840">
                <a:tc>
                  <a:txBody>
                    <a:bodyPr/>
                    <a:lstStyle/>
                    <a:p>
                      <a:pPr algn="ctr"/>
                      <a:r>
                        <a:rPr lang="en-US" altLang="zh-CN" dirty="0"/>
                        <a:t>D</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61353007"/>
                  </a:ext>
                </a:extLst>
              </a:tr>
              <a:tr h="370840">
                <a:tc>
                  <a:txBody>
                    <a:bodyPr/>
                    <a:lstStyle/>
                    <a:p>
                      <a:pPr algn="ctr"/>
                      <a:r>
                        <a:rPr lang="en-US" altLang="zh-CN" dirty="0"/>
                        <a:t>D</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550911551"/>
                  </a:ext>
                </a:extLst>
              </a:tr>
            </a:tbl>
          </a:graphicData>
        </a:graphic>
      </p:graphicFrame>
      <p:pic>
        <p:nvPicPr>
          <p:cNvPr id="5" name="Picture 2" descr="L:\2014数字系统设计\2014DDpptx\JPEG\JPEG\Dally_Fig.19.1.jpg">
            <a:extLst>
              <a:ext uri="{FF2B5EF4-FFF2-40B4-BE49-F238E27FC236}">
                <a16:creationId xmlns:a16="http://schemas.microsoft.com/office/drawing/2014/main" id="{E7FE1F38-BE4C-478A-A551-20FF910A54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34" y="1851877"/>
            <a:ext cx="2517808" cy="306705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8736A30-CF68-4C03-8D4D-63D16AF99244}"/>
              </a:ext>
            </a:extLst>
          </p:cNvPr>
          <p:cNvSpPr txBox="1"/>
          <p:nvPr/>
        </p:nvSpPr>
        <p:spPr>
          <a:xfrm>
            <a:off x="671213" y="1272619"/>
            <a:ext cx="1468672" cy="400110"/>
          </a:xfrm>
          <a:prstGeom prst="rect">
            <a:avLst/>
          </a:prstGeom>
          <a:noFill/>
        </p:spPr>
        <p:txBody>
          <a:bodyPr wrap="none" rtlCol="0">
            <a:spAutoFit/>
          </a:bodyPr>
          <a:lstStyle/>
          <a:p>
            <a:r>
              <a:rPr lang="zh-CN" altLang="en-US" dirty="0"/>
              <a:t>状态转换图</a:t>
            </a:r>
          </a:p>
        </p:txBody>
      </p:sp>
      <p:sp>
        <p:nvSpPr>
          <p:cNvPr id="7" name="文本框 6">
            <a:extLst>
              <a:ext uri="{FF2B5EF4-FFF2-40B4-BE49-F238E27FC236}">
                <a16:creationId xmlns:a16="http://schemas.microsoft.com/office/drawing/2014/main" id="{E6ABCD65-50D6-4D9B-AE0C-694FDEFE9BD8}"/>
              </a:ext>
            </a:extLst>
          </p:cNvPr>
          <p:cNvSpPr txBox="1"/>
          <p:nvPr/>
        </p:nvSpPr>
        <p:spPr>
          <a:xfrm>
            <a:off x="4572306" y="1206631"/>
            <a:ext cx="1470275" cy="400110"/>
          </a:xfrm>
          <a:prstGeom prst="rect">
            <a:avLst/>
          </a:prstGeom>
          <a:noFill/>
        </p:spPr>
        <p:txBody>
          <a:bodyPr wrap="none" rtlCol="0">
            <a:spAutoFit/>
          </a:bodyPr>
          <a:lstStyle/>
          <a:p>
            <a:r>
              <a:rPr lang="zh-CN" altLang="en-US" dirty="0"/>
              <a:t>状态转换表</a:t>
            </a:r>
          </a:p>
        </p:txBody>
      </p:sp>
      <p:cxnSp>
        <p:nvCxnSpPr>
          <p:cNvPr id="9" name="直接连接符 8">
            <a:extLst>
              <a:ext uri="{FF2B5EF4-FFF2-40B4-BE49-F238E27FC236}">
                <a16:creationId xmlns:a16="http://schemas.microsoft.com/office/drawing/2014/main" id="{904E749D-D691-4B67-B724-2B7B9490EB1A}"/>
              </a:ext>
            </a:extLst>
          </p:cNvPr>
          <p:cNvCxnSpPr>
            <a:cxnSpLocks/>
          </p:cNvCxnSpPr>
          <p:nvPr/>
        </p:nvCxnSpPr>
        <p:spPr bwMode="auto">
          <a:xfrm flipH="1">
            <a:off x="5684363" y="565608"/>
            <a:ext cx="744717" cy="829559"/>
          </a:xfrm>
          <a:prstGeom prst="line">
            <a:avLst/>
          </a:prstGeom>
          <a:noFill/>
          <a:ln w="9525" cap="flat" cmpd="sng" algn="ctr">
            <a:no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551CA841-1F83-46BD-AEFF-A9EE4CADA991}"/>
              </a:ext>
            </a:extLst>
          </p:cNvPr>
          <p:cNvCxnSpPr>
            <a:cxnSpLocks/>
          </p:cNvCxnSpPr>
          <p:nvPr/>
        </p:nvCxnSpPr>
        <p:spPr bwMode="auto">
          <a:xfrm>
            <a:off x="2947447" y="2832754"/>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0C73B593-35F7-4871-9830-7CCE713307C4}"/>
              </a:ext>
            </a:extLst>
          </p:cNvPr>
          <p:cNvCxnSpPr>
            <a:cxnSpLocks/>
          </p:cNvCxnSpPr>
          <p:nvPr/>
        </p:nvCxnSpPr>
        <p:spPr bwMode="auto">
          <a:xfrm>
            <a:off x="2977296" y="3579044"/>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16" name="直接连接符 15">
            <a:extLst>
              <a:ext uri="{FF2B5EF4-FFF2-40B4-BE49-F238E27FC236}">
                <a16:creationId xmlns:a16="http://schemas.microsoft.com/office/drawing/2014/main" id="{3AF1CBF2-D957-4425-9657-E3A39FD3DC17}"/>
              </a:ext>
            </a:extLst>
          </p:cNvPr>
          <p:cNvCxnSpPr>
            <a:cxnSpLocks/>
          </p:cNvCxnSpPr>
          <p:nvPr/>
        </p:nvCxnSpPr>
        <p:spPr bwMode="auto">
          <a:xfrm>
            <a:off x="2947446" y="4323760"/>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8DB822B7-786A-46F1-8181-6796BE6D86BB}"/>
              </a:ext>
            </a:extLst>
          </p:cNvPr>
          <p:cNvCxnSpPr>
            <a:cxnSpLocks/>
          </p:cNvCxnSpPr>
          <p:nvPr/>
        </p:nvCxnSpPr>
        <p:spPr bwMode="auto">
          <a:xfrm>
            <a:off x="2947445" y="5054182"/>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18" name="直接连接符 17">
            <a:extLst>
              <a:ext uri="{FF2B5EF4-FFF2-40B4-BE49-F238E27FC236}">
                <a16:creationId xmlns:a16="http://schemas.microsoft.com/office/drawing/2014/main" id="{6F1A99CD-BCEF-490F-87D7-904AF15BDCA9}"/>
              </a:ext>
            </a:extLst>
          </p:cNvPr>
          <p:cNvCxnSpPr>
            <a:cxnSpLocks/>
            <a:stCxn id="4" idx="0"/>
          </p:cNvCxnSpPr>
          <p:nvPr/>
        </p:nvCxnSpPr>
        <p:spPr bwMode="auto">
          <a:xfrm flipH="1">
            <a:off x="5973481" y="1716622"/>
            <a:ext cx="21966" cy="3337560"/>
          </a:xfrm>
          <a:prstGeom prst="line">
            <a:avLst/>
          </a:prstGeom>
          <a:no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3398546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9" name="Object 2"/>
          <p:cNvGraphicFramePr>
            <a:graphicFrameLocks noChangeAspect="1"/>
          </p:cNvGraphicFramePr>
          <p:nvPr>
            <p:extLst>
              <p:ext uri="{D42A27DB-BD31-4B8C-83A1-F6EECF244321}">
                <p14:modId xmlns:p14="http://schemas.microsoft.com/office/powerpoint/2010/main" val="2178892026"/>
              </p:ext>
            </p:extLst>
          </p:nvPr>
        </p:nvGraphicFramePr>
        <p:xfrm>
          <a:off x="914400" y="2623930"/>
          <a:ext cx="7386638" cy="3164164"/>
        </p:xfrm>
        <a:graphic>
          <a:graphicData uri="http://schemas.openxmlformats.org/presentationml/2006/ole">
            <mc:AlternateContent xmlns:mc="http://schemas.openxmlformats.org/markup-compatibility/2006">
              <mc:Choice xmlns:v="urn:schemas-microsoft-com:vml" Requires="v">
                <p:oleObj spid="_x0000_s64601" name="Visio" r:id="rId4" imgW="3695700" imgH="1701800" progId="Visio.Drawing.6">
                  <p:embed/>
                </p:oleObj>
              </mc:Choice>
              <mc:Fallback>
                <p:oleObj name="Visio" r:id="rId4" imgW="3695700" imgH="1701800" progId="Visio.Drawing.6">
                  <p:embed/>
                  <p:pic>
                    <p:nvPicPr>
                      <p:cNvPr id="1945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623930"/>
                        <a:ext cx="7386638" cy="3164164"/>
                      </a:xfrm>
                      <a:prstGeom prst="rect">
                        <a:avLst/>
                      </a:prstGeom>
                      <a:noFill/>
                      <a:ln>
                        <a:noFill/>
                      </a:ln>
                      <a:effectLst/>
                      <a:extLst/>
                    </p:spPr>
                  </p:pic>
                </p:oleObj>
              </mc:Fallback>
            </mc:AlternateContent>
          </a:graphicData>
        </a:graphic>
      </p:graphicFrame>
      <p:sp>
        <p:nvSpPr>
          <p:cNvPr id="19460" name="Text Box 3"/>
          <p:cNvSpPr txBox="1">
            <a:spLocks noChangeArrowheads="1"/>
          </p:cNvSpPr>
          <p:nvPr/>
        </p:nvSpPr>
        <p:spPr bwMode="auto">
          <a:xfrm>
            <a:off x="914400" y="5588039"/>
            <a:ext cx="3756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pPr algn="l" eaLnBrk="1" hangingPunct="1">
              <a:spcBef>
                <a:spcPct val="0"/>
              </a:spcBef>
            </a:pPr>
            <a:r>
              <a:rPr lang="en-US" b="0" dirty="0">
                <a:latin typeface="Arial" pitchFamily="34" charset="0"/>
              </a:rPr>
              <a:t>Memory size: 2</a:t>
            </a:r>
            <a:r>
              <a:rPr lang="en-US" b="0" baseline="30000" dirty="0">
                <a:latin typeface="Arial" pitchFamily="34" charset="0"/>
              </a:rPr>
              <a:t>s+i  </a:t>
            </a:r>
            <a:r>
              <a:rPr lang="en-US" b="0" dirty="0" err="1">
                <a:latin typeface="Arial" pitchFamily="34" charset="0"/>
              </a:rPr>
              <a:t>s+o</a:t>
            </a:r>
            <a:r>
              <a:rPr lang="en-US" b="0" dirty="0">
                <a:latin typeface="Arial" pitchFamily="34" charset="0"/>
              </a:rPr>
              <a:t> bit words</a:t>
            </a:r>
          </a:p>
        </p:txBody>
      </p:sp>
      <p:sp>
        <p:nvSpPr>
          <p:cNvPr id="19461" name="Rectangle 5"/>
          <p:cNvSpPr>
            <a:spLocks noGrp="1" noChangeArrowheads="1"/>
          </p:cNvSpPr>
          <p:nvPr>
            <p:ph type="title"/>
          </p:nvPr>
        </p:nvSpPr>
        <p:spPr/>
        <p:txBody>
          <a:bodyPr/>
          <a:lstStyle/>
          <a:p>
            <a:r>
              <a:rPr lang="en-US" dirty="0">
                <a:ea typeface="ＭＳ Ｐゴシック" pitchFamily="34" charset="-128"/>
              </a:rPr>
              <a:t>Microcode – the picture</a:t>
            </a:r>
          </a:p>
        </p:txBody>
      </p:sp>
      <p:graphicFrame>
        <p:nvGraphicFramePr>
          <p:cNvPr id="5" name="对象 1">
            <a:extLst>
              <a:ext uri="{FF2B5EF4-FFF2-40B4-BE49-F238E27FC236}">
                <a16:creationId xmlns:a16="http://schemas.microsoft.com/office/drawing/2014/main" id="{DA11B1BC-D86C-49DC-9A0E-65FF0E4866A9}"/>
              </a:ext>
            </a:extLst>
          </p:cNvPr>
          <p:cNvGraphicFramePr>
            <a:graphicFrameLocks/>
          </p:cNvGraphicFramePr>
          <p:nvPr>
            <p:extLst>
              <p:ext uri="{D42A27DB-BD31-4B8C-83A1-F6EECF244321}">
                <p14:modId xmlns:p14="http://schemas.microsoft.com/office/powerpoint/2010/main" val="1426530398"/>
              </p:ext>
            </p:extLst>
          </p:nvPr>
        </p:nvGraphicFramePr>
        <p:xfrm>
          <a:off x="3568148" y="168966"/>
          <a:ext cx="5297556" cy="2254910"/>
        </p:xfrm>
        <a:graphic>
          <a:graphicData uri="http://schemas.openxmlformats.org/presentationml/2006/ole">
            <mc:AlternateContent xmlns:mc="http://schemas.openxmlformats.org/markup-compatibility/2006">
              <mc:Choice xmlns:v="urn:schemas-microsoft-com:vml" Requires="v">
                <p:oleObj spid="_x0000_s64602" r:id="rId6" imgW="5420482" imgH="2029108" progId="Paint.Picture">
                  <p:embed/>
                </p:oleObj>
              </mc:Choice>
              <mc:Fallback>
                <p:oleObj r:id="rId6" imgW="5420482" imgH="2029108" progId="Paint.Picture">
                  <p:embed/>
                  <p:pic>
                    <p:nvPicPr>
                      <p:cNvPr id="4" name="对象 1">
                        <a:extLst>
                          <a:ext uri="{FF2B5EF4-FFF2-40B4-BE49-F238E27FC236}">
                            <a16:creationId xmlns:a16="http://schemas.microsoft.com/office/drawing/2014/main" id="{08A6C40D-58D5-423D-A253-047600B9EF6E}"/>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68148" y="168966"/>
                        <a:ext cx="5297556" cy="225491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124298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9" name="Object 2"/>
          <p:cNvGraphicFramePr>
            <a:graphicFrameLocks noChangeAspect="1"/>
          </p:cNvGraphicFramePr>
          <p:nvPr>
            <p:extLst/>
          </p:nvPr>
        </p:nvGraphicFramePr>
        <p:xfrm>
          <a:off x="152400" y="1063752"/>
          <a:ext cx="4328160" cy="1984089"/>
        </p:xfrm>
        <a:graphic>
          <a:graphicData uri="http://schemas.openxmlformats.org/presentationml/2006/ole">
            <mc:AlternateContent xmlns:mc="http://schemas.openxmlformats.org/markup-compatibility/2006">
              <mc:Choice xmlns:v="urn:schemas-microsoft-com:vml" Requires="v">
                <p:oleObj spid="_x0000_s65606" name="Visio" r:id="rId4" imgW="3695700" imgH="1701800" progId="Visio.Drawing.6">
                  <p:embed/>
                </p:oleObj>
              </mc:Choice>
              <mc:Fallback>
                <p:oleObj name="Visio" r:id="rId4" imgW="3695700" imgH="1701800" progId="Visio.Drawing.6">
                  <p:embed/>
                  <p:pic>
                    <p:nvPicPr>
                      <p:cNvPr id="19459"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 y="1063752"/>
                        <a:ext cx="4328160" cy="1984089"/>
                      </a:xfrm>
                      <a:prstGeom prst="rect">
                        <a:avLst/>
                      </a:prstGeom>
                      <a:noFill/>
                      <a:ln>
                        <a:noFill/>
                      </a:ln>
                      <a:effectLst/>
                      <a:extLst/>
                    </p:spPr>
                  </p:pic>
                </p:oleObj>
              </mc:Fallback>
            </mc:AlternateContent>
          </a:graphicData>
        </a:graphic>
      </p:graphicFrame>
      <p:sp>
        <p:nvSpPr>
          <p:cNvPr id="19460" name="Text Box 3"/>
          <p:cNvSpPr txBox="1">
            <a:spLocks noChangeArrowheads="1"/>
          </p:cNvSpPr>
          <p:nvPr/>
        </p:nvSpPr>
        <p:spPr bwMode="auto">
          <a:xfrm>
            <a:off x="292608" y="3227123"/>
            <a:ext cx="375615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000" b="1">
                <a:solidFill>
                  <a:schemeClr val="tx1"/>
                </a:solidFill>
                <a:latin typeface="Courier New" pitchFamily="49" charset="0"/>
                <a:ea typeface="ＭＳ Ｐゴシック" pitchFamily="34" charset="-128"/>
              </a:defRPr>
            </a:lvl1pPr>
            <a:lvl2pPr marL="742950" indent="-285750">
              <a:defRPr sz="2000" b="1">
                <a:solidFill>
                  <a:schemeClr val="tx1"/>
                </a:solidFill>
                <a:latin typeface="Courier New" pitchFamily="49" charset="0"/>
                <a:ea typeface="ＭＳ Ｐゴシック" pitchFamily="34" charset="-128"/>
              </a:defRPr>
            </a:lvl2pPr>
            <a:lvl3pPr marL="1143000" indent="-228600">
              <a:defRPr sz="2000" b="1">
                <a:solidFill>
                  <a:schemeClr val="tx1"/>
                </a:solidFill>
                <a:latin typeface="Courier New" pitchFamily="49" charset="0"/>
                <a:ea typeface="ＭＳ Ｐゴシック" pitchFamily="34" charset="-128"/>
              </a:defRPr>
            </a:lvl3pPr>
            <a:lvl4pPr marL="1600200" indent="-228600">
              <a:defRPr sz="2000" b="1">
                <a:solidFill>
                  <a:schemeClr val="tx1"/>
                </a:solidFill>
                <a:latin typeface="Courier New" pitchFamily="49" charset="0"/>
                <a:ea typeface="ＭＳ Ｐゴシック" pitchFamily="34" charset="-128"/>
              </a:defRPr>
            </a:lvl4pPr>
            <a:lvl5pPr marL="2057400" indent="-228600">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defRPr sz="2000" b="1">
                <a:solidFill>
                  <a:schemeClr val="tx1"/>
                </a:solidFill>
                <a:latin typeface="Courier New" pitchFamily="49" charset="0"/>
                <a:ea typeface="ＭＳ Ｐゴシック" pitchFamily="34" charset="-128"/>
              </a:defRPr>
            </a:lvl9pPr>
          </a:lstStyle>
          <a:p>
            <a:pPr algn="l" eaLnBrk="1" hangingPunct="1">
              <a:spcBef>
                <a:spcPct val="0"/>
              </a:spcBef>
            </a:pPr>
            <a:r>
              <a:rPr lang="en-US" b="0" dirty="0">
                <a:latin typeface="Arial" pitchFamily="34" charset="0"/>
              </a:rPr>
              <a:t>Memory size: 2</a:t>
            </a:r>
            <a:r>
              <a:rPr lang="en-US" b="0" baseline="30000" dirty="0">
                <a:latin typeface="Arial" pitchFamily="34" charset="0"/>
              </a:rPr>
              <a:t>s+i  </a:t>
            </a:r>
            <a:r>
              <a:rPr lang="en-US" b="0" dirty="0" err="1">
                <a:latin typeface="Arial" pitchFamily="34" charset="0"/>
              </a:rPr>
              <a:t>s+o</a:t>
            </a:r>
            <a:r>
              <a:rPr lang="en-US" b="0" dirty="0">
                <a:latin typeface="Arial" pitchFamily="34" charset="0"/>
              </a:rPr>
              <a:t> bit words</a:t>
            </a:r>
          </a:p>
        </p:txBody>
      </p:sp>
      <p:sp>
        <p:nvSpPr>
          <p:cNvPr id="19461" name="Rectangle 5"/>
          <p:cNvSpPr>
            <a:spLocks noGrp="1" noChangeArrowheads="1"/>
          </p:cNvSpPr>
          <p:nvPr>
            <p:ph type="title"/>
          </p:nvPr>
        </p:nvSpPr>
        <p:spPr/>
        <p:txBody>
          <a:bodyPr/>
          <a:lstStyle/>
          <a:p>
            <a:r>
              <a:rPr lang="zh-CN" altLang="en-US" dirty="0">
                <a:ea typeface="ＭＳ Ｐゴシック" pitchFamily="34" charset="-128"/>
              </a:rPr>
              <a:t>微编码</a:t>
            </a:r>
            <a:endParaRPr lang="en-US" dirty="0">
              <a:ea typeface="ＭＳ Ｐゴシック" pitchFamily="34" charset="-128"/>
            </a:endParaRPr>
          </a:p>
        </p:txBody>
      </p:sp>
      <p:sp>
        <p:nvSpPr>
          <p:cNvPr id="2" name="矩形 1"/>
          <p:cNvSpPr/>
          <p:nvPr/>
        </p:nvSpPr>
        <p:spPr>
          <a:xfrm>
            <a:off x="4288536" y="893763"/>
            <a:ext cx="4873752" cy="5447645"/>
          </a:xfrm>
          <a:prstGeom prst="rect">
            <a:avLst/>
          </a:prstGeom>
          <a:ln>
            <a:noFill/>
          </a:ln>
        </p:spPr>
        <p:txBody>
          <a:bodyPr wrap="square">
            <a:spAutoFit/>
          </a:bodyPr>
          <a:lstStyle/>
          <a:p>
            <a:pPr algn="l"/>
            <a:r>
              <a:rPr lang="en-US" altLang="zh-CN" sz="1200" dirty="0"/>
              <a:t>module ucode1(</a:t>
            </a:r>
            <a:r>
              <a:rPr lang="en-US" altLang="zh-CN" sz="1200" dirty="0" err="1"/>
              <a:t>clk,rst,in,out</a:t>
            </a:r>
            <a:r>
              <a:rPr lang="en-US" altLang="zh-CN" sz="1200" dirty="0"/>
              <a:t>) ;</a:t>
            </a:r>
          </a:p>
          <a:p>
            <a:pPr algn="l"/>
            <a:r>
              <a:rPr lang="en-US" altLang="zh-CN" sz="1200" dirty="0"/>
              <a:t>  parameter n = 1 ; </a:t>
            </a:r>
            <a:r>
              <a:rPr lang="en-US" altLang="zh-CN" sz="1200" i="1" dirty="0">
                <a:solidFill>
                  <a:schemeClr val="accent6">
                    <a:lumMod val="50000"/>
                  </a:schemeClr>
                </a:solidFill>
              </a:rPr>
              <a:t>// input width</a:t>
            </a:r>
          </a:p>
          <a:p>
            <a:pPr algn="l"/>
            <a:r>
              <a:rPr lang="en-US" altLang="zh-CN" sz="1200" dirty="0"/>
              <a:t>  parameter m = 6 ; </a:t>
            </a:r>
            <a:r>
              <a:rPr lang="en-US" altLang="zh-CN" sz="1200" i="1" dirty="0">
                <a:solidFill>
                  <a:schemeClr val="accent6">
                    <a:lumMod val="50000"/>
                  </a:schemeClr>
                </a:solidFill>
              </a:rPr>
              <a:t>// output width</a:t>
            </a:r>
          </a:p>
          <a:p>
            <a:pPr algn="l"/>
            <a:r>
              <a:rPr lang="en-US" altLang="zh-CN" sz="1200" dirty="0"/>
              <a:t>  parameter k = 3 ; </a:t>
            </a:r>
            <a:r>
              <a:rPr lang="en-US" altLang="zh-CN" sz="1200" i="1" dirty="0">
                <a:solidFill>
                  <a:schemeClr val="accent6">
                    <a:lumMod val="50000"/>
                  </a:schemeClr>
                </a:solidFill>
              </a:rPr>
              <a:t>// bits of state</a:t>
            </a:r>
          </a:p>
          <a:p>
            <a:pPr algn="l"/>
            <a:endParaRPr lang="zh-CN" altLang="en-US" sz="1200" i="1" dirty="0"/>
          </a:p>
          <a:p>
            <a:pPr algn="l"/>
            <a:r>
              <a:rPr lang="en-US" altLang="zh-CN" sz="1200" dirty="0"/>
              <a:t>  input  </a:t>
            </a:r>
            <a:r>
              <a:rPr lang="en-US" altLang="zh-CN" sz="1200" dirty="0" err="1"/>
              <a:t>clk</a:t>
            </a:r>
            <a:r>
              <a:rPr lang="en-US" altLang="zh-CN" sz="1200" dirty="0"/>
              <a:t>, </a:t>
            </a:r>
            <a:r>
              <a:rPr lang="en-US" altLang="zh-CN" sz="1200" dirty="0" err="1"/>
              <a:t>rst</a:t>
            </a:r>
            <a:r>
              <a:rPr lang="en-US" altLang="zh-CN" sz="1200" dirty="0"/>
              <a:t> ;</a:t>
            </a:r>
          </a:p>
          <a:p>
            <a:pPr algn="l"/>
            <a:r>
              <a:rPr lang="en-US" altLang="zh-CN" sz="1200" dirty="0"/>
              <a:t>  input  [n-1:0] in ;</a:t>
            </a:r>
          </a:p>
          <a:p>
            <a:pPr algn="l"/>
            <a:r>
              <a:rPr lang="en-US" altLang="zh-CN" sz="1200" dirty="0"/>
              <a:t>  output [m-1:0] out ;</a:t>
            </a:r>
          </a:p>
          <a:p>
            <a:pPr algn="l"/>
            <a:endParaRPr lang="zh-CN" altLang="en-US" sz="1200" dirty="0"/>
          </a:p>
          <a:p>
            <a:pPr algn="l"/>
            <a:r>
              <a:rPr lang="en-US" altLang="zh-CN" sz="1200" dirty="0"/>
              <a:t>  wire   [k-1:0] next, state ;</a:t>
            </a:r>
          </a:p>
          <a:p>
            <a:pPr algn="l"/>
            <a:r>
              <a:rPr lang="en-US" altLang="zh-CN" sz="1200" dirty="0"/>
              <a:t>  wire [k+m-1:0] </a:t>
            </a:r>
            <a:r>
              <a:rPr lang="en-US" altLang="zh-CN" sz="1200" dirty="0" err="1"/>
              <a:t>uinst</a:t>
            </a:r>
            <a:r>
              <a:rPr lang="en-US" altLang="zh-CN" sz="1200" dirty="0"/>
              <a:t> ;</a:t>
            </a:r>
          </a:p>
          <a:p>
            <a:pPr algn="l"/>
            <a:endParaRPr lang="zh-CN" altLang="en-US" sz="1200" dirty="0"/>
          </a:p>
          <a:p>
            <a:pPr algn="l"/>
            <a:r>
              <a:rPr lang="en-US" altLang="zh-CN" sz="1200" dirty="0"/>
              <a:t>  DFF #(k) </a:t>
            </a:r>
            <a:r>
              <a:rPr lang="en-US" altLang="zh-CN" sz="1200" dirty="0" err="1"/>
              <a:t>state_reg</a:t>
            </a:r>
            <a:r>
              <a:rPr lang="en-US" altLang="zh-CN" sz="1200" dirty="0"/>
              <a:t>(</a:t>
            </a:r>
            <a:r>
              <a:rPr lang="en-US" altLang="zh-CN" sz="1200" dirty="0" err="1"/>
              <a:t>clk</a:t>
            </a:r>
            <a:r>
              <a:rPr lang="en-US" altLang="zh-CN" sz="1200" dirty="0"/>
              <a:t>, next, state) ;  </a:t>
            </a:r>
            <a:r>
              <a:rPr lang="en-US" altLang="zh-CN" sz="1200" i="1" dirty="0">
                <a:solidFill>
                  <a:schemeClr val="accent6">
                    <a:lumMod val="50000"/>
                  </a:schemeClr>
                </a:solidFill>
              </a:rPr>
              <a:t>// state register</a:t>
            </a:r>
          </a:p>
          <a:p>
            <a:pPr algn="l"/>
            <a:r>
              <a:rPr lang="en-US" altLang="zh-CN" sz="1200" dirty="0"/>
              <a:t>  DFF #(m) </a:t>
            </a:r>
            <a:r>
              <a:rPr lang="en-US" altLang="zh-CN" sz="1200" dirty="0" err="1"/>
              <a:t>out_reg</a:t>
            </a:r>
            <a:r>
              <a:rPr lang="en-US" altLang="zh-CN" sz="1200" dirty="0"/>
              <a:t>(</a:t>
            </a:r>
            <a:r>
              <a:rPr lang="en-US" altLang="zh-CN" sz="1200" dirty="0" err="1"/>
              <a:t>clk</a:t>
            </a:r>
            <a:r>
              <a:rPr lang="en-US" altLang="zh-CN" sz="1200" dirty="0"/>
              <a:t>, </a:t>
            </a:r>
            <a:r>
              <a:rPr lang="en-US" altLang="zh-CN" sz="1200" dirty="0" err="1">
                <a:solidFill>
                  <a:srgbClr val="FF0000"/>
                </a:solidFill>
              </a:rPr>
              <a:t>uinst</a:t>
            </a:r>
            <a:r>
              <a:rPr lang="en-US" altLang="zh-CN" sz="1200" dirty="0">
                <a:solidFill>
                  <a:srgbClr val="FF0000"/>
                </a:solidFill>
              </a:rPr>
              <a:t>[m-1:0</a:t>
            </a:r>
            <a:r>
              <a:rPr lang="en-US" altLang="zh-CN" sz="1200" dirty="0"/>
              <a:t>], out) ; </a:t>
            </a:r>
            <a:r>
              <a:rPr lang="en-US" altLang="zh-CN" sz="1200" i="1" dirty="0">
                <a:solidFill>
                  <a:schemeClr val="accent6">
                    <a:lumMod val="50000"/>
                  </a:schemeClr>
                </a:solidFill>
              </a:rPr>
              <a:t>// output register</a:t>
            </a:r>
          </a:p>
          <a:p>
            <a:pPr algn="l"/>
            <a:r>
              <a:rPr lang="en-US" altLang="zh-CN" sz="1200" dirty="0"/>
              <a:t>  ROM #(</a:t>
            </a:r>
            <a:r>
              <a:rPr lang="en-US" altLang="zh-CN" sz="1200" dirty="0" err="1"/>
              <a:t>n+k,m+k</a:t>
            </a:r>
            <a:r>
              <a:rPr lang="en-US" altLang="zh-CN" sz="1200" dirty="0"/>
              <a:t>) </a:t>
            </a:r>
            <a:r>
              <a:rPr lang="en-US" altLang="zh-CN" sz="1200" dirty="0" err="1"/>
              <a:t>uc</a:t>
            </a:r>
            <a:r>
              <a:rPr lang="en-US" altLang="zh-CN" sz="1200" dirty="0"/>
              <a:t>({state, in}, </a:t>
            </a:r>
            <a:r>
              <a:rPr lang="en-US" altLang="zh-CN" sz="1200" dirty="0" err="1">
                <a:solidFill>
                  <a:srgbClr val="FF0000"/>
                </a:solidFill>
              </a:rPr>
              <a:t>uinst</a:t>
            </a:r>
            <a:r>
              <a:rPr lang="en-US" altLang="zh-CN" sz="1200" dirty="0"/>
              <a:t>) ; </a:t>
            </a:r>
            <a:r>
              <a:rPr lang="en-US" altLang="zh-CN" sz="1200" i="1" dirty="0">
                <a:solidFill>
                  <a:schemeClr val="accent6">
                    <a:lumMod val="50000"/>
                  </a:schemeClr>
                </a:solidFill>
              </a:rPr>
              <a:t>// microcode store</a:t>
            </a:r>
          </a:p>
          <a:p>
            <a:pPr algn="l"/>
            <a:r>
              <a:rPr lang="en-US" altLang="zh-CN" sz="1200" dirty="0"/>
              <a:t>  assign next = </a:t>
            </a:r>
            <a:r>
              <a:rPr lang="en-US" altLang="zh-CN" sz="1200" dirty="0" err="1"/>
              <a:t>rst</a:t>
            </a:r>
            <a:r>
              <a:rPr lang="en-US" altLang="zh-CN" sz="1200" dirty="0"/>
              <a:t> ? {k{1'b0}} : </a:t>
            </a:r>
            <a:r>
              <a:rPr lang="en-US" altLang="zh-CN" sz="1200" dirty="0" err="1">
                <a:solidFill>
                  <a:srgbClr val="FF0000"/>
                </a:solidFill>
              </a:rPr>
              <a:t>uinst</a:t>
            </a:r>
            <a:r>
              <a:rPr lang="en-US" altLang="zh-CN" sz="1200" dirty="0">
                <a:solidFill>
                  <a:srgbClr val="FF0000"/>
                </a:solidFill>
              </a:rPr>
              <a:t>[m+k-1:m</a:t>
            </a:r>
            <a:r>
              <a:rPr lang="en-US" altLang="zh-CN" sz="1200" dirty="0"/>
              <a:t>] ; </a:t>
            </a:r>
            <a:r>
              <a:rPr lang="en-US" altLang="zh-CN" sz="1200" i="1" dirty="0">
                <a:solidFill>
                  <a:schemeClr val="accent6">
                    <a:lumMod val="50000"/>
                  </a:schemeClr>
                </a:solidFill>
              </a:rPr>
              <a:t>// reset state</a:t>
            </a:r>
          </a:p>
          <a:p>
            <a:pPr algn="l"/>
            <a:r>
              <a:rPr lang="en-US" altLang="zh-CN" sz="1200" dirty="0" err="1"/>
              <a:t>endmodule</a:t>
            </a:r>
            <a:endParaRPr lang="zh-CN" altLang="en-US" sz="1200" dirty="0"/>
          </a:p>
        </p:txBody>
      </p:sp>
      <p:sp>
        <p:nvSpPr>
          <p:cNvPr id="3" name="矩形 2"/>
          <p:cNvSpPr/>
          <p:nvPr/>
        </p:nvSpPr>
        <p:spPr>
          <a:xfrm>
            <a:off x="2934393" y="1072187"/>
            <a:ext cx="1011815" cy="369332"/>
          </a:xfrm>
          <a:prstGeom prst="rect">
            <a:avLst/>
          </a:prstGeom>
        </p:spPr>
        <p:txBody>
          <a:bodyPr wrap="none">
            <a:spAutoFit/>
          </a:bodyPr>
          <a:lstStyle/>
          <a:p>
            <a:r>
              <a:rPr lang="en-US" altLang="zh-CN" sz="1800" dirty="0">
                <a:solidFill>
                  <a:srgbClr val="C00000"/>
                </a:solidFill>
              </a:rPr>
              <a:t>k = 3 </a:t>
            </a:r>
            <a:endParaRPr lang="zh-CN" altLang="en-US" sz="1800" dirty="0">
              <a:solidFill>
                <a:srgbClr val="C00000"/>
              </a:solidFill>
            </a:endParaRPr>
          </a:p>
        </p:txBody>
      </p:sp>
      <p:sp>
        <p:nvSpPr>
          <p:cNvPr id="4" name="矩形 3"/>
          <p:cNvSpPr/>
          <p:nvPr/>
        </p:nvSpPr>
        <p:spPr>
          <a:xfrm>
            <a:off x="2934393" y="2963769"/>
            <a:ext cx="1011815" cy="369332"/>
          </a:xfrm>
          <a:prstGeom prst="rect">
            <a:avLst/>
          </a:prstGeom>
        </p:spPr>
        <p:txBody>
          <a:bodyPr wrap="none">
            <a:spAutoFit/>
          </a:bodyPr>
          <a:lstStyle/>
          <a:p>
            <a:r>
              <a:rPr lang="en-US" altLang="zh-CN" sz="1800" dirty="0">
                <a:solidFill>
                  <a:srgbClr val="C00000"/>
                </a:solidFill>
              </a:rPr>
              <a:t>m = 6 </a:t>
            </a:r>
            <a:endParaRPr lang="zh-CN" altLang="en-US" sz="1800" dirty="0">
              <a:solidFill>
                <a:srgbClr val="C00000"/>
              </a:solidFill>
            </a:endParaRPr>
          </a:p>
        </p:txBody>
      </p:sp>
      <p:sp>
        <p:nvSpPr>
          <p:cNvPr id="5" name="矩形 4"/>
          <p:cNvSpPr/>
          <p:nvPr/>
        </p:nvSpPr>
        <p:spPr>
          <a:xfrm>
            <a:off x="256032" y="2594437"/>
            <a:ext cx="1011815" cy="369332"/>
          </a:xfrm>
          <a:prstGeom prst="rect">
            <a:avLst/>
          </a:prstGeom>
        </p:spPr>
        <p:txBody>
          <a:bodyPr wrap="none">
            <a:spAutoFit/>
          </a:bodyPr>
          <a:lstStyle/>
          <a:p>
            <a:r>
              <a:rPr lang="en-US" altLang="zh-CN" sz="1800" dirty="0">
                <a:solidFill>
                  <a:srgbClr val="C00000"/>
                </a:solidFill>
              </a:rPr>
              <a:t>n = 1 </a:t>
            </a:r>
            <a:endParaRPr lang="zh-CN" altLang="en-US" sz="1800" dirty="0">
              <a:solidFill>
                <a:srgbClr val="C00000"/>
              </a:solidFill>
            </a:endParaRPr>
          </a:p>
        </p:txBody>
      </p:sp>
    </p:spTree>
    <p:extLst>
      <p:ext uri="{BB962C8B-B14F-4D97-AF65-F5344CB8AC3E}">
        <p14:creationId xmlns:p14="http://schemas.microsoft.com/office/powerpoint/2010/main" val="218274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ACD16C-60AE-4F71-96C4-9BAABD4B8488}"/>
              </a:ext>
            </a:extLst>
          </p:cNvPr>
          <p:cNvSpPr>
            <a:spLocks noGrp="1"/>
          </p:cNvSpPr>
          <p:nvPr>
            <p:ph type="title"/>
          </p:nvPr>
        </p:nvSpPr>
        <p:spPr/>
        <p:txBody>
          <a:bodyPr/>
          <a:lstStyle/>
          <a:p>
            <a:endParaRPr lang="zh-CN" altLang="en-US"/>
          </a:p>
        </p:txBody>
      </p:sp>
      <p:pic>
        <p:nvPicPr>
          <p:cNvPr id="3" name="图片 1">
            <a:extLst>
              <a:ext uri="{FF2B5EF4-FFF2-40B4-BE49-F238E27FC236}">
                <a16:creationId xmlns:a16="http://schemas.microsoft.com/office/drawing/2014/main" id="{BD2C087C-6423-4345-B89A-9462D5B27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706" y="1103244"/>
            <a:ext cx="5500688" cy="4412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24673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ChangeArrowheads="1"/>
          </p:cNvSpPr>
          <p:nvPr/>
        </p:nvSpPr>
        <p:spPr bwMode="auto">
          <a:xfrm>
            <a:off x="134938" y="-72231"/>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l">
              <a:spcBef>
                <a:spcPct val="0"/>
              </a:spcBef>
            </a:pPr>
            <a:r>
              <a:rPr lang="en-US" sz="2400" b="0" dirty="0">
                <a:solidFill>
                  <a:srgbClr val="000099"/>
                </a:solidFill>
                <a:latin typeface="Arial" pitchFamily="34" charset="0"/>
              </a:rPr>
              <a:t>Example: Simple Light-Traffic Controller</a:t>
            </a:r>
          </a:p>
        </p:txBody>
      </p:sp>
      <p:grpSp>
        <p:nvGrpSpPr>
          <p:cNvPr id="20484" name="Group 3"/>
          <p:cNvGrpSpPr>
            <a:grpSpLocks/>
          </p:cNvGrpSpPr>
          <p:nvPr/>
        </p:nvGrpSpPr>
        <p:grpSpPr bwMode="auto">
          <a:xfrm>
            <a:off x="4050507" y="3585369"/>
            <a:ext cx="774700" cy="1550988"/>
            <a:chOff x="2352" y="2592"/>
            <a:chExt cx="488" cy="977"/>
          </a:xfrm>
        </p:grpSpPr>
        <p:sp>
          <p:nvSpPr>
            <p:cNvPr id="20515" name="Freeform 4"/>
            <p:cNvSpPr>
              <a:spLocks/>
            </p:cNvSpPr>
            <p:nvPr/>
          </p:nvSpPr>
          <p:spPr bwMode="auto">
            <a:xfrm>
              <a:off x="2352" y="2592"/>
              <a:ext cx="488" cy="488"/>
            </a:xfrm>
            <a:custGeom>
              <a:avLst/>
              <a:gdLst>
                <a:gd name="T0" fmla="*/ 121 w 978"/>
                <a:gd name="T1" fmla="*/ 54 h 977"/>
                <a:gd name="T2" fmla="*/ 120 w 978"/>
                <a:gd name="T3" fmla="*/ 45 h 977"/>
                <a:gd name="T4" fmla="*/ 117 w 978"/>
                <a:gd name="T5" fmla="*/ 37 h 977"/>
                <a:gd name="T6" fmla="*/ 113 w 978"/>
                <a:gd name="T7" fmla="*/ 29 h 977"/>
                <a:gd name="T8" fmla="*/ 108 w 978"/>
                <a:gd name="T9" fmla="*/ 22 h 977"/>
                <a:gd name="T10" fmla="*/ 102 w 978"/>
                <a:gd name="T11" fmla="*/ 15 h 977"/>
                <a:gd name="T12" fmla="*/ 95 w 978"/>
                <a:gd name="T13" fmla="*/ 10 h 977"/>
                <a:gd name="T14" fmla="*/ 87 w 978"/>
                <a:gd name="T15" fmla="*/ 6 h 977"/>
                <a:gd name="T16" fmla="*/ 79 w 978"/>
                <a:gd name="T17" fmla="*/ 2 h 977"/>
                <a:gd name="T18" fmla="*/ 70 w 978"/>
                <a:gd name="T19" fmla="*/ 0 h 977"/>
                <a:gd name="T20" fmla="*/ 61 w 978"/>
                <a:gd name="T21" fmla="*/ 0 h 977"/>
                <a:gd name="T22" fmla="*/ 51 w 978"/>
                <a:gd name="T23" fmla="*/ 0 h 977"/>
                <a:gd name="T24" fmla="*/ 43 w 978"/>
                <a:gd name="T25" fmla="*/ 2 h 977"/>
                <a:gd name="T26" fmla="*/ 34 w 978"/>
                <a:gd name="T27" fmla="*/ 6 h 977"/>
                <a:gd name="T28" fmla="*/ 27 w 978"/>
                <a:gd name="T29" fmla="*/ 10 h 977"/>
                <a:gd name="T30" fmla="*/ 20 w 978"/>
                <a:gd name="T31" fmla="*/ 15 h 977"/>
                <a:gd name="T32" fmla="*/ 14 w 978"/>
                <a:gd name="T33" fmla="*/ 22 h 977"/>
                <a:gd name="T34" fmla="*/ 8 w 978"/>
                <a:gd name="T35" fmla="*/ 29 h 977"/>
                <a:gd name="T36" fmla="*/ 4 w 978"/>
                <a:gd name="T37" fmla="*/ 37 h 977"/>
                <a:gd name="T38" fmla="*/ 2 w 978"/>
                <a:gd name="T39" fmla="*/ 45 h 977"/>
                <a:gd name="T40" fmla="*/ 0 w 978"/>
                <a:gd name="T41" fmla="*/ 54 h 977"/>
                <a:gd name="T42" fmla="*/ 0 w 978"/>
                <a:gd name="T43" fmla="*/ 64 h 977"/>
                <a:gd name="T44" fmla="*/ 1 w 978"/>
                <a:gd name="T45" fmla="*/ 73 h 977"/>
                <a:gd name="T46" fmla="*/ 3 w 978"/>
                <a:gd name="T47" fmla="*/ 82 h 977"/>
                <a:gd name="T48" fmla="*/ 7 w 978"/>
                <a:gd name="T49" fmla="*/ 90 h 977"/>
                <a:gd name="T50" fmla="*/ 12 w 978"/>
                <a:gd name="T51" fmla="*/ 97 h 977"/>
                <a:gd name="T52" fmla="*/ 17 w 978"/>
                <a:gd name="T53" fmla="*/ 104 h 977"/>
                <a:gd name="T54" fmla="*/ 24 w 978"/>
                <a:gd name="T55" fmla="*/ 110 h 977"/>
                <a:gd name="T56" fmla="*/ 32 w 978"/>
                <a:gd name="T57" fmla="*/ 114 h 977"/>
                <a:gd name="T58" fmla="*/ 40 w 978"/>
                <a:gd name="T59" fmla="*/ 118 h 977"/>
                <a:gd name="T60" fmla="*/ 48 w 978"/>
                <a:gd name="T61" fmla="*/ 121 h 977"/>
                <a:gd name="T62" fmla="*/ 58 w 978"/>
                <a:gd name="T63" fmla="*/ 122 h 977"/>
                <a:gd name="T64" fmla="*/ 67 w 978"/>
                <a:gd name="T65" fmla="*/ 121 h 977"/>
                <a:gd name="T66" fmla="*/ 76 w 978"/>
                <a:gd name="T67" fmla="*/ 120 h 977"/>
                <a:gd name="T68" fmla="*/ 84 w 978"/>
                <a:gd name="T69" fmla="*/ 117 h 977"/>
                <a:gd name="T70" fmla="*/ 92 w 978"/>
                <a:gd name="T71" fmla="*/ 113 h 977"/>
                <a:gd name="T72" fmla="*/ 99 w 978"/>
                <a:gd name="T73" fmla="*/ 108 h 977"/>
                <a:gd name="T74" fmla="*/ 106 w 978"/>
                <a:gd name="T75" fmla="*/ 102 h 977"/>
                <a:gd name="T76" fmla="*/ 111 w 978"/>
                <a:gd name="T77" fmla="*/ 95 h 977"/>
                <a:gd name="T78" fmla="*/ 116 w 978"/>
                <a:gd name="T79" fmla="*/ 87 h 977"/>
                <a:gd name="T80" fmla="*/ 119 w 978"/>
                <a:gd name="T81" fmla="*/ 79 h 977"/>
                <a:gd name="T82" fmla="*/ 121 w 978"/>
                <a:gd name="T83" fmla="*/ 70 h 977"/>
                <a:gd name="T84" fmla="*/ 122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9"/>
                  </a:moveTo>
                  <a:lnTo>
                    <a:pt x="978" y="463"/>
                  </a:lnTo>
                  <a:lnTo>
                    <a:pt x="975" y="439"/>
                  </a:lnTo>
                  <a:lnTo>
                    <a:pt x="972" y="414"/>
                  </a:lnTo>
                  <a:lnTo>
                    <a:pt x="969" y="391"/>
                  </a:lnTo>
                  <a:lnTo>
                    <a:pt x="962" y="366"/>
                  </a:lnTo>
                  <a:lnTo>
                    <a:pt x="956" y="343"/>
                  </a:lnTo>
                  <a:lnTo>
                    <a:pt x="949" y="320"/>
                  </a:lnTo>
                  <a:lnTo>
                    <a:pt x="939" y="299"/>
                  </a:lnTo>
                  <a:lnTo>
                    <a:pt x="930" y="277"/>
                  </a:lnTo>
                  <a:lnTo>
                    <a:pt x="919" y="256"/>
                  </a:lnTo>
                  <a:lnTo>
                    <a:pt x="907" y="236"/>
                  </a:lnTo>
                  <a:lnTo>
                    <a:pt x="895" y="216"/>
                  </a:lnTo>
                  <a:lnTo>
                    <a:pt x="881" y="197"/>
                  </a:lnTo>
                  <a:lnTo>
                    <a:pt x="867" y="179"/>
                  </a:lnTo>
                  <a:lnTo>
                    <a:pt x="852" y="160"/>
                  </a:lnTo>
                  <a:lnTo>
                    <a:pt x="835" y="143"/>
                  </a:lnTo>
                  <a:lnTo>
                    <a:pt x="818" y="126"/>
                  </a:lnTo>
                  <a:lnTo>
                    <a:pt x="799" y="112"/>
                  </a:lnTo>
                  <a:lnTo>
                    <a:pt x="781" y="97"/>
                  </a:lnTo>
                  <a:lnTo>
                    <a:pt x="762" y="83"/>
                  </a:lnTo>
                  <a:lnTo>
                    <a:pt x="742" y="71"/>
                  </a:lnTo>
                  <a:lnTo>
                    <a:pt x="722" y="59"/>
                  </a:lnTo>
                  <a:lnTo>
                    <a:pt x="701" y="48"/>
                  </a:lnTo>
                  <a:lnTo>
                    <a:pt x="679" y="39"/>
                  </a:lnTo>
                  <a:lnTo>
                    <a:pt x="658" y="29"/>
                  </a:lnTo>
                  <a:lnTo>
                    <a:pt x="635" y="22"/>
                  </a:lnTo>
                  <a:lnTo>
                    <a:pt x="611" y="15"/>
                  </a:lnTo>
                  <a:lnTo>
                    <a:pt x="588" y="9"/>
                  </a:lnTo>
                  <a:lnTo>
                    <a:pt x="564" y="6"/>
                  </a:lnTo>
                  <a:lnTo>
                    <a:pt x="539" y="3"/>
                  </a:lnTo>
                  <a:lnTo>
                    <a:pt x="514" y="0"/>
                  </a:lnTo>
                  <a:lnTo>
                    <a:pt x="490" y="0"/>
                  </a:lnTo>
                  <a:lnTo>
                    <a:pt x="464" y="0"/>
                  </a:lnTo>
                  <a:lnTo>
                    <a:pt x="439" y="3"/>
                  </a:lnTo>
                  <a:lnTo>
                    <a:pt x="414" y="6"/>
                  </a:lnTo>
                  <a:lnTo>
                    <a:pt x="391" y="9"/>
                  </a:lnTo>
                  <a:lnTo>
                    <a:pt x="367" y="15"/>
                  </a:lnTo>
                  <a:lnTo>
                    <a:pt x="344" y="22"/>
                  </a:lnTo>
                  <a:lnTo>
                    <a:pt x="320" y="29"/>
                  </a:lnTo>
                  <a:lnTo>
                    <a:pt x="299" y="39"/>
                  </a:lnTo>
                  <a:lnTo>
                    <a:pt x="277" y="48"/>
                  </a:lnTo>
                  <a:lnTo>
                    <a:pt x="256" y="59"/>
                  </a:lnTo>
                  <a:lnTo>
                    <a:pt x="236" y="71"/>
                  </a:lnTo>
                  <a:lnTo>
                    <a:pt x="216" y="83"/>
                  </a:lnTo>
                  <a:lnTo>
                    <a:pt x="197" y="97"/>
                  </a:lnTo>
                  <a:lnTo>
                    <a:pt x="179" y="112"/>
                  </a:lnTo>
                  <a:lnTo>
                    <a:pt x="160" y="126"/>
                  </a:lnTo>
                  <a:lnTo>
                    <a:pt x="143" y="143"/>
                  </a:lnTo>
                  <a:lnTo>
                    <a:pt x="126" y="160"/>
                  </a:lnTo>
                  <a:lnTo>
                    <a:pt x="113" y="179"/>
                  </a:lnTo>
                  <a:lnTo>
                    <a:pt x="97" y="197"/>
                  </a:lnTo>
                  <a:lnTo>
                    <a:pt x="83" y="216"/>
                  </a:lnTo>
                  <a:lnTo>
                    <a:pt x="71" y="236"/>
                  </a:lnTo>
                  <a:lnTo>
                    <a:pt x="59" y="256"/>
                  </a:lnTo>
                  <a:lnTo>
                    <a:pt x="48" y="277"/>
                  </a:lnTo>
                  <a:lnTo>
                    <a:pt x="39" y="299"/>
                  </a:lnTo>
                  <a:lnTo>
                    <a:pt x="29" y="320"/>
                  </a:lnTo>
                  <a:lnTo>
                    <a:pt x="22" y="343"/>
                  </a:lnTo>
                  <a:lnTo>
                    <a:pt x="16" y="366"/>
                  </a:lnTo>
                  <a:lnTo>
                    <a:pt x="9" y="391"/>
                  </a:lnTo>
                  <a:lnTo>
                    <a:pt x="6" y="414"/>
                  </a:lnTo>
                  <a:lnTo>
                    <a:pt x="3" y="439"/>
                  </a:lnTo>
                  <a:lnTo>
                    <a:pt x="0" y="463"/>
                  </a:lnTo>
                  <a:lnTo>
                    <a:pt x="0" y="489"/>
                  </a:lnTo>
                  <a:lnTo>
                    <a:pt x="0" y="514"/>
                  </a:lnTo>
                  <a:lnTo>
                    <a:pt x="3" y="539"/>
                  </a:lnTo>
                  <a:lnTo>
                    <a:pt x="6" y="563"/>
                  </a:lnTo>
                  <a:lnTo>
                    <a:pt x="9" y="588"/>
                  </a:lnTo>
                  <a:lnTo>
                    <a:pt x="16" y="611"/>
                  </a:lnTo>
                  <a:lnTo>
                    <a:pt x="22" y="634"/>
                  </a:lnTo>
                  <a:lnTo>
                    <a:pt x="29" y="657"/>
                  </a:lnTo>
                  <a:lnTo>
                    <a:pt x="39" y="679"/>
                  </a:lnTo>
                  <a:lnTo>
                    <a:pt x="48" y="700"/>
                  </a:lnTo>
                  <a:lnTo>
                    <a:pt x="59" y="722"/>
                  </a:lnTo>
                  <a:lnTo>
                    <a:pt x="71" y="742"/>
                  </a:lnTo>
                  <a:lnTo>
                    <a:pt x="83" y="762"/>
                  </a:lnTo>
                  <a:lnTo>
                    <a:pt x="97" y="780"/>
                  </a:lnTo>
                  <a:lnTo>
                    <a:pt x="113" y="799"/>
                  </a:lnTo>
                  <a:lnTo>
                    <a:pt x="126" y="817"/>
                  </a:lnTo>
                  <a:lnTo>
                    <a:pt x="143" y="834"/>
                  </a:lnTo>
                  <a:lnTo>
                    <a:pt x="160" y="851"/>
                  </a:lnTo>
                  <a:lnTo>
                    <a:pt x="179" y="867"/>
                  </a:lnTo>
                  <a:lnTo>
                    <a:pt x="197" y="880"/>
                  </a:lnTo>
                  <a:lnTo>
                    <a:pt x="216" y="894"/>
                  </a:lnTo>
                  <a:lnTo>
                    <a:pt x="236" y="907"/>
                  </a:lnTo>
                  <a:lnTo>
                    <a:pt x="256" y="919"/>
                  </a:lnTo>
                  <a:lnTo>
                    <a:pt x="277" y="930"/>
                  </a:lnTo>
                  <a:lnTo>
                    <a:pt x="299" y="939"/>
                  </a:lnTo>
                  <a:lnTo>
                    <a:pt x="320" y="948"/>
                  </a:lnTo>
                  <a:lnTo>
                    <a:pt x="344" y="956"/>
                  </a:lnTo>
                  <a:lnTo>
                    <a:pt x="367" y="962"/>
                  </a:lnTo>
                  <a:lnTo>
                    <a:pt x="391" y="968"/>
                  </a:lnTo>
                  <a:lnTo>
                    <a:pt x="414" y="971"/>
                  </a:lnTo>
                  <a:lnTo>
                    <a:pt x="439" y="974"/>
                  </a:lnTo>
                  <a:lnTo>
                    <a:pt x="464" y="977"/>
                  </a:lnTo>
                  <a:lnTo>
                    <a:pt x="490" y="977"/>
                  </a:lnTo>
                  <a:lnTo>
                    <a:pt x="514" y="977"/>
                  </a:lnTo>
                  <a:lnTo>
                    <a:pt x="539" y="974"/>
                  </a:lnTo>
                  <a:lnTo>
                    <a:pt x="564" y="971"/>
                  </a:lnTo>
                  <a:lnTo>
                    <a:pt x="588" y="968"/>
                  </a:lnTo>
                  <a:lnTo>
                    <a:pt x="611" y="962"/>
                  </a:lnTo>
                  <a:lnTo>
                    <a:pt x="635" y="956"/>
                  </a:lnTo>
                  <a:lnTo>
                    <a:pt x="658" y="948"/>
                  </a:lnTo>
                  <a:lnTo>
                    <a:pt x="679" y="939"/>
                  </a:lnTo>
                  <a:lnTo>
                    <a:pt x="701" y="930"/>
                  </a:lnTo>
                  <a:lnTo>
                    <a:pt x="722" y="919"/>
                  </a:lnTo>
                  <a:lnTo>
                    <a:pt x="742" y="907"/>
                  </a:lnTo>
                  <a:lnTo>
                    <a:pt x="762" y="894"/>
                  </a:lnTo>
                  <a:lnTo>
                    <a:pt x="781" y="880"/>
                  </a:lnTo>
                  <a:lnTo>
                    <a:pt x="799" y="867"/>
                  </a:lnTo>
                  <a:lnTo>
                    <a:pt x="818" y="851"/>
                  </a:lnTo>
                  <a:lnTo>
                    <a:pt x="835" y="834"/>
                  </a:lnTo>
                  <a:lnTo>
                    <a:pt x="852" y="817"/>
                  </a:lnTo>
                  <a:lnTo>
                    <a:pt x="867" y="799"/>
                  </a:lnTo>
                  <a:lnTo>
                    <a:pt x="881" y="780"/>
                  </a:lnTo>
                  <a:lnTo>
                    <a:pt x="895" y="762"/>
                  </a:lnTo>
                  <a:lnTo>
                    <a:pt x="907" y="742"/>
                  </a:lnTo>
                  <a:lnTo>
                    <a:pt x="919" y="722"/>
                  </a:lnTo>
                  <a:lnTo>
                    <a:pt x="930" y="700"/>
                  </a:lnTo>
                  <a:lnTo>
                    <a:pt x="939" y="679"/>
                  </a:lnTo>
                  <a:lnTo>
                    <a:pt x="949" y="657"/>
                  </a:lnTo>
                  <a:lnTo>
                    <a:pt x="956" y="634"/>
                  </a:lnTo>
                  <a:lnTo>
                    <a:pt x="962" y="611"/>
                  </a:lnTo>
                  <a:lnTo>
                    <a:pt x="969" y="588"/>
                  </a:lnTo>
                  <a:lnTo>
                    <a:pt x="972" y="563"/>
                  </a:lnTo>
                  <a:lnTo>
                    <a:pt x="975" y="539"/>
                  </a:lnTo>
                  <a:lnTo>
                    <a:pt x="978" y="514"/>
                  </a:lnTo>
                  <a:lnTo>
                    <a:pt x="978" y="4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16" name="Freeform 5"/>
            <p:cNvSpPr>
              <a:spLocks/>
            </p:cNvSpPr>
            <p:nvPr/>
          </p:nvSpPr>
          <p:spPr bwMode="auto">
            <a:xfrm>
              <a:off x="2352" y="2592"/>
              <a:ext cx="488" cy="488"/>
            </a:xfrm>
            <a:custGeom>
              <a:avLst/>
              <a:gdLst>
                <a:gd name="T0" fmla="*/ 121 w 978"/>
                <a:gd name="T1" fmla="*/ 54 h 977"/>
                <a:gd name="T2" fmla="*/ 120 w 978"/>
                <a:gd name="T3" fmla="*/ 45 h 977"/>
                <a:gd name="T4" fmla="*/ 117 w 978"/>
                <a:gd name="T5" fmla="*/ 37 h 977"/>
                <a:gd name="T6" fmla="*/ 113 w 978"/>
                <a:gd name="T7" fmla="*/ 29 h 977"/>
                <a:gd name="T8" fmla="*/ 108 w 978"/>
                <a:gd name="T9" fmla="*/ 22 h 977"/>
                <a:gd name="T10" fmla="*/ 102 w 978"/>
                <a:gd name="T11" fmla="*/ 15 h 977"/>
                <a:gd name="T12" fmla="*/ 95 w 978"/>
                <a:gd name="T13" fmla="*/ 10 h 977"/>
                <a:gd name="T14" fmla="*/ 87 w 978"/>
                <a:gd name="T15" fmla="*/ 6 h 977"/>
                <a:gd name="T16" fmla="*/ 79 w 978"/>
                <a:gd name="T17" fmla="*/ 2 h 977"/>
                <a:gd name="T18" fmla="*/ 70 w 978"/>
                <a:gd name="T19" fmla="*/ 0 h 977"/>
                <a:gd name="T20" fmla="*/ 61 w 978"/>
                <a:gd name="T21" fmla="*/ 0 h 977"/>
                <a:gd name="T22" fmla="*/ 51 w 978"/>
                <a:gd name="T23" fmla="*/ 0 h 977"/>
                <a:gd name="T24" fmla="*/ 43 w 978"/>
                <a:gd name="T25" fmla="*/ 2 h 977"/>
                <a:gd name="T26" fmla="*/ 34 w 978"/>
                <a:gd name="T27" fmla="*/ 6 h 977"/>
                <a:gd name="T28" fmla="*/ 27 w 978"/>
                <a:gd name="T29" fmla="*/ 10 h 977"/>
                <a:gd name="T30" fmla="*/ 20 w 978"/>
                <a:gd name="T31" fmla="*/ 15 h 977"/>
                <a:gd name="T32" fmla="*/ 14 w 978"/>
                <a:gd name="T33" fmla="*/ 22 h 977"/>
                <a:gd name="T34" fmla="*/ 8 w 978"/>
                <a:gd name="T35" fmla="*/ 29 h 977"/>
                <a:gd name="T36" fmla="*/ 4 w 978"/>
                <a:gd name="T37" fmla="*/ 37 h 977"/>
                <a:gd name="T38" fmla="*/ 2 w 978"/>
                <a:gd name="T39" fmla="*/ 45 h 977"/>
                <a:gd name="T40" fmla="*/ 0 w 978"/>
                <a:gd name="T41" fmla="*/ 54 h 977"/>
                <a:gd name="T42" fmla="*/ 0 w 978"/>
                <a:gd name="T43" fmla="*/ 64 h 977"/>
                <a:gd name="T44" fmla="*/ 1 w 978"/>
                <a:gd name="T45" fmla="*/ 73 h 977"/>
                <a:gd name="T46" fmla="*/ 3 w 978"/>
                <a:gd name="T47" fmla="*/ 82 h 977"/>
                <a:gd name="T48" fmla="*/ 7 w 978"/>
                <a:gd name="T49" fmla="*/ 90 h 977"/>
                <a:gd name="T50" fmla="*/ 12 w 978"/>
                <a:gd name="T51" fmla="*/ 97 h 977"/>
                <a:gd name="T52" fmla="*/ 17 w 978"/>
                <a:gd name="T53" fmla="*/ 104 h 977"/>
                <a:gd name="T54" fmla="*/ 24 w 978"/>
                <a:gd name="T55" fmla="*/ 110 h 977"/>
                <a:gd name="T56" fmla="*/ 32 w 978"/>
                <a:gd name="T57" fmla="*/ 114 h 977"/>
                <a:gd name="T58" fmla="*/ 40 w 978"/>
                <a:gd name="T59" fmla="*/ 118 h 977"/>
                <a:gd name="T60" fmla="*/ 48 w 978"/>
                <a:gd name="T61" fmla="*/ 121 h 977"/>
                <a:gd name="T62" fmla="*/ 58 w 978"/>
                <a:gd name="T63" fmla="*/ 122 h 977"/>
                <a:gd name="T64" fmla="*/ 67 w 978"/>
                <a:gd name="T65" fmla="*/ 121 h 977"/>
                <a:gd name="T66" fmla="*/ 76 w 978"/>
                <a:gd name="T67" fmla="*/ 120 h 977"/>
                <a:gd name="T68" fmla="*/ 84 w 978"/>
                <a:gd name="T69" fmla="*/ 117 h 977"/>
                <a:gd name="T70" fmla="*/ 92 w 978"/>
                <a:gd name="T71" fmla="*/ 113 h 977"/>
                <a:gd name="T72" fmla="*/ 99 w 978"/>
                <a:gd name="T73" fmla="*/ 108 h 977"/>
                <a:gd name="T74" fmla="*/ 106 w 978"/>
                <a:gd name="T75" fmla="*/ 102 h 977"/>
                <a:gd name="T76" fmla="*/ 111 w 978"/>
                <a:gd name="T77" fmla="*/ 95 h 977"/>
                <a:gd name="T78" fmla="*/ 116 w 978"/>
                <a:gd name="T79" fmla="*/ 87 h 977"/>
                <a:gd name="T80" fmla="*/ 119 w 978"/>
                <a:gd name="T81" fmla="*/ 79 h 977"/>
                <a:gd name="T82" fmla="*/ 121 w 978"/>
                <a:gd name="T83" fmla="*/ 70 h 977"/>
                <a:gd name="T84" fmla="*/ 122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9"/>
                  </a:moveTo>
                  <a:lnTo>
                    <a:pt x="978" y="463"/>
                  </a:lnTo>
                  <a:lnTo>
                    <a:pt x="975" y="439"/>
                  </a:lnTo>
                  <a:lnTo>
                    <a:pt x="972" y="414"/>
                  </a:lnTo>
                  <a:lnTo>
                    <a:pt x="969" y="391"/>
                  </a:lnTo>
                  <a:lnTo>
                    <a:pt x="962" y="366"/>
                  </a:lnTo>
                  <a:lnTo>
                    <a:pt x="956" y="343"/>
                  </a:lnTo>
                  <a:lnTo>
                    <a:pt x="949" y="320"/>
                  </a:lnTo>
                  <a:lnTo>
                    <a:pt x="939" y="299"/>
                  </a:lnTo>
                  <a:lnTo>
                    <a:pt x="930" y="277"/>
                  </a:lnTo>
                  <a:lnTo>
                    <a:pt x="919" y="256"/>
                  </a:lnTo>
                  <a:lnTo>
                    <a:pt x="907" y="236"/>
                  </a:lnTo>
                  <a:lnTo>
                    <a:pt x="895" y="216"/>
                  </a:lnTo>
                  <a:lnTo>
                    <a:pt x="881" y="197"/>
                  </a:lnTo>
                  <a:lnTo>
                    <a:pt x="867" y="179"/>
                  </a:lnTo>
                  <a:lnTo>
                    <a:pt x="852" y="160"/>
                  </a:lnTo>
                  <a:lnTo>
                    <a:pt x="835" y="143"/>
                  </a:lnTo>
                  <a:lnTo>
                    <a:pt x="818" y="126"/>
                  </a:lnTo>
                  <a:lnTo>
                    <a:pt x="799" y="112"/>
                  </a:lnTo>
                  <a:lnTo>
                    <a:pt x="781" y="97"/>
                  </a:lnTo>
                  <a:lnTo>
                    <a:pt x="762" y="83"/>
                  </a:lnTo>
                  <a:lnTo>
                    <a:pt x="742" y="71"/>
                  </a:lnTo>
                  <a:lnTo>
                    <a:pt x="722" y="59"/>
                  </a:lnTo>
                  <a:lnTo>
                    <a:pt x="701" y="48"/>
                  </a:lnTo>
                  <a:lnTo>
                    <a:pt x="679" y="39"/>
                  </a:lnTo>
                  <a:lnTo>
                    <a:pt x="658" y="29"/>
                  </a:lnTo>
                  <a:lnTo>
                    <a:pt x="635" y="22"/>
                  </a:lnTo>
                  <a:lnTo>
                    <a:pt x="611" y="15"/>
                  </a:lnTo>
                  <a:lnTo>
                    <a:pt x="588" y="9"/>
                  </a:lnTo>
                  <a:lnTo>
                    <a:pt x="564" y="6"/>
                  </a:lnTo>
                  <a:lnTo>
                    <a:pt x="539" y="3"/>
                  </a:lnTo>
                  <a:lnTo>
                    <a:pt x="514" y="0"/>
                  </a:lnTo>
                  <a:lnTo>
                    <a:pt x="490" y="0"/>
                  </a:lnTo>
                  <a:lnTo>
                    <a:pt x="464" y="0"/>
                  </a:lnTo>
                  <a:lnTo>
                    <a:pt x="439" y="3"/>
                  </a:lnTo>
                  <a:lnTo>
                    <a:pt x="414" y="6"/>
                  </a:lnTo>
                  <a:lnTo>
                    <a:pt x="391" y="9"/>
                  </a:lnTo>
                  <a:lnTo>
                    <a:pt x="367" y="15"/>
                  </a:lnTo>
                  <a:lnTo>
                    <a:pt x="344" y="22"/>
                  </a:lnTo>
                  <a:lnTo>
                    <a:pt x="320" y="29"/>
                  </a:lnTo>
                  <a:lnTo>
                    <a:pt x="299" y="39"/>
                  </a:lnTo>
                  <a:lnTo>
                    <a:pt x="277" y="48"/>
                  </a:lnTo>
                  <a:lnTo>
                    <a:pt x="256" y="59"/>
                  </a:lnTo>
                  <a:lnTo>
                    <a:pt x="236" y="71"/>
                  </a:lnTo>
                  <a:lnTo>
                    <a:pt x="216" y="83"/>
                  </a:lnTo>
                  <a:lnTo>
                    <a:pt x="197" y="97"/>
                  </a:lnTo>
                  <a:lnTo>
                    <a:pt x="179" y="112"/>
                  </a:lnTo>
                  <a:lnTo>
                    <a:pt x="160" y="126"/>
                  </a:lnTo>
                  <a:lnTo>
                    <a:pt x="143" y="143"/>
                  </a:lnTo>
                  <a:lnTo>
                    <a:pt x="126" y="160"/>
                  </a:lnTo>
                  <a:lnTo>
                    <a:pt x="113" y="179"/>
                  </a:lnTo>
                  <a:lnTo>
                    <a:pt x="97" y="197"/>
                  </a:lnTo>
                  <a:lnTo>
                    <a:pt x="83" y="216"/>
                  </a:lnTo>
                  <a:lnTo>
                    <a:pt x="71" y="236"/>
                  </a:lnTo>
                  <a:lnTo>
                    <a:pt x="59" y="256"/>
                  </a:lnTo>
                  <a:lnTo>
                    <a:pt x="48" y="277"/>
                  </a:lnTo>
                  <a:lnTo>
                    <a:pt x="39" y="299"/>
                  </a:lnTo>
                  <a:lnTo>
                    <a:pt x="29" y="320"/>
                  </a:lnTo>
                  <a:lnTo>
                    <a:pt x="22" y="343"/>
                  </a:lnTo>
                  <a:lnTo>
                    <a:pt x="16" y="366"/>
                  </a:lnTo>
                  <a:lnTo>
                    <a:pt x="9" y="391"/>
                  </a:lnTo>
                  <a:lnTo>
                    <a:pt x="6" y="414"/>
                  </a:lnTo>
                  <a:lnTo>
                    <a:pt x="3" y="439"/>
                  </a:lnTo>
                  <a:lnTo>
                    <a:pt x="0" y="463"/>
                  </a:lnTo>
                  <a:lnTo>
                    <a:pt x="0" y="489"/>
                  </a:lnTo>
                  <a:lnTo>
                    <a:pt x="0" y="514"/>
                  </a:lnTo>
                  <a:lnTo>
                    <a:pt x="3" y="539"/>
                  </a:lnTo>
                  <a:lnTo>
                    <a:pt x="6" y="563"/>
                  </a:lnTo>
                  <a:lnTo>
                    <a:pt x="9" y="588"/>
                  </a:lnTo>
                  <a:lnTo>
                    <a:pt x="16" y="611"/>
                  </a:lnTo>
                  <a:lnTo>
                    <a:pt x="22" y="634"/>
                  </a:lnTo>
                  <a:lnTo>
                    <a:pt x="29" y="657"/>
                  </a:lnTo>
                  <a:lnTo>
                    <a:pt x="39" y="679"/>
                  </a:lnTo>
                  <a:lnTo>
                    <a:pt x="48" y="700"/>
                  </a:lnTo>
                  <a:lnTo>
                    <a:pt x="59" y="722"/>
                  </a:lnTo>
                  <a:lnTo>
                    <a:pt x="71" y="742"/>
                  </a:lnTo>
                  <a:lnTo>
                    <a:pt x="83" y="762"/>
                  </a:lnTo>
                  <a:lnTo>
                    <a:pt x="97" y="780"/>
                  </a:lnTo>
                  <a:lnTo>
                    <a:pt x="113" y="799"/>
                  </a:lnTo>
                  <a:lnTo>
                    <a:pt x="126" y="817"/>
                  </a:lnTo>
                  <a:lnTo>
                    <a:pt x="143" y="834"/>
                  </a:lnTo>
                  <a:lnTo>
                    <a:pt x="160" y="851"/>
                  </a:lnTo>
                  <a:lnTo>
                    <a:pt x="179" y="867"/>
                  </a:lnTo>
                  <a:lnTo>
                    <a:pt x="197" y="880"/>
                  </a:lnTo>
                  <a:lnTo>
                    <a:pt x="216" y="894"/>
                  </a:lnTo>
                  <a:lnTo>
                    <a:pt x="236" y="907"/>
                  </a:lnTo>
                  <a:lnTo>
                    <a:pt x="256" y="919"/>
                  </a:lnTo>
                  <a:lnTo>
                    <a:pt x="277" y="930"/>
                  </a:lnTo>
                  <a:lnTo>
                    <a:pt x="299" y="939"/>
                  </a:lnTo>
                  <a:lnTo>
                    <a:pt x="320" y="948"/>
                  </a:lnTo>
                  <a:lnTo>
                    <a:pt x="344" y="956"/>
                  </a:lnTo>
                  <a:lnTo>
                    <a:pt x="367" y="962"/>
                  </a:lnTo>
                  <a:lnTo>
                    <a:pt x="391" y="968"/>
                  </a:lnTo>
                  <a:lnTo>
                    <a:pt x="414" y="971"/>
                  </a:lnTo>
                  <a:lnTo>
                    <a:pt x="439" y="974"/>
                  </a:lnTo>
                  <a:lnTo>
                    <a:pt x="464" y="977"/>
                  </a:lnTo>
                  <a:lnTo>
                    <a:pt x="490" y="977"/>
                  </a:lnTo>
                  <a:lnTo>
                    <a:pt x="514" y="977"/>
                  </a:lnTo>
                  <a:lnTo>
                    <a:pt x="539" y="974"/>
                  </a:lnTo>
                  <a:lnTo>
                    <a:pt x="564" y="971"/>
                  </a:lnTo>
                  <a:lnTo>
                    <a:pt x="588" y="968"/>
                  </a:lnTo>
                  <a:lnTo>
                    <a:pt x="611" y="962"/>
                  </a:lnTo>
                  <a:lnTo>
                    <a:pt x="635" y="956"/>
                  </a:lnTo>
                  <a:lnTo>
                    <a:pt x="658" y="948"/>
                  </a:lnTo>
                  <a:lnTo>
                    <a:pt x="679" y="939"/>
                  </a:lnTo>
                  <a:lnTo>
                    <a:pt x="701" y="930"/>
                  </a:lnTo>
                  <a:lnTo>
                    <a:pt x="722" y="919"/>
                  </a:lnTo>
                  <a:lnTo>
                    <a:pt x="742" y="907"/>
                  </a:lnTo>
                  <a:lnTo>
                    <a:pt x="762" y="894"/>
                  </a:lnTo>
                  <a:lnTo>
                    <a:pt x="781" y="880"/>
                  </a:lnTo>
                  <a:lnTo>
                    <a:pt x="799" y="867"/>
                  </a:lnTo>
                  <a:lnTo>
                    <a:pt x="818" y="851"/>
                  </a:lnTo>
                  <a:lnTo>
                    <a:pt x="835" y="834"/>
                  </a:lnTo>
                  <a:lnTo>
                    <a:pt x="852" y="817"/>
                  </a:lnTo>
                  <a:lnTo>
                    <a:pt x="867" y="799"/>
                  </a:lnTo>
                  <a:lnTo>
                    <a:pt x="881" y="780"/>
                  </a:lnTo>
                  <a:lnTo>
                    <a:pt x="895" y="762"/>
                  </a:lnTo>
                  <a:lnTo>
                    <a:pt x="907" y="742"/>
                  </a:lnTo>
                  <a:lnTo>
                    <a:pt x="919" y="722"/>
                  </a:lnTo>
                  <a:lnTo>
                    <a:pt x="930" y="700"/>
                  </a:lnTo>
                  <a:lnTo>
                    <a:pt x="939" y="679"/>
                  </a:lnTo>
                  <a:lnTo>
                    <a:pt x="949" y="657"/>
                  </a:lnTo>
                  <a:lnTo>
                    <a:pt x="956" y="634"/>
                  </a:lnTo>
                  <a:lnTo>
                    <a:pt x="962" y="611"/>
                  </a:lnTo>
                  <a:lnTo>
                    <a:pt x="969" y="588"/>
                  </a:lnTo>
                  <a:lnTo>
                    <a:pt x="972" y="563"/>
                  </a:lnTo>
                  <a:lnTo>
                    <a:pt x="975" y="539"/>
                  </a:lnTo>
                  <a:lnTo>
                    <a:pt x="978" y="514"/>
                  </a:lnTo>
                  <a:lnTo>
                    <a:pt x="978" y="489"/>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7" name="Rectangle 6"/>
            <p:cNvSpPr>
              <a:spLocks noChangeArrowheads="1"/>
            </p:cNvSpPr>
            <p:nvPr/>
          </p:nvSpPr>
          <p:spPr bwMode="auto">
            <a:xfrm>
              <a:off x="2449" y="2754"/>
              <a:ext cx="295"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state</a:t>
              </a:r>
              <a:endParaRPr lang="en-US" b="0">
                <a:latin typeface="Arial" pitchFamily="34" charset="0"/>
              </a:endParaRPr>
            </a:p>
          </p:txBody>
        </p:sp>
        <p:sp>
          <p:nvSpPr>
            <p:cNvPr id="20518" name="Rectangle 7"/>
            <p:cNvSpPr>
              <a:spLocks noChangeArrowheads="1"/>
            </p:cNvSpPr>
            <p:nvPr/>
          </p:nvSpPr>
          <p:spPr bwMode="auto">
            <a:xfrm>
              <a:off x="2407" y="3081"/>
              <a:ext cx="378"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output</a:t>
              </a:r>
              <a:endParaRPr lang="en-US" b="0">
                <a:latin typeface="Arial" pitchFamily="34" charset="0"/>
              </a:endParaRPr>
            </a:p>
          </p:txBody>
        </p:sp>
        <p:sp>
          <p:nvSpPr>
            <p:cNvPr id="20519" name="Rectangle 8"/>
            <p:cNvSpPr>
              <a:spLocks noChangeArrowheads="1"/>
            </p:cNvSpPr>
            <p:nvPr/>
          </p:nvSpPr>
          <p:spPr bwMode="auto">
            <a:xfrm>
              <a:off x="2389" y="3243"/>
              <a:ext cx="416"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gyr gyr</a:t>
              </a:r>
              <a:endParaRPr lang="en-US" b="0">
                <a:latin typeface="Arial" pitchFamily="34" charset="0"/>
              </a:endParaRPr>
            </a:p>
          </p:txBody>
        </p:sp>
        <p:sp>
          <p:nvSpPr>
            <p:cNvPr id="20520" name="Rectangle 9"/>
            <p:cNvSpPr>
              <a:spLocks noChangeArrowheads="1"/>
            </p:cNvSpPr>
            <p:nvPr/>
          </p:nvSpPr>
          <p:spPr bwMode="auto">
            <a:xfrm>
              <a:off x="2381" y="3406"/>
              <a:ext cx="431"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ns   ew</a:t>
              </a:r>
              <a:endParaRPr lang="en-US" b="0">
                <a:latin typeface="Arial" pitchFamily="34" charset="0"/>
              </a:endParaRPr>
            </a:p>
          </p:txBody>
        </p:sp>
      </p:grpSp>
      <p:grpSp>
        <p:nvGrpSpPr>
          <p:cNvPr id="20485" name="Group 10"/>
          <p:cNvGrpSpPr>
            <a:grpSpLocks/>
          </p:cNvGrpSpPr>
          <p:nvPr/>
        </p:nvGrpSpPr>
        <p:grpSpPr bwMode="auto">
          <a:xfrm>
            <a:off x="316707" y="1070769"/>
            <a:ext cx="8535988" cy="2179638"/>
            <a:chOff x="164" y="1062"/>
            <a:chExt cx="5377" cy="1373"/>
          </a:xfrm>
        </p:grpSpPr>
        <p:sp>
          <p:nvSpPr>
            <p:cNvPr id="20486" name="Freeform 11"/>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87" name="Freeform 12"/>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88" name="Rectangle 13"/>
            <p:cNvSpPr>
              <a:spLocks noChangeArrowheads="1"/>
            </p:cNvSpPr>
            <p:nvPr/>
          </p:nvSpPr>
          <p:spPr bwMode="auto">
            <a:xfrm>
              <a:off x="910" y="1614"/>
              <a:ext cx="21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gns</a:t>
              </a:r>
              <a:endParaRPr lang="en-US" b="0">
                <a:latin typeface="Arial" pitchFamily="34" charset="0"/>
              </a:endParaRPr>
            </a:p>
          </p:txBody>
        </p:sp>
        <p:sp>
          <p:nvSpPr>
            <p:cNvPr id="20489" name="Rectangle 14"/>
            <p:cNvSpPr>
              <a:spLocks noChangeArrowheads="1"/>
            </p:cNvSpPr>
            <p:nvPr/>
          </p:nvSpPr>
          <p:spPr bwMode="auto">
            <a:xfrm>
              <a:off x="774" y="1960"/>
              <a:ext cx="4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en-US" sz="1700" b="0" dirty="0">
                  <a:solidFill>
                    <a:schemeClr val="accent6">
                      <a:lumMod val="60000"/>
                      <a:lumOff val="40000"/>
                    </a:schemeClr>
                  </a:solidFill>
                  <a:latin typeface="Arial" pitchFamily="34" charset="0"/>
                </a:rPr>
                <a:t>1</a:t>
              </a:r>
              <a:r>
                <a:rPr lang="en-US" sz="1700" b="0" dirty="0">
                  <a:solidFill>
                    <a:srgbClr val="000000"/>
                  </a:solidFill>
                  <a:latin typeface="Arial" pitchFamily="34" charset="0"/>
                </a:rPr>
                <a:t>00 00</a:t>
              </a:r>
              <a:r>
                <a:rPr lang="en-US" sz="1700" b="0" dirty="0">
                  <a:solidFill>
                    <a:srgbClr val="FF0000"/>
                  </a:solidFill>
                  <a:latin typeface="Arial" pitchFamily="34" charset="0"/>
                </a:rPr>
                <a:t>1</a:t>
              </a:r>
              <a:endParaRPr lang="en-US" b="0" dirty="0">
                <a:solidFill>
                  <a:srgbClr val="FF0000"/>
                </a:solidFill>
                <a:latin typeface="Arial" pitchFamily="34" charset="0"/>
              </a:endParaRPr>
            </a:p>
          </p:txBody>
        </p:sp>
        <p:sp>
          <p:nvSpPr>
            <p:cNvPr id="20490" name="Line 15"/>
            <p:cNvSpPr>
              <a:spLocks noChangeShapeType="1"/>
            </p:cNvSpPr>
            <p:nvPr/>
          </p:nvSpPr>
          <p:spPr bwMode="auto">
            <a:xfrm>
              <a:off x="1264"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1" name="Freeform 16"/>
            <p:cNvSpPr>
              <a:spLocks/>
            </p:cNvSpPr>
            <p:nvPr/>
          </p:nvSpPr>
          <p:spPr bwMode="auto">
            <a:xfrm>
              <a:off x="1909" y="1657"/>
              <a:ext cx="89" cy="58"/>
            </a:xfrm>
            <a:custGeom>
              <a:avLst/>
              <a:gdLst>
                <a:gd name="T0" fmla="*/ 0 w 177"/>
                <a:gd name="T1" fmla="*/ 0 h 117"/>
                <a:gd name="T2" fmla="*/ 23 w 177"/>
                <a:gd name="T3" fmla="*/ 7 h 117"/>
                <a:gd name="T4" fmla="*/ 0 w 177"/>
                <a:gd name="T5" fmla="*/ 14 h 117"/>
                <a:gd name="T6" fmla="*/ 0 w 177"/>
                <a:gd name="T7" fmla="*/ 0 h 117"/>
                <a:gd name="T8" fmla="*/ 0 60000 65536"/>
                <a:gd name="T9" fmla="*/ 0 60000 65536"/>
                <a:gd name="T10" fmla="*/ 0 60000 65536"/>
                <a:gd name="T11" fmla="*/ 0 60000 65536"/>
                <a:gd name="T12" fmla="*/ 0 w 177"/>
                <a:gd name="T13" fmla="*/ 0 h 117"/>
                <a:gd name="T14" fmla="*/ 177 w 177"/>
                <a:gd name="T15" fmla="*/ 117 h 117"/>
              </a:gdLst>
              <a:ahLst/>
              <a:cxnLst>
                <a:cxn ang="T8">
                  <a:pos x="T0" y="T1"/>
                </a:cxn>
                <a:cxn ang="T9">
                  <a:pos x="T2" y="T3"/>
                </a:cxn>
                <a:cxn ang="T10">
                  <a:pos x="T4" y="T5"/>
                </a:cxn>
                <a:cxn ang="T11">
                  <a:pos x="T6" y="T7"/>
                </a:cxn>
              </a:cxnLst>
              <a:rect l="T12" t="T13" r="T14" b="T15"/>
              <a:pathLst>
                <a:path w="177" h="117">
                  <a:moveTo>
                    <a:pt x="0" y="0"/>
                  </a:moveTo>
                  <a:lnTo>
                    <a:pt x="177"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92" name="Rectangle 17"/>
            <p:cNvSpPr>
              <a:spLocks noChangeArrowheads="1"/>
            </p:cNvSpPr>
            <p:nvPr/>
          </p:nvSpPr>
          <p:spPr bwMode="auto">
            <a:xfrm>
              <a:off x="1486" y="155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20493" name="Freeform 18"/>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94" name="Freeform 19"/>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495" name="Rectangle 20"/>
            <p:cNvSpPr>
              <a:spLocks noChangeArrowheads="1"/>
            </p:cNvSpPr>
            <p:nvPr/>
          </p:nvSpPr>
          <p:spPr bwMode="auto">
            <a:xfrm>
              <a:off x="2136" y="1614"/>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yns</a:t>
              </a:r>
              <a:endParaRPr lang="en-US" b="0">
                <a:latin typeface="Arial" pitchFamily="34" charset="0"/>
              </a:endParaRPr>
            </a:p>
          </p:txBody>
        </p:sp>
        <p:sp>
          <p:nvSpPr>
            <p:cNvPr id="20496" name="Rectangle 21"/>
            <p:cNvSpPr>
              <a:spLocks noChangeArrowheads="1"/>
            </p:cNvSpPr>
            <p:nvPr/>
          </p:nvSpPr>
          <p:spPr bwMode="auto">
            <a:xfrm>
              <a:off x="1996" y="1960"/>
              <a:ext cx="4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altLang="zh-CN" sz="1700" b="0" dirty="0">
                  <a:solidFill>
                    <a:srgbClr val="000000"/>
                  </a:solidFill>
                  <a:latin typeface="Arial" pitchFamily="34" charset="0"/>
                </a:rPr>
                <a:t>0</a:t>
              </a:r>
              <a:r>
                <a:rPr lang="en-US" sz="1700" b="0" dirty="0">
                  <a:solidFill>
                    <a:srgbClr val="FFC000"/>
                  </a:solidFill>
                  <a:latin typeface="Arial" pitchFamily="34" charset="0"/>
                </a:rPr>
                <a:t>1</a:t>
              </a:r>
              <a:r>
                <a:rPr lang="en-US" sz="1700" b="0" dirty="0">
                  <a:solidFill>
                    <a:srgbClr val="000000"/>
                  </a:solidFill>
                  <a:latin typeface="Arial" pitchFamily="34" charset="0"/>
                </a:rPr>
                <a:t>0 00</a:t>
              </a:r>
              <a:r>
                <a:rPr lang="en-US" sz="1700" b="0" dirty="0">
                  <a:solidFill>
                    <a:srgbClr val="FF0000"/>
                  </a:solidFill>
                  <a:latin typeface="Arial" pitchFamily="34" charset="0"/>
                </a:rPr>
                <a:t>1</a:t>
              </a:r>
              <a:endParaRPr lang="en-US" b="0" dirty="0">
                <a:solidFill>
                  <a:srgbClr val="FF0000"/>
                </a:solidFill>
                <a:latin typeface="Arial" pitchFamily="34" charset="0"/>
              </a:endParaRPr>
            </a:p>
          </p:txBody>
        </p:sp>
        <p:sp>
          <p:nvSpPr>
            <p:cNvPr id="20497" name="Line 22"/>
            <p:cNvSpPr>
              <a:spLocks noChangeShapeType="1"/>
            </p:cNvSpPr>
            <p:nvPr/>
          </p:nvSpPr>
          <p:spPr bwMode="auto">
            <a:xfrm>
              <a:off x="2486"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498" name="Freeform 23"/>
            <p:cNvSpPr>
              <a:spLocks/>
            </p:cNvSpPr>
            <p:nvPr/>
          </p:nvSpPr>
          <p:spPr bwMode="auto">
            <a:xfrm>
              <a:off x="3132" y="1657"/>
              <a:ext cx="87" cy="58"/>
            </a:xfrm>
            <a:custGeom>
              <a:avLst/>
              <a:gdLst>
                <a:gd name="T0" fmla="*/ 0 w 176"/>
                <a:gd name="T1" fmla="*/ 0 h 117"/>
                <a:gd name="T2" fmla="*/ 21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499" name="Freeform 24"/>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00" name="Freeform 25"/>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1" name="Rectangle 26"/>
            <p:cNvSpPr>
              <a:spLocks noChangeArrowheads="1"/>
            </p:cNvSpPr>
            <p:nvPr/>
          </p:nvSpPr>
          <p:spPr bwMode="auto">
            <a:xfrm>
              <a:off x="3340" y="1614"/>
              <a:ext cx="24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gew</a:t>
              </a:r>
              <a:endParaRPr lang="en-US" b="0">
                <a:latin typeface="Arial" pitchFamily="34" charset="0"/>
              </a:endParaRPr>
            </a:p>
          </p:txBody>
        </p:sp>
        <p:sp>
          <p:nvSpPr>
            <p:cNvPr id="20502" name="Freeform 27"/>
            <p:cNvSpPr>
              <a:spLocks/>
            </p:cNvSpPr>
            <p:nvPr/>
          </p:nvSpPr>
          <p:spPr bwMode="auto">
            <a:xfrm>
              <a:off x="567" y="1208"/>
              <a:ext cx="836" cy="382"/>
            </a:xfrm>
            <a:custGeom>
              <a:avLst/>
              <a:gdLst>
                <a:gd name="T0" fmla="*/ 174 w 1670"/>
                <a:gd name="T1" fmla="*/ 94 h 764"/>
                <a:gd name="T2" fmla="*/ 181 w 1670"/>
                <a:gd name="T3" fmla="*/ 90 h 764"/>
                <a:gd name="T4" fmla="*/ 188 w 1670"/>
                <a:gd name="T5" fmla="*/ 86 h 764"/>
                <a:gd name="T6" fmla="*/ 194 w 1670"/>
                <a:gd name="T7" fmla="*/ 82 h 764"/>
                <a:gd name="T8" fmla="*/ 199 w 1670"/>
                <a:gd name="T9" fmla="*/ 78 h 764"/>
                <a:gd name="T10" fmla="*/ 203 w 1670"/>
                <a:gd name="T11" fmla="*/ 74 h 764"/>
                <a:gd name="T12" fmla="*/ 206 w 1670"/>
                <a:gd name="T13" fmla="*/ 69 h 764"/>
                <a:gd name="T14" fmla="*/ 208 w 1670"/>
                <a:gd name="T15" fmla="*/ 65 h 764"/>
                <a:gd name="T16" fmla="*/ 210 w 1670"/>
                <a:gd name="T17" fmla="*/ 60 h 764"/>
                <a:gd name="T18" fmla="*/ 209 w 1670"/>
                <a:gd name="T19" fmla="*/ 55 h 764"/>
                <a:gd name="T20" fmla="*/ 208 w 1670"/>
                <a:gd name="T21" fmla="*/ 50 h 764"/>
                <a:gd name="T22" fmla="*/ 206 w 1670"/>
                <a:gd name="T23" fmla="*/ 47 h 764"/>
                <a:gd name="T24" fmla="*/ 204 w 1670"/>
                <a:gd name="T25" fmla="*/ 43 h 764"/>
                <a:gd name="T26" fmla="*/ 202 w 1670"/>
                <a:gd name="T27" fmla="*/ 40 h 764"/>
                <a:gd name="T28" fmla="*/ 196 w 1670"/>
                <a:gd name="T29" fmla="*/ 35 h 764"/>
                <a:gd name="T30" fmla="*/ 189 w 1670"/>
                <a:gd name="T31" fmla="*/ 29 h 764"/>
                <a:gd name="T32" fmla="*/ 180 w 1670"/>
                <a:gd name="T33" fmla="*/ 23 h 764"/>
                <a:gd name="T34" fmla="*/ 170 w 1670"/>
                <a:gd name="T35" fmla="*/ 17 h 764"/>
                <a:gd name="T36" fmla="*/ 159 w 1670"/>
                <a:gd name="T37" fmla="*/ 12 h 764"/>
                <a:gd name="T38" fmla="*/ 147 w 1670"/>
                <a:gd name="T39" fmla="*/ 8 h 764"/>
                <a:gd name="T40" fmla="*/ 135 w 1670"/>
                <a:gd name="T41" fmla="*/ 5 h 764"/>
                <a:gd name="T42" fmla="*/ 123 w 1670"/>
                <a:gd name="T43" fmla="*/ 2 h 764"/>
                <a:gd name="T44" fmla="*/ 111 w 1670"/>
                <a:gd name="T45" fmla="*/ 1 h 764"/>
                <a:gd name="T46" fmla="*/ 100 w 1670"/>
                <a:gd name="T47" fmla="*/ 0 h 764"/>
                <a:gd name="T48" fmla="*/ 90 w 1670"/>
                <a:gd name="T49" fmla="*/ 1 h 764"/>
                <a:gd name="T50" fmla="*/ 81 w 1670"/>
                <a:gd name="T51" fmla="*/ 2 h 764"/>
                <a:gd name="T52" fmla="*/ 72 w 1670"/>
                <a:gd name="T53" fmla="*/ 4 h 764"/>
                <a:gd name="T54" fmla="*/ 64 w 1670"/>
                <a:gd name="T55" fmla="*/ 7 h 764"/>
                <a:gd name="T56" fmla="*/ 56 w 1670"/>
                <a:gd name="T57" fmla="*/ 9 h 764"/>
                <a:gd name="T58" fmla="*/ 48 w 1670"/>
                <a:gd name="T59" fmla="*/ 13 h 764"/>
                <a:gd name="T60" fmla="*/ 41 w 1670"/>
                <a:gd name="T61" fmla="*/ 16 h 764"/>
                <a:gd name="T62" fmla="*/ 34 w 1670"/>
                <a:gd name="T63" fmla="*/ 20 h 764"/>
                <a:gd name="T64" fmla="*/ 28 w 1670"/>
                <a:gd name="T65" fmla="*/ 24 h 764"/>
                <a:gd name="T66" fmla="*/ 23 w 1670"/>
                <a:gd name="T67" fmla="*/ 29 h 764"/>
                <a:gd name="T68" fmla="*/ 18 w 1670"/>
                <a:gd name="T69" fmla="*/ 32 h 764"/>
                <a:gd name="T70" fmla="*/ 14 w 1670"/>
                <a:gd name="T71" fmla="*/ 36 h 764"/>
                <a:gd name="T72" fmla="*/ 10 w 1670"/>
                <a:gd name="T73" fmla="*/ 40 h 764"/>
                <a:gd name="T74" fmla="*/ 7 w 1670"/>
                <a:gd name="T75" fmla="*/ 44 h 764"/>
                <a:gd name="T76" fmla="*/ 5 w 1670"/>
                <a:gd name="T77" fmla="*/ 48 h 764"/>
                <a:gd name="T78" fmla="*/ 3 w 1670"/>
                <a:gd name="T79" fmla="*/ 52 h 764"/>
                <a:gd name="T80" fmla="*/ 2 w 1670"/>
                <a:gd name="T81" fmla="*/ 56 h 764"/>
                <a:gd name="T82" fmla="*/ 1 w 1670"/>
                <a:gd name="T83" fmla="*/ 59 h 764"/>
                <a:gd name="T84" fmla="*/ 0 w 1670"/>
                <a:gd name="T85" fmla="*/ 63 h 764"/>
                <a:gd name="T86" fmla="*/ 1 w 1670"/>
                <a:gd name="T87" fmla="*/ 66 h 764"/>
                <a:gd name="T88" fmla="*/ 1 w 1670"/>
                <a:gd name="T89" fmla="*/ 70 h 764"/>
                <a:gd name="T90" fmla="*/ 3 w 1670"/>
                <a:gd name="T91" fmla="*/ 73 h 764"/>
                <a:gd name="T92" fmla="*/ 4 w 1670"/>
                <a:gd name="T93" fmla="*/ 76 h 764"/>
                <a:gd name="T94" fmla="*/ 6 w 1670"/>
                <a:gd name="T95" fmla="*/ 79 h 764"/>
                <a:gd name="T96" fmla="*/ 9 w 1670"/>
                <a:gd name="T97" fmla="*/ 82 h 764"/>
                <a:gd name="T98" fmla="*/ 12 w 1670"/>
                <a:gd name="T99" fmla="*/ 84 h 764"/>
                <a:gd name="T100" fmla="*/ 16 w 1670"/>
                <a:gd name="T101" fmla="*/ 87 h 764"/>
                <a:gd name="T102" fmla="*/ 20 w 1670"/>
                <a:gd name="T103" fmla="*/ 89 h 764"/>
                <a:gd name="T104" fmla="*/ 25 w 1670"/>
                <a:gd name="T105" fmla="*/ 91 h 764"/>
                <a:gd name="T106" fmla="*/ 30 w 1670"/>
                <a:gd name="T107" fmla="*/ 93 h 764"/>
                <a:gd name="T108" fmla="*/ 35 w 1670"/>
                <a:gd name="T109" fmla="*/ 95 h 7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70"/>
                <a:gd name="T166" fmla="*/ 0 h 764"/>
                <a:gd name="T167" fmla="*/ 1670 w 1670"/>
                <a:gd name="T168" fmla="*/ 764 h 7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70" h="764">
                  <a:moveTo>
                    <a:pt x="1345" y="764"/>
                  </a:moveTo>
                  <a:lnTo>
                    <a:pt x="1365" y="754"/>
                  </a:lnTo>
                  <a:lnTo>
                    <a:pt x="1387" y="745"/>
                  </a:lnTo>
                  <a:lnTo>
                    <a:pt x="1407" y="736"/>
                  </a:lnTo>
                  <a:lnTo>
                    <a:pt x="1426" y="727"/>
                  </a:lnTo>
                  <a:lnTo>
                    <a:pt x="1444" y="717"/>
                  </a:lnTo>
                  <a:lnTo>
                    <a:pt x="1462" y="707"/>
                  </a:lnTo>
                  <a:lnTo>
                    <a:pt x="1481" y="696"/>
                  </a:lnTo>
                  <a:lnTo>
                    <a:pt x="1498" y="687"/>
                  </a:lnTo>
                  <a:lnTo>
                    <a:pt x="1513" y="676"/>
                  </a:lnTo>
                  <a:lnTo>
                    <a:pt x="1530" y="665"/>
                  </a:lnTo>
                  <a:lnTo>
                    <a:pt x="1544" y="654"/>
                  </a:lnTo>
                  <a:lnTo>
                    <a:pt x="1559" y="643"/>
                  </a:lnTo>
                  <a:lnTo>
                    <a:pt x="1572" y="633"/>
                  </a:lnTo>
                  <a:lnTo>
                    <a:pt x="1586" y="620"/>
                  </a:lnTo>
                  <a:lnTo>
                    <a:pt x="1596" y="610"/>
                  </a:lnTo>
                  <a:lnTo>
                    <a:pt x="1609" y="597"/>
                  </a:lnTo>
                  <a:lnTo>
                    <a:pt x="1618" y="587"/>
                  </a:lnTo>
                  <a:lnTo>
                    <a:pt x="1627" y="574"/>
                  </a:lnTo>
                  <a:lnTo>
                    <a:pt x="1636" y="562"/>
                  </a:lnTo>
                  <a:lnTo>
                    <a:pt x="1644" y="550"/>
                  </a:lnTo>
                  <a:lnTo>
                    <a:pt x="1650" y="537"/>
                  </a:lnTo>
                  <a:lnTo>
                    <a:pt x="1656" y="525"/>
                  </a:lnTo>
                  <a:lnTo>
                    <a:pt x="1661" y="513"/>
                  </a:lnTo>
                  <a:lnTo>
                    <a:pt x="1666" y="500"/>
                  </a:lnTo>
                  <a:lnTo>
                    <a:pt x="1667" y="487"/>
                  </a:lnTo>
                  <a:lnTo>
                    <a:pt x="1670" y="474"/>
                  </a:lnTo>
                  <a:lnTo>
                    <a:pt x="1670" y="462"/>
                  </a:lnTo>
                  <a:lnTo>
                    <a:pt x="1670" y="448"/>
                  </a:lnTo>
                  <a:lnTo>
                    <a:pt x="1669" y="434"/>
                  </a:lnTo>
                  <a:lnTo>
                    <a:pt x="1666" y="422"/>
                  </a:lnTo>
                  <a:lnTo>
                    <a:pt x="1663" y="408"/>
                  </a:lnTo>
                  <a:lnTo>
                    <a:pt x="1658" y="394"/>
                  </a:lnTo>
                  <a:lnTo>
                    <a:pt x="1653" y="386"/>
                  </a:lnTo>
                  <a:lnTo>
                    <a:pt x="1649" y="377"/>
                  </a:lnTo>
                  <a:lnTo>
                    <a:pt x="1644" y="370"/>
                  </a:lnTo>
                  <a:lnTo>
                    <a:pt x="1640" y="360"/>
                  </a:lnTo>
                  <a:lnTo>
                    <a:pt x="1635" y="353"/>
                  </a:lnTo>
                  <a:lnTo>
                    <a:pt x="1629" y="343"/>
                  </a:lnTo>
                  <a:lnTo>
                    <a:pt x="1623" y="336"/>
                  </a:lnTo>
                  <a:lnTo>
                    <a:pt x="1615" y="326"/>
                  </a:lnTo>
                  <a:lnTo>
                    <a:pt x="1609" y="319"/>
                  </a:lnTo>
                  <a:lnTo>
                    <a:pt x="1601" y="310"/>
                  </a:lnTo>
                  <a:lnTo>
                    <a:pt x="1584" y="293"/>
                  </a:lnTo>
                  <a:lnTo>
                    <a:pt x="1567" y="276"/>
                  </a:lnTo>
                  <a:lnTo>
                    <a:pt x="1547" y="259"/>
                  </a:lnTo>
                  <a:lnTo>
                    <a:pt x="1527" y="242"/>
                  </a:lnTo>
                  <a:lnTo>
                    <a:pt x="1506" y="226"/>
                  </a:lnTo>
                  <a:lnTo>
                    <a:pt x="1482" y="209"/>
                  </a:lnTo>
                  <a:lnTo>
                    <a:pt x="1458" y="194"/>
                  </a:lnTo>
                  <a:lnTo>
                    <a:pt x="1433" y="179"/>
                  </a:lnTo>
                  <a:lnTo>
                    <a:pt x="1407" y="163"/>
                  </a:lnTo>
                  <a:lnTo>
                    <a:pt x="1379" y="149"/>
                  </a:lnTo>
                  <a:lnTo>
                    <a:pt x="1352" y="136"/>
                  </a:lnTo>
                  <a:lnTo>
                    <a:pt x="1324" y="122"/>
                  </a:lnTo>
                  <a:lnTo>
                    <a:pt x="1295" y="108"/>
                  </a:lnTo>
                  <a:lnTo>
                    <a:pt x="1264" y="96"/>
                  </a:lnTo>
                  <a:lnTo>
                    <a:pt x="1233" y="83"/>
                  </a:lnTo>
                  <a:lnTo>
                    <a:pt x="1202" y="72"/>
                  </a:lnTo>
                  <a:lnTo>
                    <a:pt x="1171" y="62"/>
                  </a:lnTo>
                  <a:lnTo>
                    <a:pt x="1139" y="51"/>
                  </a:lnTo>
                  <a:lnTo>
                    <a:pt x="1107" y="42"/>
                  </a:lnTo>
                  <a:lnTo>
                    <a:pt x="1074" y="34"/>
                  </a:lnTo>
                  <a:lnTo>
                    <a:pt x="1042" y="26"/>
                  </a:lnTo>
                  <a:lnTo>
                    <a:pt x="1010" y="20"/>
                  </a:lnTo>
                  <a:lnTo>
                    <a:pt x="977" y="14"/>
                  </a:lnTo>
                  <a:lnTo>
                    <a:pt x="945" y="9"/>
                  </a:lnTo>
                  <a:lnTo>
                    <a:pt x="913" y="5"/>
                  </a:lnTo>
                  <a:lnTo>
                    <a:pt x="880" y="2"/>
                  </a:lnTo>
                  <a:lnTo>
                    <a:pt x="848" y="0"/>
                  </a:lnTo>
                  <a:lnTo>
                    <a:pt x="824" y="0"/>
                  </a:lnTo>
                  <a:lnTo>
                    <a:pt x="797" y="0"/>
                  </a:lnTo>
                  <a:lnTo>
                    <a:pt x="771" y="0"/>
                  </a:lnTo>
                  <a:lnTo>
                    <a:pt x="745" y="2"/>
                  </a:lnTo>
                  <a:lnTo>
                    <a:pt x="720" y="3"/>
                  </a:lnTo>
                  <a:lnTo>
                    <a:pt x="696" y="6"/>
                  </a:lnTo>
                  <a:lnTo>
                    <a:pt x="671" y="9"/>
                  </a:lnTo>
                  <a:lnTo>
                    <a:pt x="646" y="14"/>
                  </a:lnTo>
                  <a:lnTo>
                    <a:pt x="623" y="19"/>
                  </a:lnTo>
                  <a:lnTo>
                    <a:pt x="599" y="23"/>
                  </a:lnTo>
                  <a:lnTo>
                    <a:pt x="576" y="29"/>
                  </a:lnTo>
                  <a:lnTo>
                    <a:pt x="553" y="36"/>
                  </a:lnTo>
                  <a:lnTo>
                    <a:pt x="529" y="42"/>
                  </a:lnTo>
                  <a:lnTo>
                    <a:pt x="508" y="49"/>
                  </a:lnTo>
                  <a:lnTo>
                    <a:pt x="486" y="56"/>
                  </a:lnTo>
                  <a:lnTo>
                    <a:pt x="465" y="63"/>
                  </a:lnTo>
                  <a:lnTo>
                    <a:pt x="443" y="72"/>
                  </a:lnTo>
                  <a:lnTo>
                    <a:pt x="423" y="80"/>
                  </a:lnTo>
                  <a:lnTo>
                    <a:pt x="402" y="89"/>
                  </a:lnTo>
                  <a:lnTo>
                    <a:pt x="382" y="99"/>
                  </a:lnTo>
                  <a:lnTo>
                    <a:pt x="363" y="108"/>
                  </a:lnTo>
                  <a:lnTo>
                    <a:pt x="343" y="117"/>
                  </a:lnTo>
                  <a:lnTo>
                    <a:pt x="325" y="128"/>
                  </a:lnTo>
                  <a:lnTo>
                    <a:pt x="308" y="139"/>
                  </a:lnTo>
                  <a:lnTo>
                    <a:pt x="289" y="148"/>
                  </a:lnTo>
                  <a:lnTo>
                    <a:pt x="272" y="159"/>
                  </a:lnTo>
                  <a:lnTo>
                    <a:pt x="255" y="169"/>
                  </a:lnTo>
                  <a:lnTo>
                    <a:pt x="240" y="180"/>
                  </a:lnTo>
                  <a:lnTo>
                    <a:pt x="223" y="191"/>
                  </a:lnTo>
                  <a:lnTo>
                    <a:pt x="209" y="202"/>
                  </a:lnTo>
                  <a:lnTo>
                    <a:pt x="194" y="213"/>
                  </a:lnTo>
                  <a:lnTo>
                    <a:pt x="180" y="225"/>
                  </a:lnTo>
                  <a:lnTo>
                    <a:pt x="166" y="234"/>
                  </a:lnTo>
                  <a:lnTo>
                    <a:pt x="154" y="245"/>
                  </a:lnTo>
                  <a:lnTo>
                    <a:pt x="141" y="256"/>
                  </a:lnTo>
                  <a:lnTo>
                    <a:pt x="131" y="266"/>
                  </a:lnTo>
                  <a:lnTo>
                    <a:pt x="120" y="277"/>
                  </a:lnTo>
                  <a:lnTo>
                    <a:pt x="109" y="288"/>
                  </a:lnTo>
                  <a:lnTo>
                    <a:pt x="98" y="299"/>
                  </a:lnTo>
                  <a:lnTo>
                    <a:pt x="89" y="310"/>
                  </a:lnTo>
                  <a:lnTo>
                    <a:pt x="80" y="319"/>
                  </a:lnTo>
                  <a:lnTo>
                    <a:pt x="71" y="330"/>
                  </a:lnTo>
                  <a:lnTo>
                    <a:pt x="63" y="340"/>
                  </a:lnTo>
                  <a:lnTo>
                    <a:pt x="55" y="351"/>
                  </a:lnTo>
                  <a:lnTo>
                    <a:pt x="49" y="362"/>
                  </a:lnTo>
                  <a:lnTo>
                    <a:pt x="41" y="371"/>
                  </a:lnTo>
                  <a:lnTo>
                    <a:pt x="35" y="382"/>
                  </a:lnTo>
                  <a:lnTo>
                    <a:pt x="31" y="393"/>
                  </a:lnTo>
                  <a:lnTo>
                    <a:pt x="24" y="402"/>
                  </a:lnTo>
                  <a:lnTo>
                    <a:pt x="20" y="413"/>
                  </a:lnTo>
                  <a:lnTo>
                    <a:pt x="15" y="422"/>
                  </a:lnTo>
                  <a:lnTo>
                    <a:pt x="12" y="433"/>
                  </a:lnTo>
                  <a:lnTo>
                    <a:pt x="9" y="442"/>
                  </a:lnTo>
                  <a:lnTo>
                    <a:pt x="6" y="453"/>
                  </a:lnTo>
                  <a:lnTo>
                    <a:pt x="4" y="462"/>
                  </a:lnTo>
                  <a:lnTo>
                    <a:pt x="1" y="471"/>
                  </a:lnTo>
                  <a:lnTo>
                    <a:pt x="1" y="480"/>
                  </a:lnTo>
                  <a:lnTo>
                    <a:pt x="0" y="491"/>
                  </a:lnTo>
                  <a:lnTo>
                    <a:pt x="0" y="500"/>
                  </a:lnTo>
                  <a:lnTo>
                    <a:pt x="0" y="510"/>
                  </a:lnTo>
                  <a:lnTo>
                    <a:pt x="0" y="519"/>
                  </a:lnTo>
                  <a:lnTo>
                    <a:pt x="1" y="528"/>
                  </a:lnTo>
                  <a:lnTo>
                    <a:pt x="3" y="537"/>
                  </a:lnTo>
                  <a:lnTo>
                    <a:pt x="4" y="545"/>
                  </a:lnTo>
                  <a:lnTo>
                    <a:pt x="6" y="554"/>
                  </a:lnTo>
                  <a:lnTo>
                    <a:pt x="9" y="563"/>
                  </a:lnTo>
                  <a:lnTo>
                    <a:pt x="12" y="571"/>
                  </a:lnTo>
                  <a:lnTo>
                    <a:pt x="17" y="580"/>
                  </a:lnTo>
                  <a:lnTo>
                    <a:pt x="20" y="588"/>
                  </a:lnTo>
                  <a:lnTo>
                    <a:pt x="24" y="597"/>
                  </a:lnTo>
                  <a:lnTo>
                    <a:pt x="31" y="605"/>
                  </a:lnTo>
                  <a:lnTo>
                    <a:pt x="35" y="613"/>
                  </a:lnTo>
                  <a:lnTo>
                    <a:pt x="41" y="620"/>
                  </a:lnTo>
                  <a:lnTo>
                    <a:pt x="48" y="628"/>
                  </a:lnTo>
                  <a:lnTo>
                    <a:pt x="55" y="636"/>
                  </a:lnTo>
                  <a:lnTo>
                    <a:pt x="61" y="643"/>
                  </a:lnTo>
                  <a:lnTo>
                    <a:pt x="69" y="651"/>
                  </a:lnTo>
                  <a:lnTo>
                    <a:pt x="77" y="657"/>
                  </a:lnTo>
                  <a:lnTo>
                    <a:pt x="86" y="665"/>
                  </a:lnTo>
                  <a:lnTo>
                    <a:pt x="95" y="671"/>
                  </a:lnTo>
                  <a:lnTo>
                    <a:pt x="104" y="679"/>
                  </a:lnTo>
                  <a:lnTo>
                    <a:pt x="114" y="685"/>
                  </a:lnTo>
                  <a:lnTo>
                    <a:pt x="125" y="691"/>
                  </a:lnTo>
                  <a:lnTo>
                    <a:pt x="135" y="697"/>
                  </a:lnTo>
                  <a:lnTo>
                    <a:pt x="146" y="704"/>
                  </a:lnTo>
                  <a:lnTo>
                    <a:pt x="157" y="710"/>
                  </a:lnTo>
                  <a:lnTo>
                    <a:pt x="169" y="716"/>
                  </a:lnTo>
                  <a:lnTo>
                    <a:pt x="181" y="720"/>
                  </a:lnTo>
                  <a:lnTo>
                    <a:pt x="194" y="727"/>
                  </a:lnTo>
                  <a:lnTo>
                    <a:pt x="208" y="731"/>
                  </a:lnTo>
                  <a:lnTo>
                    <a:pt x="222" y="736"/>
                  </a:lnTo>
                  <a:lnTo>
                    <a:pt x="235" y="740"/>
                  </a:lnTo>
                  <a:lnTo>
                    <a:pt x="249" y="745"/>
                  </a:lnTo>
                  <a:lnTo>
                    <a:pt x="265" y="750"/>
                  </a:lnTo>
                  <a:lnTo>
                    <a:pt x="280" y="754"/>
                  </a:lnTo>
                  <a:lnTo>
                    <a:pt x="295" y="7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03" name="Freeform 28"/>
            <p:cNvSpPr>
              <a:spLocks/>
            </p:cNvSpPr>
            <p:nvPr/>
          </p:nvSpPr>
          <p:spPr bwMode="auto">
            <a:xfrm>
              <a:off x="703" y="1557"/>
              <a:ext cx="91" cy="57"/>
            </a:xfrm>
            <a:custGeom>
              <a:avLst/>
              <a:gdLst>
                <a:gd name="T0" fmla="*/ 2 w 183"/>
                <a:gd name="T1" fmla="*/ 0 h 116"/>
                <a:gd name="T2" fmla="*/ 22 w 183"/>
                <a:gd name="T3" fmla="*/ 10 h 116"/>
                <a:gd name="T4" fmla="*/ 0 w 183"/>
                <a:gd name="T5" fmla="*/ 14 h 116"/>
                <a:gd name="T6" fmla="*/ 2 w 183"/>
                <a:gd name="T7" fmla="*/ 0 h 116"/>
                <a:gd name="T8" fmla="*/ 0 60000 65536"/>
                <a:gd name="T9" fmla="*/ 0 60000 65536"/>
                <a:gd name="T10" fmla="*/ 0 60000 65536"/>
                <a:gd name="T11" fmla="*/ 0 60000 65536"/>
                <a:gd name="T12" fmla="*/ 0 w 183"/>
                <a:gd name="T13" fmla="*/ 0 h 116"/>
                <a:gd name="T14" fmla="*/ 183 w 183"/>
                <a:gd name="T15" fmla="*/ 116 h 116"/>
              </a:gdLst>
              <a:ahLst/>
              <a:cxnLst>
                <a:cxn ang="T8">
                  <a:pos x="T0" y="T1"/>
                </a:cxn>
                <a:cxn ang="T9">
                  <a:pos x="T2" y="T3"/>
                </a:cxn>
                <a:cxn ang="T10">
                  <a:pos x="T4" y="T5"/>
                </a:cxn>
                <a:cxn ang="T11">
                  <a:pos x="T6" y="T7"/>
                </a:cxn>
              </a:cxnLst>
              <a:rect l="T12" t="T13" r="T14" b="T15"/>
              <a:pathLst>
                <a:path w="183" h="116">
                  <a:moveTo>
                    <a:pt x="18" y="0"/>
                  </a:moveTo>
                  <a:lnTo>
                    <a:pt x="183" y="87"/>
                  </a:lnTo>
                  <a:lnTo>
                    <a:pt x="0" y="11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04" name="Line 29"/>
            <p:cNvSpPr>
              <a:spLocks noChangeShapeType="1"/>
            </p:cNvSpPr>
            <p:nvPr/>
          </p:nvSpPr>
          <p:spPr bwMode="auto">
            <a:xfrm>
              <a:off x="816" y="1062"/>
              <a:ext cx="28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5" name="Rectangle 30"/>
            <p:cNvSpPr>
              <a:spLocks noChangeArrowheads="1"/>
            </p:cNvSpPr>
            <p:nvPr/>
          </p:nvSpPr>
          <p:spPr bwMode="auto">
            <a:xfrm>
              <a:off x="811" y="107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20506" name="Line 31"/>
            <p:cNvSpPr>
              <a:spLocks noChangeShapeType="1"/>
            </p:cNvSpPr>
            <p:nvPr/>
          </p:nvSpPr>
          <p:spPr bwMode="auto">
            <a:xfrm>
              <a:off x="3708"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0507" name="Freeform 32"/>
            <p:cNvSpPr>
              <a:spLocks/>
            </p:cNvSpPr>
            <p:nvPr/>
          </p:nvSpPr>
          <p:spPr bwMode="auto">
            <a:xfrm>
              <a:off x="4354" y="1657"/>
              <a:ext cx="88" cy="58"/>
            </a:xfrm>
            <a:custGeom>
              <a:avLst/>
              <a:gdLst>
                <a:gd name="T0" fmla="*/ 0 w 176"/>
                <a:gd name="T1" fmla="*/ 0 h 117"/>
                <a:gd name="T2" fmla="*/ 22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08" name="Freeform 33"/>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0509" name="Freeform 34"/>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0" name="Rectangle 35"/>
            <p:cNvSpPr>
              <a:spLocks noChangeArrowheads="1"/>
            </p:cNvSpPr>
            <p:nvPr/>
          </p:nvSpPr>
          <p:spPr bwMode="auto">
            <a:xfrm>
              <a:off x="4561" y="1614"/>
              <a:ext cx="24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yew</a:t>
              </a:r>
              <a:endParaRPr lang="en-US" b="0">
                <a:latin typeface="Arial" pitchFamily="34" charset="0"/>
              </a:endParaRPr>
            </a:p>
          </p:txBody>
        </p:sp>
        <p:sp>
          <p:nvSpPr>
            <p:cNvPr id="20511" name="Rectangle 36"/>
            <p:cNvSpPr>
              <a:spLocks noChangeArrowheads="1"/>
            </p:cNvSpPr>
            <p:nvPr/>
          </p:nvSpPr>
          <p:spPr bwMode="auto">
            <a:xfrm>
              <a:off x="3219" y="1960"/>
              <a:ext cx="4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00</a:t>
              </a:r>
              <a:r>
                <a:rPr lang="en-US" sz="1700" b="0" dirty="0">
                  <a:solidFill>
                    <a:srgbClr val="FF0000"/>
                  </a:solidFill>
                  <a:latin typeface="Arial" pitchFamily="34" charset="0"/>
                </a:rPr>
                <a:t>1</a:t>
              </a:r>
              <a:r>
                <a:rPr lang="en-US" sz="1700" b="0" dirty="0">
                  <a:solidFill>
                    <a:srgbClr val="000000"/>
                  </a:solidFill>
                  <a:latin typeface="Arial" pitchFamily="34" charset="0"/>
                </a:rPr>
                <a:t> </a:t>
              </a:r>
              <a:r>
                <a:rPr lang="en-US" sz="1700" b="0" dirty="0">
                  <a:solidFill>
                    <a:schemeClr val="accent6">
                      <a:lumMod val="60000"/>
                      <a:lumOff val="40000"/>
                    </a:schemeClr>
                  </a:solidFill>
                  <a:latin typeface="Arial" pitchFamily="34" charset="0"/>
                </a:rPr>
                <a:t>1</a:t>
              </a:r>
              <a:r>
                <a:rPr lang="en-US" sz="1700" b="0" dirty="0">
                  <a:solidFill>
                    <a:srgbClr val="000000"/>
                  </a:solidFill>
                  <a:latin typeface="Arial" pitchFamily="34" charset="0"/>
                </a:rPr>
                <a:t>00</a:t>
              </a:r>
              <a:endParaRPr lang="en-US" b="0" dirty="0">
                <a:latin typeface="Arial" pitchFamily="34" charset="0"/>
              </a:endParaRPr>
            </a:p>
          </p:txBody>
        </p:sp>
        <p:sp>
          <p:nvSpPr>
            <p:cNvPr id="20512" name="Rectangle 37"/>
            <p:cNvSpPr>
              <a:spLocks noChangeArrowheads="1"/>
            </p:cNvSpPr>
            <p:nvPr/>
          </p:nvSpPr>
          <p:spPr bwMode="auto">
            <a:xfrm>
              <a:off x="4440" y="1960"/>
              <a:ext cx="499"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00</a:t>
              </a:r>
              <a:r>
                <a:rPr lang="en-US" sz="1700" b="0" dirty="0">
                  <a:solidFill>
                    <a:srgbClr val="FF0000"/>
                  </a:solidFill>
                  <a:latin typeface="Arial" pitchFamily="34" charset="0"/>
                </a:rPr>
                <a:t>1</a:t>
              </a:r>
              <a:r>
                <a:rPr lang="en-US" sz="1700" b="0" dirty="0">
                  <a:solidFill>
                    <a:srgbClr val="000000"/>
                  </a:solidFill>
                  <a:latin typeface="Arial" pitchFamily="34" charset="0"/>
                </a:rPr>
                <a:t> 0</a:t>
              </a:r>
              <a:r>
                <a:rPr lang="en-US" sz="1700" b="0" dirty="0">
                  <a:solidFill>
                    <a:srgbClr val="FFC000"/>
                  </a:solidFill>
                  <a:latin typeface="Arial" pitchFamily="34" charset="0"/>
                </a:rPr>
                <a:t>1</a:t>
              </a:r>
              <a:r>
                <a:rPr lang="en-US" sz="1700" b="0" dirty="0">
                  <a:solidFill>
                    <a:srgbClr val="000000"/>
                  </a:solidFill>
                  <a:latin typeface="Arial" pitchFamily="34" charset="0"/>
                </a:rPr>
                <a:t>0</a:t>
              </a:r>
              <a:endParaRPr lang="en-US" b="0" dirty="0">
                <a:latin typeface="Arial" pitchFamily="34" charset="0"/>
              </a:endParaRPr>
            </a:p>
          </p:txBody>
        </p:sp>
        <p:sp>
          <p:nvSpPr>
            <p:cNvPr id="20513" name="Freeform 38"/>
            <p:cNvSpPr>
              <a:spLocks/>
            </p:cNvSpPr>
            <p:nvPr/>
          </p:nvSpPr>
          <p:spPr bwMode="auto">
            <a:xfrm>
              <a:off x="164" y="1705"/>
              <a:ext cx="5377" cy="730"/>
            </a:xfrm>
            <a:custGeom>
              <a:avLst/>
              <a:gdLst>
                <a:gd name="T0" fmla="*/ 1253 w 10754"/>
                <a:gd name="T1" fmla="*/ 0 h 1459"/>
                <a:gd name="T2" fmla="*/ 1260 w 10754"/>
                <a:gd name="T3" fmla="*/ 1 h 1459"/>
                <a:gd name="T4" fmla="*/ 1267 w 10754"/>
                <a:gd name="T5" fmla="*/ 1 h 1459"/>
                <a:gd name="T6" fmla="*/ 1274 w 10754"/>
                <a:gd name="T7" fmla="*/ 3 h 1459"/>
                <a:gd name="T8" fmla="*/ 1280 w 10754"/>
                <a:gd name="T9" fmla="*/ 4 h 1459"/>
                <a:gd name="T10" fmla="*/ 1287 w 10754"/>
                <a:gd name="T11" fmla="*/ 6 h 1459"/>
                <a:gd name="T12" fmla="*/ 1297 w 10754"/>
                <a:gd name="T13" fmla="*/ 11 h 1459"/>
                <a:gd name="T14" fmla="*/ 1308 w 10754"/>
                <a:gd name="T15" fmla="*/ 18 h 1459"/>
                <a:gd name="T16" fmla="*/ 1318 w 10754"/>
                <a:gd name="T17" fmla="*/ 26 h 1459"/>
                <a:gd name="T18" fmla="*/ 1326 w 10754"/>
                <a:gd name="T19" fmla="*/ 35 h 1459"/>
                <a:gd name="T20" fmla="*/ 1334 w 10754"/>
                <a:gd name="T21" fmla="*/ 46 h 1459"/>
                <a:gd name="T22" fmla="*/ 1338 w 10754"/>
                <a:gd name="T23" fmla="*/ 56 h 1459"/>
                <a:gd name="T24" fmla="*/ 1341 w 10754"/>
                <a:gd name="T25" fmla="*/ 62 h 1459"/>
                <a:gd name="T26" fmla="*/ 1342 w 10754"/>
                <a:gd name="T27" fmla="*/ 68 h 1459"/>
                <a:gd name="T28" fmla="*/ 1344 w 10754"/>
                <a:gd name="T29" fmla="*/ 75 h 1459"/>
                <a:gd name="T30" fmla="*/ 1344 w 10754"/>
                <a:gd name="T31" fmla="*/ 81 h 1459"/>
                <a:gd name="T32" fmla="*/ 1345 w 10754"/>
                <a:gd name="T33" fmla="*/ 88 h 1459"/>
                <a:gd name="T34" fmla="*/ 1345 w 10754"/>
                <a:gd name="T35" fmla="*/ 92 h 1459"/>
                <a:gd name="T36" fmla="*/ 1344 w 10754"/>
                <a:gd name="T37" fmla="*/ 99 h 1459"/>
                <a:gd name="T38" fmla="*/ 1343 w 10754"/>
                <a:gd name="T39" fmla="*/ 106 h 1459"/>
                <a:gd name="T40" fmla="*/ 1342 w 10754"/>
                <a:gd name="T41" fmla="*/ 112 h 1459"/>
                <a:gd name="T42" fmla="*/ 1340 w 10754"/>
                <a:gd name="T43" fmla="*/ 119 h 1459"/>
                <a:gd name="T44" fmla="*/ 1338 w 10754"/>
                <a:gd name="T45" fmla="*/ 125 h 1459"/>
                <a:gd name="T46" fmla="*/ 1334 w 10754"/>
                <a:gd name="T47" fmla="*/ 133 h 1459"/>
                <a:gd name="T48" fmla="*/ 1327 w 10754"/>
                <a:gd name="T49" fmla="*/ 144 h 1459"/>
                <a:gd name="T50" fmla="*/ 1318 w 10754"/>
                <a:gd name="T51" fmla="*/ 154 h 1459"/>
                <a:gd name="T52" fmla="*/ 1308 w 10754"/>
                <a:gd name="T53" fmla="*/ 163 h 1459"/>
                <a:gd name="T54" fmla="*/ 1297 w 10754"/>
                <a:gd name="T55" fmla="*/ 170 h 1459"/>
                <a:gd name="T56" fmla="*/ 1289 w 10754"/>
                <a:gd name="T57" fmla="*/ 174 h 1459"/>
                <a:gd name="T58" fmla="*/ 1283 w 10754"/>
                <a:gd name="T59" fmla="*/ 176 h 1459"/>
                <a:gd name="T60" fmla="*/ 1276 w 10754"/>
                <a:gd name="T61" fmla="*/ 178 h 1459"/>
                <a:gd name="T62" fmla="*/ 1269 w 10754"/>
                <a:gd name="T63" fmla="*/ 180 h 1459"/>
                <a:gd name="T64" fmla="*/ 1263 w 10754"/>
                <a:gd name="T65" fmla="*/ 181 h 1459"/>
                <a:gd name="T66" fmla="*/ 1255 w 10754"/>
                <a:gd name="T67" fmla="*/ 181 h 1459"/>
                <a:gd name="T68" fmla="*/ 1253 w 10754"/>
                <a:gd name="T69" fmla="*/ 181 h 1459"/>
                <a:gd name="T70" fmla="*/ 88 w 10754"/>
                <a:gd name="T71" fmla="*/ 182 h 1459"/>
                <a:gd name="T72" fmla="*/ 82 w 10754"/>
                <a:gd name="T73" fmla="*/ 182 h 1459"/>
                <a:gd name="T74" fmla="*/ 76 w 10754"/>
                <a:gd name="T75" fmla="*/ 183 h 1459"/>
                <a:gd name="T76" fmla="*/ 69 w 10754"/>
                <a:gd name="T77" fmla="*/ 182 h 1459"/>
                <a:gd name="T78" fmla="*/ 58 w 10754"/>
                <a:gd name="T79" fmla="*/ 180 h 1459"/>
                <a:gd name="T80" fmla="*/ 47 w 10754"/>
                <a:gd name="T81" fmla="*/ 177 h 1459"/>
                <a:gd name="T82" fmla="*/ 37 w 10754"/>
                <a:gd name="T83" fmla="*/ 172 h 1459"/>
                <a:gd name="T84" fmla="*/ 28 w 10754"/>
                <a:gd name="T85" fmla="*/ 165 h 1459"/>
                <a:gd name="T86" fmla="*/ 19 w 10754"/>
                <a:gd name="T87" fmla="*/ 157 h 1459"/>
                <a:gd name="T88" fmla="*/ 12 w 10754"/>
                <a:gd name="T89" fmla="*/ 149 h 1459"/>
                <a:gd name="T90" fmla="*/ 7 w 10754"/>
                <a:gd name="T91" fmla="*/ 139 h 1459"/>
                <a:gd name="T92" fmla="*/ 2 w 10754"/>
                <a:gd name="T93" fmla="*/ 128 h 1459"/>
                <a:gd name="T94" fmla="*/ 0 w 10754"/>
                <a:gd name="T95" fmla="*/ 120 h 1459"/>
                <a:gd name="T96" fmla="*/ 1 w 10754"/>
                <a:gd name="T97" fmla="*/ 112 h 1459"/>
                <a:gd name="T98" fmla="*/ 3 w 10754"/>
                <a:gd name="T99" fmla="*/ 93 h 1459"/>
                <a:gd name="T100" fmla="*/ 9 w 10754"/>
                <a:gd name="T101" fmla="*/ 77 h 1459"/>
                <a:gd name="T102" fmla="*/ 18 w 10754"/>
                <a:gd name="T103" fmla="*/ 65 h 1459"/>
                <a:gd name="T104" fmla="*/ 29 w 10754"/>
                <a:gd name="T105" fmla="*/ 55 h 1459"/>
                <a:gd name="T106" fmla="*/ 42 w 10754"/>
                <a:gd name="T107" fmla="*/ 48 h 1459"/>
                <a:gd name="T108" fmla="*/ 57 w 10754"/>
                <a:gd name="T109" fmla="*/ 43 h 1459"/>
                <a:gd name="T110" fmla="*/ 74 w 10754"/>
                <a:gd name="T111" fmla="*/ 40 h 1459"/>
                <a:gd name="T112" fmla="*/ 93 w 10754"/>
                <a:gd name="T113" fmla="*/ 36 h 1459"/>
                <a:gd name="T114" fmla="*/ 126 w 10754"/>
                <a:gd name="T115" fmla="*/ 32 h 1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54"/>
                <a:gd name="T175" fmla="*/ 0 h 1459"/>
                <a:gd name="T176" fmla="*/ 10754 w 10754"/>
                <a:gd name="T177" fmla="*/ 1459 h 14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54" h="1459">
                  <a:moveTo>
                    <a:pt x="9533" y="0"/>
                  </a:moveTo>
                  <a:lnTo>
                    <a:pt x="10022" y="0"/>
                  </a:lnTo>
                  <a:lnTo>
                    <a:pt x="10040" y="0"/>
                  </a:lnTo>
                  <a:lnTo>
                    <a:pt x="10059" y="0"/>
                  </a:lnTo>
                  <a:lnTo>
                    <a:pt x="10077" y="2"/>
                  </a:lnTo>
                  <a:lnTo>
                    <a:pt x="10095" y="3"/>
                  </a:lnTo>
                  <a:lnTo>
                    <a:pt x="10114" y="5"/>
                  </a:lnTo>
                  <a:lnTo>
                    <a:pt x="10132" y="7"/>
                  </a:lnTo>
                  <a:lnTo>
                    <a:pt x="10151" y="10"/>
                  </a:lnTo>
                  <a:lnTo>
                    <a:pt x="10168" y="13"/>
                  </a:lnTo>
                  <a:lnTo>
                    <a:pt x="10186" y="17"/>
                  </a:lnTo>
                  <a:lnTo>
                    <a:pt x="10203" y="20"/>
                  </a:lnTo>
                  <a:lnTo>
                    <a:pt x="10222" y="25"/>
                  </a:lnTo>
                  <a:lnTo>
                    <a:pt x="10239" y="30"/>
                  </a:lnTo>
                  <a:lnTo>
                    <a:pt x="10256" y="36"/>
                  </a:lnTo>
                  <a:lnTo>
                    <a:pt x="10273" y="40"/>
                  </a:lnTo>
                  <a:lnTo>
                    <a:pt x="10289" y="47"/>
                  </a:lnTo>
                  <a:lnTo>
                    <a:pt x="10305" y="53"/>
                  </a:lnTo>
                  <a:lnTo>
                    <a:pt x="10337" y="67"/>
                  </a:lnTo>
                  <a:lnTo>
                    <a:pt x="10370" y="82"/>
                  </a:lnTo>
                  <a:lnTo>
                    <a:pt x="10400" y="99"/>
                  </a:lnTo>
                  <a:lnTo>
                    <a:pt x="10430" y="117"/>
                  </a:lnTo>
                  <a:lnTo>
                    <a:pt x="10459" y="137"/>
                  </a:lnTo>
                  <a:lnTo>
                    <a:pt x="10487" y="157"/>
                  </a:lnTo>
                  <a:lnTo>
                    <a:pt x="10513" y="179"/>
                  </a:lnTo>
                  <a:lnTo>
                    <a:pt x="10537" y="202"/>
                  </a:lnTo>
                  <a:lnTo>
                    <a:pt x="10562" y="227"/>
                  </a:lnTo>
                  <a:lnTo>
                    <a:pt x="10585" y="253"/>
                  </a:lnTo>
                  <a:lnTo>
                    <a:pt x="10607" y="279"/>
                  </a:lnTo>
                  <a:lnTo>
                    <a:pt x="10628" y="307"/>
                  </a:lnTo>
                  <a:lnTo>
                    <a:pt x="10647" y="334"/>
                  </a:lnTo>
                  <a:lnTo>
                    <a:pt x="10665" y="364"/>
                  </a:lnTo>
                  <a:lnTo>
                    <a:pt x="10681" y="394"/>
                  </a:lnTo>
                  <a:lnTo>
                    <a:pt x="10696" y="425"/>
                  </a:lnTo>
                  <a:lnTo>
                    <a:pt x="10702" y="442"/>
                  </a:lnTo>
                  <a:lnTo>
                    <a:pt x="10708" y="458"/>
                  </a:lnTo>
                  <a:lnTo>
                    <a:pt x="10714" y="474"/>
                  </a:lnTo>
                  <a:lnTo>
                    <a:pt x="10721" y="490"/>
                  </a:lnTo>
                  <a:lnTo>
                    <a:pt x="10725" y="507"/>
                  </a:lnTo>
                  <a:lnTo>
                    <a:pt x="10730" y="524"/>
                  </a:lnTo>
                  <a:lnTo>
                    <a:pt x="10734" y="541"/>
                  </a:lnTo>
                  <a:lnTo>
                    <a:pt x="10739" y="558"/>
                  </a:lnTo>
                  <a:lnTo>
                    <a:pt x="10742" y="574"/>
                  </a:lnTo>
                  <a:lnTo>
                    <a:pt x="10745" y="593"/>
                  </a:lnTo>
                  <a:lnTo>
                    <a:pt x="10748" y="610"/>
                  </a:lnTo>
                  <a:lnTo>
                    <a:pt x="10750" y="627"/>
                  </a:lnTo>
                  <a:lnTo>
                    <a:pt x="10751" y="645"/>
                  </a:lnTo>
                  <a:lnTo>
                    <a:pt x="10753" y="664"/>
                  </a:lnTo>
                  <a:lnTo>
                    <a:pt x="10754" y="681"/>
                  </a:lnTo>
                  <a:lnTo>
                    <a:pt x="10754" y="699"/>
                  </a:lnTo>
                  <a:lnTo>
                    <a:pt x="10754" y="713"/>
                  </a:lnTo>
                  <a:lnTo>
                    <a:pt x="10754" y="733"/>
                  </a:lnTo>
                  <a:lnTo>
                    <a:pt x="10754" y="751"/>
                  </a:lnTo>
                  <a:lnTo>
                    <a:pt x="10753" y="770"/>
                  </a:lnTo>
                  <a:lnTo>
                    <a:pt x="10751" y="788"/>
                  </a:lnTo>
                  <a:lnTo>
                    <a:pt x="10748" y="807"/>
                  </a:lnTo>
                  <a:lnTo>
                    <a:pt x="10747" y="825"/>
                  </a:lnTo>
                  <a:lnTo>
                    <a:pt x="10744" y="844"/>
                  </a:lnTo>
                  <a:lnTo>
                    <a:pt x="10741" y="861"/>
                  </a:lnTo>
                  <a:lnTo>
                    <a:pt x="10736" y="879"/>
                  </a:lnTo>
                  <a:lnTo>
                    <a:pt x="10731" y="896"/>
                  </a:lnTo>
                  <a:lnTo>
                    <a:pt x="10727" y="915"/>
                  </a:lnTo>
                  <a:lnTo>
                    <a:pt x="10722" y="932"/>
                  </a:lnTo>
                  <a:lnTo>
                    <a:pt x="10716" y="948"/>
                  </a:lnTo>
                  <a:lnTo>
                    <a:pt x="10710" y="965"/>
                  </a:lnTo>
                  <a:lnTo>
                    <a:pt x="10704" y="982"/>
                  </a:lnTo>
                  <a:lnTo>
                    <a:pt x="10697" y="999"/>
                  </a:lnTo>
                  <a:lnTo>
                    <a:pt x="10690" y="1015"/>
                  </a:lnTo>
                  <a:lnTo>
                    <a:pt x="10682" y="1032"/>
                  </a:lnTo>
                  <a:lnTo>
                    <a:pt x="10667" y="1062"/>
                  </a:lnTo>
                  <a:lnTo>
                    <a:pt x="10648" y="1093"/>
                  </a:lnTo>
                  <a:lnTo>
                    <a:pt x="10630" y="1124"/>
                  </a:lnTo>
                  <a:lnTo>
                    <a:pt x="10610" y="1152"/>
                  </a:lnTo>
                  <a:lnTo>
                    <a:pt x="10587" y="1179"/>
                  </a:lnTo>
                  <a:lnTo>
                    <a:pt x="10565" y="1206"/>
                  </a:lnTo>
                  <a:lnTo>
                    <a:pt x="10540" y="1232"/>
                  </a:lnTo>
                  <a:lnTo>
                    <a:pt x="10514" y="1256"/>
                  </a:lnTo>
                  <a:lnTo>
                    <a:pt x="10488" y="1279"/>
                  </a:lnTo>
                  <a:lnTo>
                    <a:pt x="10460" y="1301"/>
                  </a:lnTo>
                  <a:lnTo>
                    <a:pt x="10431" y="1321"/>
                  </a:lnTo>
                  <a:lnTo>
                    <a:pt x="10402" y="1341"/>
                  </a:lnTo>
                  <a:lnTo>
                    <a:pt x="10371" y="1358"/>
                  </a:lnTo>
                  <a:lnTo>
                    <a:pt x="10339" y="1375"/>
                  </a:lnTo>
                  <a:lnTo>
                    <a:pt x="10323" y="1381"/>
                  </a:lnTo>
                  <a:lnTo>
                    <a:pt x="10306" y="1389"/>
                  </a:lnTo>
                  <a:lnTo>
                    <a:pt x="10291" y="1395"/>
                  </a:lnTo>
                  <a:lnTo>
                    <a:pt x="10274" y="1403"/>
                  </a:lnTo>
                  <a:lnTo>
                    <a:pt x="10257" y="1407"/>
                  </a:lnTo>
                  <a:lnTo>
                    <a:pt x="10240" y="1413"/>
                  </a:lnTo>
                  <a:lnTo>
                    <a:pt x="10222" y="1418"/>
                  </a:lnTo>
                  <a:lnTo>
                    <a:pt x="10205" y="1423"/>
                  </a:lnTo>
                  <a:lnTo>
                    <a:pt x="10186" y="1427"/>
                  </a:lnTo>
                  <a:lnTo>
                    <a:pt x="10169" y="1432"/>
                  </a:lnTo>
                  <a:lnTo>
                    <a:pt x="10151" y="1435"/>
                  </a:lnTo>
                  <a:lnTo>
                    <a:pt x="10132" y="1438"/>
                  </a:lnTo>
                  <a:lnTo>
                    <a:pt x="10115" y="1441"/>
                  </a:lnTo>
                  <a:lnTo>
                    <a:pt x="10097" y="1443"/>
                  </a:lnTo>
                  <a:lnTo>
                    <a:pt x="10079" y="1444"/>
                  </a:lnTo>
                  <a:lnTo>
                    <a:pt x="10059" y="1446"/>
                  </a:lnTo>
                  <a:lnTo>
                    <a:pt x="10040" y="1446"/>
                  </a:lnTo>
                  <a:lnTo>
                    <a:pt x="10022" y="1446"/>
                  </a:lnTo>
                  <a:lnTo>
                    <a:pt x="10022" y="1447"/>
                  </a:lnTo>
                  <a:lnTo>
                    <a:pt x="734" y="1447"/>
                  </a:lnTo>
                  <a:lnTo>
                    <a:pt x="718" y="1449"/>
                  </a:lnTo>
                  <a:lnTo>
                    <a:pt x="702" y="1452"/>
                  </a:lnTo>
                  <a:lnTo>
                    <a:pt x="687" y="1453"/>
                  </a:lnTo>
                  <a:lnTo>
                    <a:pt x="671" y="1456"/>
                  </a:lnTo>
                  <a:lnTo>
                    <a:pt x="654" y="1456"/>
                  </a:lnTo>
                  <a:lnTo>
                    <a:pt x="639" y="1458"/>
                  </a:lnTo>
                  <a:lnTo>
                    <a:pt x="624" y="1458"/>
                  </a:lnTo>
                  <a:lnTo>
                    <a:pt x="608" y="1459"/>
                  </a:lnTo>
                  <a:lnTo>
                    <a:pt x="593" y="1458"/>
                  </a:lnTo>
                  <a:lnTo>
                    <a:pt x="577" y="1458"/>
                  </a:lnTo>
                  <a:lnTo>
                    <a:pt x="547" y="1455"/>
                  </a:lnTo>
                  <a:lnTo>
                    <a:pt x="516" y="1452"/>
                  </a:lnTo>
                  <a:lnTo>
                    <a:pt x="487" y="1446"/>
                  </a:lnTo>
                  <a:lnTo>
                    <a:pt x="457" y="1439"/>
                  </a:lnTo>
                  <a:lnTo>
                    <a:pt x="428" y="1432"/>
                  </a:lnTo>
                  <a:lnTo>
                    <a:pt x="399" y="1421"/>
                  </a:lnTo>
                  <a:lnTo>
                    <a:pt x="371" y="1410"/>
                  </a:lnTo>
                  <a:lnTo>
                    <a:pt x="343" y="1398"/>
                  </a:lnTo>
                  <a:lnTo>
                    <a:pt x="317" y="1384"/>
                  </a:lnTo>
                  <a:lnTo>
                    <a:pt x="291" y="1370"/>
                  </a:lnTo>
                  <a:lnTo>
                    <a:pt x="266" y="1353"/>
                  </a:lnTo>
                  <a:lnTo>
                    <a:pt x="242" y="1336"/>
                  </a:lnTo>
                  <a:lnTo>
                    <a:pt x="217" y="1318"/>
                  </a:lnTo>
                  <a:lnTo>
                    <a:pt x="196" y="1299"/>
                  </a:lnTo>
                  <a:lnTo>
                    <a:pt x="172" y="1278"/>
                  </a:lnTo>
                  <a:lnTo>
                    <a:pt x="152" y="1256"/>
                  </a:lnTo>
                  <a:lnTo>
                    <a:pt x="132" y="1235"/>
                  </a:lnTo>
                  <a:lnTo>
                    <a:pt x="114" y="1210"/>
                  </a:lnTo>
                  <a:lnTo>
                    <a:pt x="95" y="1186"/>
                  </a:lnTo>
                  <a:lnTo>
                    <a:pt x="80" y="1161"/>
                  </a:lnTo>
                  <a:lnTo>
                    <a:pt x="65" y="1133"/>
                  </a:lnTo>
                  <a:lnTo>
                    <a:pt x="51" y="1107"/>
                  </a:lnTo>
                  <a:lnTo>
                    <a:pt x="37" y="1078"/>
                  </a:lnTo>
                  <a:lnTo>
                    <a:pt x="26" y="1049"/>
                  </a:lnTo>
                  <a:lnTo>
                    <a:pt x="15" y="1019"/>
                  </a:lnTo>
                  <a:lnTo>
                    <a:pt x="8" y="989"/>
                  </a:lnTo>
                  <a:lnTo>
                    <a:pt x="0" y="958"/>
                  </a:lnTo>
                  <a:lnTo>
                    <a:pt x="0" y="927"/>
                  </a:lnTo>
                  <a:lnTo>
                    <a:pt x="2" y="896"/>
                  </a:lnTo>
                  <a:lnTo>
                    <a:pt x="6" y="839"/>
                  </a:lnTo>
                  <a:lnTo>
                    <a:pt x="12" y="787"/>
                  </a:lnTo>
                  <a:lnTo>
                    <a:pt x="23" y="738"/>
                  </a:lnTo>
                  <a:lnTo>
                    <a:pt x="35" y="691"/>
                  </a:lnTo>
                  <a:lnTo>
                    <a:pt x="51" y="650"/>
                  </a:lnTo>
                  <a:lnTo>
                    <a:pt x="69" y="611"/>
                  </a:lnTo>
                  <a:lnTo>
                    <a:pt x="89" y="576"/>
                  </a:lnTo>
                  <a:lnTo>
                    <a:pt x="112" y="542"/>
                  </a:lnTo>
                  <a:lnTo>
                    <a:pt x="137" y="513"/>
                  </a:lnTo>
                  <a:lnTo>
                    <a:pt x="165" y="485"/>
                  </a:lnTo>
                  <a:lnTo>
                    <a:pt x="194" y="461"/>
                  </a:lnTo>
                  <a:lnTo>
                    <a:pt x="226" y="438"/>
                  </a:lnTo>
                  <a:lnTo>
                    <a:pt x="260" y="418"/>
                  </a:lnTo>
                  <a:lnTo>
                    <a:pt x="296" y="399"/>
                  </a:lnTo>
                  <a:lnTo>
                    <a:pt x="333" y="384"/>
                  </a:lnTo>
                  <a:lnTo>
                    <a:pt x="373" y="368"/>
                  </a:lnTo>
                  <a:lnTo>
                    <a:pt x="413" y="354"/>
                  </a:lnTo>
                  <a:lnTo>
                    <a:pt x="456" y="342"/>
                  </a:lnTo>
                  <a:lnTo>
                    <a:pt x="500" y="331"/>
                  </a:lnTo>
                  <a:lnTo>
                    <a:pt x="545" y="322"/>
                  </a:lnTo>
                  <a:lnTo>
                    <a:pt x="591" y="313"/>
                  </a:lnTo>
                  <a:lnTo>
                    <a:pt x="641" y="304"/>
                  </a:lnTo>
                  <a:lnTo>
                    <a:pt x="690" y="296"/>
                  </a:lnTo>
                  <a:lnTo>
                    <a:pt x="739" y="288"/>
                  </a:lnTo>
                  <a:lnTo>
                    <a:pt x="791" y="281"/>
                  </a:lnTo>
                  <a:lnTo>
                    <a:pt x="896" y="267"/>
                  </a:lnTo>
                  <a:lnTo>
                    <a:pt x="1005" y="250"/>
                  </a:lnTo>
                  <a:lnTo>
                    <a:pt x="1116" y="23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0514" name="Freeform 39"/>
            <p:cNvSpPr>
              <a:spLocks/>
            </p:cNvSpPr>
            <p:nvPr/>
          </p:nvSpPr>
          <p:spPr bwMode="auto">
            <a:xfrm>
              <a:off x="709" y="1794"/>
              <a:ext cx="92" cy="57"/>
            </a:xfrm>
            <a:custGeom>
              <a:avLst/>
              <a:gdLst>
                <a:gd name="T0" fmla="*/ 0 w 185"/>
                <a:gd name="T1" fmla="*/ 0 h 114"/>
                <a:gd name="T2" fmla="*/ 23 w 185"/>
                <a:gd name="T3" fmla="*/ 3 h 114"/>
                <a:gd name="T4" fmla="*/ 2 w 185"/>
                <a:gd name="T5" fmla="*/ 15 h 114"/>
                <a:gd name="T6" fmla="*/ 0 w 185"/>
                <a:gd name="T7" fmla="*/ 0 h 114"/>
                <a:gd name="T8" fmla="*/ 0 60000 65536"/>
                <a:gd name="T9" fmla="*/ 0 60000 65536"/>
                <a:gd name="T10" fmla="*/ 0 60000 65536"/>
                <a:gd name="T11" fmla="*/ 0 60000 65536"/>
                <a:gd name="T12" fmla="*/ 0 w 185"/>
                <a:gd name="T13" fmla="*/ 0 h 114"/>
                <a:gd name="T14" fmla="*/ 185 w 185"/>
                <a:gd name="T15" fmla="*/ 114 h 114"/>
              </a:gdLst>
              <a:ahLst/>
              <a:cxnLst>
                <a:cxn ang="T8">
                  <a:pos x="T0" y="T1"/>
                </a:cxn>
                <a:cxn ang="T9">
                  <a:pos x="T2" y="T3"/>
                </a:cxn>
                <a:cxn ang="T10">
                  <a:pos x="T4" y="T5"/>
                </a:cxn>
                <a:cxn ang="T11">
                  <a:pos x="T6" y="T7"/>
                </a:cxn>
              </a:cxnLst>
              <a:rect l="T12" t="T13" r="T14" b="T15"/>
              <a:pathLst>
                <a:path w="185" h="114">
                  <a:moveTo>
                    <a:pt x="0" y="0"/>
                  </a:moveTo>
                  <a:lnTo>
                    <a:pt x="185" y="22"/>
                  </a:lnTo>
                  <a:lnTo>
                    <a:pt x="23"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40" name="矩形 39"/>
          <p:cNvSpPr/>
          <p:nvPr/>
        </p:nvSpPr>
        <p:spPr>
          <a:xfrm>
            <a:off x="1431711" y="1691422"/>
            <a:ext cx="6946956" cy="400110"/>
          </a:xfrm>
          <a:prstGeom prst="rect">
            <a:avLst/>
          </a:prstGeom>
        </p:spPr>
        <p:txBody>
          <a:bodyPr wrap="square">
            <a:spAutoFit/>
          </a:bodyPr>
          <a:lstStyle/>
          <a:p>
            <a:pPr algn="l"/>
            <a:r>
              <a:rPr lang="en-US" altLang="zh-CN" b="0" dirty="0">
                <a:solidFill>
                  <a:srgbClr val="C00000"/>
                </a:solidFill>
                <a:latin typeface="Arial" pitchFamily="34" charset="0"/>
              </a:rPr>
              <a:t>00                        01                       11                        10</a:t>
            </a:r>
          </a:p>
        </p:txBody>
      </p:sp>
    </p:spTree>
    <p:extLst>
      <p:ext uri="{BB962C8B-B14F-4D97-AF65-F5344CB8AC3E}">
        <p14:creationId xmlns:p14="http://schemas.microsoft.com/office/powerpoint/2010/main" val="10293815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345" name="Object 2">
            <a:extLst>
              <a:ext uri="{FF2B5EF4-FFF2-40B4-BE49-F238E27FC236}">
                <a16:creationId xmlns:a16="http://schemas.microsoft.com/office/drawing/2014/main" id="{BB05BC5C-8AB7-4903-9656-E780C8CCEF65}"/>
              </a:ext>
            </a:extLst>
          </p:cNvPr>
          <p:cNvGraphicFramePr>
            <a:graphicFrameLocks noChangeAspect="1"/>
          </p:cNvGraphicFramePr>
          <p:nvPr>
            <p:extLst>
              <p:ext uri="{D42A27DB-BD31-4B8C-83A1-F6EECF244321}">
                <p14:modId xmlns:p14="http://schemas.microsoft.com/office/powerpoint/2010/main" val="1195226965"/>
              </p:ext>
            </p:extLst>
          </p:nvPr>
        </p:nvGraphicFramePr>
        <p:xfrm>
          <a:off x="3255963" y="862013"/>
          <a:ext cx="5776912" cy="2551112"/>
        </p:xfrm>
        <a:graphic>
          <a:graphicData uri="http://schemas.openxmlformats.org/presentationml/2006/ole">
            <mc:AlternateContent xmlns:mc="http://schemas.openxmlformats.org/markup-compatibility/2006">
              <mc:Choice xmlns:v="urn:schemas-microsoft-com:vml" Requires="v">
                <p:oleObj spid="_x0000_s71826" r:id="rId3" imgW="2450160" imgH="749520" progId="Excel.Sheet.8">
                  <p:embed/>
                </p:oleObj>
              </mc:Choice>
              <mc:Fallback>
                <p:oleObj r:id="rId3" imgW="2450160" imgH="749520" progId="Excel.Sheet.8">
                  <p:embed/>
                  <p:pic>
                    <p:nvPicPr>
                      <p:cNvPr id="57345" name="Object 2">
                        <a:extLst>
                          <a:ext uri="{FF2B5EF4-FFF2-40B4-BE49-F238E27FC236}">
                            <a16:creationId xmlns:a16="http://schemas.microsoft.com/office/drawing/2014/main" id="{BB05BC5C-8AB7-4903-9656-E780C8CCE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5963" y="862013"/>
                        <a:ext cx="5776912" cy="2551112"/>
                      </a:xfrm>
                      <a:prstGeom prst="rect">
                        <a:avLst/>
                      </a:prstGeom>
                      <a:noFill/>
                      <a:ln>
                        <a:noFill/>
                      </a:ln>
                    </p:spPr>
                  </p:pic>
                </p:oleObj>
              </mc:Fallback>
            </mc:AlternateContent>
          </a:graphicData>
        </a:graphic>
      </p:graphicFrame>
      <p:graphicFrame>
        <p:nvGraphicFramePr>
          <p:cNvPr id="57346" name="Object 2">
            <a:extLst>
              <a:ext uri="{FF2B5EF4-FFF2-40B4-BE49-F238E27FC236}">
                <a16:creationId xmlns:a16="http://schemas.microsoft.com/office/drawing/2014/main" id="{AE8E8F4A-242F-41B3-8BB2-0E73526E31CD}"/>
              </a:ext>
            </a:extLst>
          </p:cNvPr>
          <p:cNvGraphicFramePr>
            <a:graphicFrameLocks noChangeAspect="1"/>
          </p:cNvGraphicFramePr>
          <p:nvPr>
            <p:extLst>
              <p:ext uri="{D42A27DB-BD31-4B8C-83A1-F6EECF244321}">
                <p14:modId xmlns:p14="http://schemas.microsoft.com/office/powerpoint/2010/main" val="570944045"/>
              </p:ext>
            </p:extLst>
          </p:nvPr>
        </p:nvGraphicFramePr>
        <p:xfrm>
          <a:off x="850900" y="3649663"/>
          <a:ext cx="7446963" cy="2684462"/>
        </p:xfrm>
        <a:graphic>
          <a:graphicData uri="http://schemas.openxmlformats.org/presentationml/2006/ole">
            <mc:AlternateContent xmlns:mc="http://schemas.openxmlformats.org/markup-compatibility/2006">
              <mc:Choice xmlns:v="urn:schemas-microsoft-com:vml" Requires="v">
                <p:oleObj spid="_x0000_s71827" r:id="rId5" imgW="1846800" imgH="749520" progId="Excel.Sheet.8">
                  <p:embed/>
                </p:oleObj>
              </mc:Choice>
              <mc:Fallback>
                <p:oleObj r:id="rId5" imgW="1846800" imgH="749520" progId="Excel.Sheet.8">
                  <p:embed/>
                  <p:pic>
                    <p:nvPicPr>
                      <p:cNvPr id="57346" name="Object 2">
                        <a:extLst>
                          <a:ext uri="{FF2B5EF4-FFF2-40B4-BE49-F238E27FC236}">
                            <a16:creationId xmlns:a16="http://schemas.microsoft.com/office/drawing/2014/main" id="{AE8E8F4A-242F-41B3-8BB2-0E73526E31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0900" y="3649663"/>
                        <a:ext cx="7446963" cy="2684462"/>
                      </a:xfrm>
                      <a:prstGeom prst="rect">
                        <a:avLst/>
                      </a:prstGeom>
                      <a:noFill/>
                      <a:ln>
                        <a:noFill/>
                      </a:ln>
                    </p:spPr>
                  </p:pic>
                </p:oleObj>
              </mc:Fallback>
            </mc:AlternateContent>
          </a:graphicData>
        </a:graphic>
      </p:graphicFrame>
      <p:graphicFrame>
        <p:nvGraphicFramePr>
          <p:cNvPr id="57347" name="Object 2">
            <a:extLst>
              <a:ext uri="{FF2B5EF4-FFF2-40B4-BE49-F238E27FC236}">
                <a16:creationId xmlns:a16="http://schemas.microsoft.com/office/drawing/2014/main" id="{F8B2CA04-F4F2-4588-A6A6-68632A190581}"/>
              </a:ext>
            </a:extLst>
          </p:cNvPr>
          <p:cNvGraphicFramePr>
            <a:graphicFrameLocks noChangeAspect="1"/>
          </p:cNvGraphicFramePr>
          <p:nvPr>
            <p:extLst>
              <p:ext uri="{D42A27DB-BD31-4B8C-83A1-F6EECF244321}">
                <p14:modId xmlns:p14="http://schemas.microsoft.com/office/powerpoint/2010/main" val="4059024636"/>
              </p:ext>
            </p:extLst>
          </p:nvPr>
        </p:nvGraphicFramePr>
        <p:xfrm>
          <a:off x="285750" y="906463"/>
          <a:ext cx="2682875" cy="2462212"/>
        </p:xfrm>
        <a:graphic>
          <a:graphicData uri="http://schemas.openxmlformats.org/presentationml/2006/ole">
            <mc:AlternateContent xmlns:mc="http://schemas.openxmlformats.org/markup-compatibility/2006">
              <mc:Choice xmlns:v="urn:schemas-microsoft-com:vml" Requires="v">
                <p:oleObj spid="_x0000_s71828" r:id="rId7" imgW="923400" imgH="630720" progId="Excel.Sheet.8">
                  <p:embed/>
                </p:oleObj>
              </mc:Choice>
              <mc:Fallback>
                <p:oleObj r:id="rId7" imgW="923400" imgH="630720" progId="Excel.Sheet.8">
                  <p:embed/>
                  <p:pic>
                    <p:nvPicPr>
                      <p:cNvPr id="57347" name="Object 2">
                        <a:extLst>
                          <a:ext uri="{FF2B5EF4-FFF2-40B4-BE49-F238E27FC236}">
                            <a16:creationId xmlns:a16="http://schemas.microsoft.com/office/drawing/2014/main" id="{F8B2CA04-F4F2-4588-A6A6-68632A1905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5750" y="906463"/>
                        <a:ext cx="2682875" cy="2462212"/>
                      </a:xfrm>
                      <a:prstGeom prst="rect">
                        <a:avLst/>
                      </a:prstGeom>
                      <a:noFill/>
                      <a:ln>
                        <a:noFill/>
                      </a:ln>
                    </p:spPr>
                  </p:pic>
                </p:oleObj>
              </mc:Fallback>
            </mc:AlternateContent>
          </a:graphicData>
        </a:graphic>
      </p:graphicFrame>
      <p:sp>
        <p:nvSpPr>
          <p:cNvPr id="57348" name="文本框 3">
            <a:extLst>
              <a:ext uri="{FF2B5EF4-FFF2-40B4-BE49-F238E27FC236}">
                <a16:creationId xmlns:a16="http://schemas.microsoft.com/office/drawing/2014/main" id="{1CC0FD8A-1D56-4A80-A959-17CE93846193}"/>
              </a:ext>
            </a:extLst>
          </p:cNvPr>
          <p:cNvSpPr txBox="1">
            <a:spLocks noChangeArrowheads="1"/>
          </p:cNvSpPr>
          <p:nvPr/>
        </p:nvSpPr>
        <p:spPr bwMode="auto">
          <a:xfrm>
            <a:off x="461963" y="261938"/>
            <a:ext cx="26860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2800" b="1"/>
              <a:t>若采用格雷码：</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2">
            <a:extLst>
              <a:ext uri="{FF2B5EF4-FFF2-40B4-BE49-F238E27FC236}">
                <a16:creationId xmlns:a16="http://schemas.microsoft.com/office/drawing/2014/main" id="{C75AE8E3-D1E7-4C18-A431-7AC5D2A92CC2}"/>
              </a:ext>
            </a:extLst>
          </p:cNvPr>
          <p:cNvGraphicFramePr>
            <a:graphicFrameLocks noChangeAspect="1"/>
          </p:cNvGraphicFramePr>
          <p:nvPr>
            <p:extLst>
              <p:ext uri="{D42A27DB-BD31-4B8C-83A1-F6EECF244321}">
                <p14:modId xmlns:p14="http://schemas.microsoft.com/office/powerpoint/2010/main" val="2408670448"/>
              </p:ext>
            </p:extLst>
          </p:nvPr>
        </p:nvGraphicFramePr>
        <p:xfrm>
          <a:off x="1126158" y="339932"/>
          <a:ext cx="6891684" cy="1717468"/>
        </p:xfrm>
        <a:graphic>
          <a:graphicData uri="http://schemas.openxmlformats.org/presentationml/2006/ole">
            <mc:AlternateContent xmlns:mc="http://schemas.openxmlformats.org/markup-compatibility/2006">
              <mc:Choice xmlns:v="urn:schemas-microsoft-com:vml" Requires="v">
                <p:oleObj spid="_x0000_s72754" r:id="rId3" imgW="1846800" imgH="749520" progId="Excel.Sheet.8">
                  <p:embed/>
                </p:oleObj>
              </mc:Choice>
              <mc:Fallback>
                <p:oleObj r:id="rId3" imgW="1846800" imgH="749520" progId="Excel.Sheet.8">
                  <p:embed/>
                  <p:pic>
                    <p:nvPicPr>
                      <p:cNvPr id="57346" name="Object 2">
                        <a:extLst>
                          <a:ext uri="{FF2B5EF4-FFF2-40B4-BE49-F238E27FC236}">
                            <a16:creationId xmlns:a16="http://schemas.microsoft.com/office/drawing/2014/main" id="{AE8E8F4A-242F-41B3-8BB2-0E73526E3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6158" y="339932"/>
                        <a:ext cx="6891684" cy="1717468"/>
                      </a:xfrm>
                      <a:prstGeom prst="rect">
                        <a:avLst/>
                      </a:prstGeom>
                      <a:noFill/>
                      <a:ln>
                        <a:noFill/>
                      </a:ln>
                    </p:spPr>
                  </p:pic>
                </p:oleObj>
              </mc:Fallback>
            </mc:AlternateContent>
          </a:graphicData>
        </a:graphic>
      </p:graphicFrame>
      <p:graphicFrame>
        <p:nvGraphicFramePr>
          <p:cNvPr id="5" name="表格 4">
            <a:extLst>
              <a:ext uri="{FF2B5EF4-FFF2-40B4-BE49-F238E27FC236}">
                <a16:creationId xmlns:a16="http://schemas.microsoft.com/office/drawing/2014/main" id="{9D88F4AE-71BB-42C1-8981-1E8110D211A6}"/>
              </a:ext>
            </a:extLst>
          </p:cNvPr>
          <p:cNvGraphicFramePr>
            <a:graphicFrameLocks noGrp="1"/>
          </p:cNvGraphicFramePr>
          <p:nvPr>
            <p:extLst>
              <p:ext uri="{D42A27DB-BD31-4B8C-83A1-F6EECF244321}">
                <p14:modId xmlns:p14="http://schemas.microsoft.com/office/powerpoint/2010/main" val="2951022641"/>
              </p:ext>
            </p:extLst>
          </p:nvPr>
        </p:nvGraphicFramePr>
        <p:xfrm>
          <a:off x="1461052" y="2202070"/>
          <a:ext cx="5517323" cy="3606800"/>
        </p:xfrm>
        <a:graphic>
          <a:graphicData uri="http://schemas.openxmlformats.org/drawingml/2006/table">
            <a:tbl>
              <a:tblPr firstRow="1" bandRow="1">
                <a:tableStyleId>{5C22544A-7EE6-4342-B048-85BDC9FD1C3A}</a:tableStyleId>
              </a:tblPr>
              <a:tblGrid>
                <a:gridCol w="1399208">
                  <a:extLst>
                    <a:ext uri="{9D8B030D-6E8A-4147-A177-3AD203B41FA5}">
                      <a16:colId xmlns:a16="http://schemas.microsoft.com/office/drawing/2014/main" val="2217364024"/>
                    </a:ext>
                  </a:extLst>
                </a:gridCol>
                <a:gridCol w="1372705">
                  <a:extLst>
                    <a:ext uri="{9D8B030D-6E8A-4147-A177-3AD203B41FA5}">
                      <a16:colId xmlns:a16="http://schemas.microsoft.com/office/drawing/2014/main" val="3936679794"/>
                    </a:ext>
                  </a:extLst>
                </a:gridCol>
                <a:gridCol w="1372705">
                  <a:extLst>
                    <a:ext uri="{9D8B030D-6E8A-4147-A177-3AD203B41FA5}">
                      <a16:colId xmlns:a16="http://schemas.microsoft.com/office/drawing/2014/main" val="3170059054"/>
                    </a:ext>
                  </a:extLst>
                </a:gridCol>
                <a:gridCol w="1372705">
                  <a:extLst>
                    <a:ext uri="{9D8B030D-6E8A-4147-A177-3AD203B41FA5}">
                      <a16:colId xmlns:a16="http://schemas.microsoft.com/office/drawing/2014/main" val="1361749141"/>
                    </a:ext>
                  </a:extLst>
                </a:gridCol>
              </a:tblGrid>
              <a:tr h="162560">
                <a:tc>
                  <a:txBody>
                    <a:bodyPr/>
                    <a:lstStyle/>
                    <a:p>
                      <a:pPr algn="ctr"/>
                      <a:r>
                        <a:rPr lang="en-US" altLang="zh-CN" dirty="0"/>
                        <a:t>State</a:t>
                      </a:r>
                    </a:p>
                    <a:p>
                      <a:pPr algn="ctr"/>
                      <a:endParaRPr lang="zh-CN" altLang="en-US" dirty="0"/>
                    </a:p>
                  </a:txBody>
                  <a:tcPr>
                    <a:solidFill>
                      <a:srgbClr val="002060"/>
                    </a:solidFill>
                  </a:tcPr>
                </a:tc>
                <a:tc>
                  <a:txBody>
                    <a:bodyPr/>
                    <a:lstStyle/>
                    <a:p>
                      <a:pPr algn="ctr"/>
                      <a:r>
                        <a:rPr lang="en-US" altLang="zh-CN" dirty="0" err="1"/>
                        <a:t>carew</a:t>
                      </a:r>
                      <a:endParaRPr lang="zh-CN" altLang="en-US" dirty="0"/>
                    </a:p>
                  </a:txBody>
                  <a:tcPr>
                    <a:solidFill>
                      <a:srgbClr val="002060"/>
                    </a:solidFill>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nest-state</a:t>
                      </a:r>
                      <a:endParaRPr lang="zh-CN" altLang="en-US" dirty="0"/>
                    </a:p>
                    <a:p>
                      <a:pPr algn="ctr"/>
                      <a:endParaRPr lang="zh-CN" altLang="en-US" dirty="0"/>
                    </a:p>
                  </a:txBody>
                  <a:tcPr>
                    <a:solidFill>
                      <a:srgbClr val="002060"/>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dirty="0"/>
                        <a:t>Out-put</a:t>
                      </a:r>
                      <a:endParaRPr lang="zh-CN" altLang="en-US" dirty="0"/>
                    </a:p>
                    <a:p>
                      <a:endParaRPr lang="zh-CN" altLang="en-US" dirty="0"/>
                    </a:p>
                  </a:txBody>
                  <a:tcPr>
                    <a:solidFill>
                      <a:srgbClr val="002060"/>
                    </a:solidFill>
                  </a:tcPr>
                </a:tc>
                <a:extLst>
                  <a:ext uri="{0D108BD9-81ED-4DB2-BD59-A6C34878D82A}">
                    <a16:rowId xmlns:a16="http://schemas.microsoft.com/office/drawing/2014/main" val="784816285"/>
                  </a:ext>
                </a:extLst>
              </a:tr>
              <a:tr h="370840">
                <a:tc>
                  <a:txBody>
                    <a:bodyPr/>
                    <a:lstStyle/>
                    <a:p>
                      <a:pPr algn="ctr"/>
                      <a:r>
                        <a:rPr lang="en-US" altLang="zh-CN" dirty="0">
                          <a:solidFill>
                            <a:schemeClr val="accent1">
                              <a:lumMod val="50000"/>
                            </a:schemeClr>
                          </a:solidFill>
                        </a:rPr>
                        <a:t>00</a:t>
                      </a:r>
                      <a:endParaRPr lang="zh-CN" altLang="en-US" dirty="0">
                        <a:solidFill>
                          <a:schemeClr val="accent1">
                            <a:lumMod val="50000"/>
                          </a:schemeClr>
                        </a:solidFill>
                      </a:endParaRPr>
                    </a:p>
                  </a:txBody>
                  <a:tcPr/>
                </a:tc>
                <a:tc>
                  <a:txBody>
                    <a:bodyPr/>
                    <a:lstStyle/>
                    <a:p>
                      <a:pPr algn="ctr"/>
                      <a:r>
                        <a:rPr lang="en-US" altLang="zh-CN" dirty="0"/>
                        <a:t>0</a:t>
                      </a:r>
                      <a:endParaRPr lang="zh-CN" altLang="en-US" dirty="0"/>
                    </a:p>
                  </a:txBody>
                  <a:tcPr/>
                </a:tc>
                <a:tc>
                  <a:txBody>
                    <a:bodyPr/>
                    <a:lstStyle/>
                    <a:p>
                      <a:pPr algn="ctr"/>
                      <a:r>
                        <a:rPr lang="en-US" altLang="zh-CN" dirty="0"/>
                        <a:t>00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100001</a:t>
                      </a:r>
                      <a:endParaRPr lang="zh-CN" altLang="en-US" dirty="0"/>
                    </a:p>
                  </a:txBody>
                  <a:tcPr/>
                </a:tc>
                <a:extLst>
                  <a:ext uri="{0D108BD9-81ED-4DB2-BD59-A6C34878D82A}">
                    <a16:rowId xmlns:a16="http://schemas.microsoft.com/office/drawing/2014/main" val="2100111163"/>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01</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100001</a:t>
                      </a:r>
                      <a:endParaRPr lang="zh-CN" altLang="en-US" dirty="0"/>
                    </a:p>
                  </a:txBody>
                  <a:tcPr/>
                </a:tc>
                <a:extLst>
                  <a:ext uri="{0D108BD9-81ED-4DB2-BD59-A6C34878D82A}">
                    <a16:rowId xmlns:a16="http://schemas.microsoft.com/office/drawing/2014/main" val="60594076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11</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010001</a:t>
                      </a:r>
                      <a:endParaRPr lang="zh-CN" altLang="en-US" dirty="0"/>
                    </a:p>
                  </a:txBody>
                  <a:tcPr/>
                </a:tc>
                <a:extLst>
                  <a:ext uri="{0D108BD9-81ED-4DB2-BD59-A6C34878D82A}">
                    <a16:rowId xmlns:a16="http://schemas.microsoft.com/office/drawing/2014/main" val="3215188980"/>
                  </a:ext>
                </a:extLst>
              </a:tr>
              <a:tr h="370840">
                <a:tc>
                  <a:txBody>
                    <a:bodyPr/>
                    <a:lstStyle/>
                    <a:p>
                      <a:pPr algn="ctr"/>
                      <a:r>
                        <a:rPr lang="en-US" altLang="zh-CN" dirty="0"/>
                        <a:t>01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11</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010001</a:t>
                      </a:r>
                      <a:endParaRPr lang="zh-CN" altLang="en-US" dirty="0"/>
                    </a:p>
                  </a:txBody>
                  <a:tcPr/>
                </a:tc>
                <a:extLst>
                  <a:ext uri="{0D108BD9-81ED-4DB2-BD59-A6C34878D82A}">
                    <a16:rowId xmlns:a16="http://schemas.microsoft.com/office/drawing/2014/main" val="495858398"/>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11</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10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001100</a:t>
                      </a:r>
                      <a:endParaRPr lang="zh-CN" altLang="en-US" dirty="0"/>
                    </a:p>
                  </a:txBody>
                  <a:tcPr/>
                </a:tc>
                <a:extLst>
                  <a:ext uri="{0D108BD9-81ED-4DB2-BD59-A6C34878D82A}">
                    <a16:rowId xmlns:a16="http://schemas.microsoft.com/office/drawing/2014/main" val="381327394"/>
                  </a:ext>
                </a:extLst>
              </a:tr>
              <a:tr h="370840">
                <a:tc>
                  <a:txBody>
                    <a:bodyPr/>
                    <a:lstStyle/>
                    <a:p>
                      <a:pPr algn="ctr"/>
                      <a:r>
                        <a:rPr lang="en-US" altLang="zh-CN" dirty="0"/>
                        <a:t>11</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10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001100</a:t>
                      </a:r>
                      <a:endParaRPr lang="zh-CN" altLang="en-US" dirty="0"/>
                    </a:p>
                  </a:txBody>
                  <a:tcPr/>
                </a:tc>
                <a:extLst>
                  <a:ext uri="{0D108BD9-81ED-4DB2-BD59-A6C34878D82A}">
                    <a16:rowId xmlns:a16="http://schemas.microsoft.com/office/drawing/2014/main" val="3159439729"/>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10</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00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001010</a:t>
                      </a:r>
                      <a:endParaRPr lang="zh-CN" altLang="en-US" dirty="0"/>
                    </a:p>
                  </a:txBody>
                  <a:tcPr/>
                </a:tc>
                <a:extLst>
                  <a:ext uri="{0D108BD9-81ED-4DB2-BD59-A6C34878D82A}">
                    <a16:rowId xmlns:a16="http://schemas.microsoft.com/office/drawing/2014/main" val="3665596587"/>
                  </a:ext>
                </a:extLst>
              </a:tr>
              <a:tr h="370840">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10</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00</a:t>
                      </a:r>
                      <a:endParaRPr lang="zh-CN" altLang="en-US" dirty="0"/>
                    </a:p>
                  </a:txBody>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altLang="zh-CN" dirty="0"/>
                        <a:t>001010</a:t>
                      </a:r>
                      <a:endParaRPr lang="zh-CN" altLang="en-US" dirty="0"/>
                    </a:p>
                  </a:txBody>
                  <a:tcPr/>
                </a:tc>
                <a:extLst>
                  <a:ext uri="{0D108BD9-81ED-4DB2-BD59-A6C34878D82A}">
                    <a16:rowId xmlns:a16="http://schemas.microsoft.com/office/drawing/2014/main" val="2206459777"/>
                  </a:ext>
                </a:extLst>
              </a:tr>
            </a:tbl>
          </a:graphicData>
        </a:graphic>
      </p:graphicFrame>
      <p:cxnSp>
        <p:nvCxnSpPr>
          <p:cNvPr id="7" name="直接连接符 6">
            <a:extLst>
              <a:ext uri="{FF2B5EF4-FFF2-40B4-BE49-F238E27FC236}">
                <a16:creationId xmlns:a16="http://schemas.microsoft.com/office/drawing/2014/main" id="{7C59CC91-739D-4DE0-88A1-F0A71F9623AA}"/>
              </a:ext>
            </a:extLst>
          </p:cNvPr>
          <p:cNvCxnSpPr>
            <a:endCxn id="5" idx="2"/>
          </p:cNvCxnSpPr>
          <p:nvPr/>
        </p:nvCxnSpPr>
        <p:spPr bwMode="auto">
          <a:xfrm flipH="1">
            <a:off x="4219713" y="2202070"/>
            <a:ext cx="4417" cy="3606800"/>
          </a:xfrm>
          <a:prstGeom prst="line">
            <a:avLst/>
          </a:prstGeom>
          <a:noFill/>
          <a:ln w="28575" cap="flat" cmpd="sng" algn="ctr">
            <a:solidFill>
              <a:srgbClr val="CC0000"/>
            </a:solidFill>
            <a:prstDash val="solid"/>
            <a:round/>
            <a:headEnd type="none" w="med" len="med"/>
            <a:tailEnd type="none" w="med" len="med"/>
          </a:ln>
          <a:effectLst/>
        </p:spPr>
      </p:cxnSp>
      <p:sp>
        <p:nvSpPr>
          <p:cNvPr id="8" name="矩形 7">
            <a:extLst>
              <a:ext uri="{FF2B5EF4-FFF2-40B4-BE49-F238E27FC236}">
                <a16:creationId xmlns:a16="http://schemas.microsoft.com/office/drawing/2014/main" id="{1F83A7B4-FEDB-4CE8-9329-060E09904335}"/>
              </a:ext>
            </a:extLst>
          </p:cNvPr>
          <p:cNvSpPr/>
          <p:nvPr/>
        </p:nvSpPr>
        <p:spPr bwMode="auto">
          <a:xfrm>
            <a:off x="1461052" y="2202070"/>
            <a:ext cx="5517323" cy="3453295"/>
          </a:xfrm>
          <a:prstGeom prst="rect">
            <a:avLst/>
          </a:prstGeom>
          <a:noFill/>
          <a:ln w="9525" cap="flat" cmpd="sng" algn="ctr">
            <a:no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
        <p:nvSpPr>
          <p:cNvPr id="9" name="矩形 8">
            <a:extLst>
              <a:ext uri="{FF2B5EF4-FFF2-40B4-BE49-F238E27FC236}">
                <a16:creationId xmlns:a16="http://schemas.microsoft.com/office/drawing/2014/main" id="{AE5107C7-5CED-4F80-A277-753C31DBE59D}"/>
              </a:ext>
            </a:extLst>
          </p:cNvPr>
          <p:cNvSpPr/>
          <p:nvPr/>
        </p:nvSpPr>
        <p:spPr bwMode="auto">
          <a:xfrm>
            <a:off x="1461052" y="2202070"/>
            <a:ext cx="5517323" cy="3606800"/>
          </a:xfrm>
          <a:prstGeom prst="rect">
            <a:avLst/>
          </a:prstGeom>
          <a:noFill/>
          <a:ln w="28575" cap="flat" cmpd="sng" algn="ctr">
            <a:solidFill>
              <a:schemeClr val="tx1"/>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cxnSp>
        <p:nvCxnSpPr>
          <p:cNvPr id="11" name="直接连接符 10">
            <a:extLst>
              <a:ext uri="{FF2B5EF4-FFF2-40B4-BE49-F238E27FC236}">
                <a16:creationId xmlns:a16="http://schemas.microsoft.com/office/drawing/2014/main" id="{A169C13D-2D43-4B9F-83F2-14FC0EC367FE}"/>
              </a:ext>
            </a:extLst>
          </p:cNvPr>
          <p:cNvCxnSpPr/>
          <p:nvPr/>
        </p:nvCxnSpPr>
        <p:spPr bwMode="auto">
          <a:xfrm>
            <a:off x="1461052" y="3607904"/>
            <a:ext cx="5517323" cy="0"/>
          </a:xfrm>
          <a:prstGeom prst="line">
            <a:avLst/>
          </a:prstGeom>
          <a:noFill/>
          <a:ln w="9525" cap="flat" cmpd="sng" algn="ctr">
            <a:solidFill>
              <a:srgbClr val="FF0000"/>
            </a:solidFill>
            <a:prstDash val="solid"/>
            <a:round/>
            <a:headEnd type="none" w="med" len="med"/>
            <a:tailEnd type="none" w="med" len="med"/>
          </a:ln>
          <a:effectLst/>
        </p:spPr>
      </p:cxnSp>
      <p:cxnSp>
        <p:nvCxnSpPr>
          <p:cNvPr id="14" name="直接连接符 13">
            <a:extLst>
              <a:ext uri="{FF2B5EF4-FFF2-40B4-BE49-F238E27FC236}">
                <a16:creationId xmlns:a16="http://schemas.microsoft.com/office/drawing/2014/main" id="{02631F3E-B193-4932-A9B4-7C5957FE4A7B}"/>
              </a:ext>
            </a:extLst>
          </p:cNvPr>
          <p:cNvCxnSpPr/>
          <p:nvPr/>
        </p:nvCxnSpPr>
        <p:spPr bwMode="auto">
          <a:xfrm>
            <a:off x="1454428" y="4316894"/>
            <a:ext cx="5517323" cy="0"/>
          </a:xfrm>
          <a:prstGeom prst="line">
            <a:avLst/>
          </a:prstGeom>
          <a:noFill/>
          <a:ln w="9525" cap="flat" cmpd="sng" algn="ctr">
            <a:solidFill>
              <a:srgbClr val="FF0000"/>
            </a:solidFill>
            <a:prstDash val="solid"/>
            <a:round/>
            <a:headEnd type="none" w="med" len="med"/>
            <a:tailEnd type="none" w="med" len="med"/>
          </a:ln>
          <a:effectLst/>
        </p:spPr>
      </p:cxnSp>
      <p:cxnSp>
        <p:nvCxnSpPr>
          <p:cNvPr id="15" name="直接连接符 14">
            <a:extLst>
              <a:ext uri="{FF2B5EF4-FFF2-40B4-BE49-F238E27FC236}">
                <a16:creationId xmlns:a16="http://schemas.microsoft.com/office/drawing/2014/main" id="{8E4D0BAF-8C5B-44B6-B342-35457CB753B6}"/>
              </a:ext>
            </a:extLst>
          </p:cNvPr>
          <p:cNvCxnSpPr/>
          <p:nvPr/>
        </p:nvCxnSpPr>
        <p:spPr bwMode="auto">
          <a:xfrm>
            <a:off x="1514062" y="5092148"/>
            <a:ext cx="5517323" cy="0"/>
          </a:xfrm>
          <a:prstGeom prst="line">
            <a:avLst/>
          </a:prstGeom>
          <a:noFill/>
          <a:ln w="952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378504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ea typeface="ＭＳ Ｐゴシック" pitchFamily="34" charset="-128"/>
              </a:rPr>
              <a:t>Microcode Of Light-Traffic Controller</a:t>
            </a:r>
          </a:p>
        </p:txBody>
      </p:sp>
      <p:grpSp>
        <p:nvGrpSpPr>
          <p:cNvPr id="22532" name="Group 3"/>
          <p:cNvGrpSpPr>
            <a:grpSpLocks/>
          </p:cNvGrpSpPr>
          <p:nvPr/>
        </p:nvGrpSpPr>
        <p:grpSpPr bwMode="auto">
          <a:xfrm>
            <a:off x="1100138" y="1093192"/>
            <a:ext cx="7010400" cy="3381375"/>
            <a:chOff x="720" y="1512"/>
            <a:chExt cx="4416" cy="2130"/>
          </a:xfrm>
        </p:grpSpPr>
        <p:sp>
          <p:nvSpPr>
            <p:cNvPr id="22533" name="Rectangle 4"/>
            <p:cNvSpPr>
              <a:spLocks noChangeArrowheads="1"/>
            </p:cNvSpPr>
            <p:nvPr/>
          </p:nvSpPr>
          <p:spPr bwMode="auto">
            <a:xfrm>
              <a:off x="1895" y="1800"/>
              <a:ext cx="1151"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4" name="Rectangle 5"/>
            <p:cNvSpPr>
              <a:spLocks noChangeArrowheads="1"/>
            </p:cNvSpPr>
            <p:nvPr/>
          </p:nvSpPr>
          <p:spPr bwMode="auto">
            <a:xfrm>
              <a:off x="4054" y="2806"/>
              <a:ext cx="287"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5" name="Rectangle 6"/>
            <p:cNvSpPr>
              <a:spLocks noChangeArrowheads="1"/>
            </p:cNvSpPr>
            <p:nvPr/>
          </p:nvSpPr>
          <p:spPr bwMode="auto">
            <a:xfrm>
              <a:off x="4080" y="2806"/>
              <a:ext cx="288" cy="432"/>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6" name="Rectangle 7"/>
            <p:cNvSpPr>
              <a:spLocks noChangeArrowheads="1"/>
            </p:cNvSpPr>
            <p:nvPr/>
          </p:nvSpPr>
          <p:spPr bwMode="auto">
            <a:xfrm>
              <a:off x="4095" y="2880"/>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D</a:t>
              </a:r>
              <a:endParaRPr lang="en-US" b="0">
                <a:latin typeface="Arial" pitchFamily="34" charset="0"/>
              </a:endParaRPr>
            </a:p>
          </p:txBody>
        </p:sp>
        <p:sp>
          <p:nvSpPr>
            <p:cNvPr id="22537" name="Rectangle 8"/>
            <p:cNvSpPr>
              <a:spLocks noChangeArrowheads="1"/>
            </p:cNvSpPr>
            <p:nvPr/>
          </p:nvSpPr>
          <p:spPr bwMode="auto">
            <a:xfrm>
              <a:off x="4272" y="2880"/>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Q</a:t>
              </a:r>
              <a:endParaRPr lang="en-US" b="0">
                <a:latin typeface="Arial" pitchFamily="34" charset="0"/>
              </a:endParaRPr>
            </a:p>
          </p:txBody>
        </p:sp>
        <p:sp>
          <p:nvSpPr>
            <p:cNvPr id="22538" name="Freeform 9"/>
            <p:cNvSpPr>
              <a:spLocks/>
            </p:cNvSpPr>
            <p:nvPr/>
          </p:nvSpPr>
          <p:spPr bwMode="auto">
            <a:xfrm>
              <a:off x="4162" y="3166"/>
              <a:ext cx="72" cy="72"/>
            </a:xfrm>
            <a:custGeom>
              <a:avLst/>
              <a:gdLst>
                <a:gd name="T0" fmla="*/ 0 w 143"/>
                <a:gd name="T1" fmla="*/ 18 h 143"/>
                <a:gd name="T2" fmla="*/ 9 w 143"/>
                <a:gd name="T3" fmla="*/ 0 h 143"/>
                <a:gd name="T4" fmla="*/ 18 w 143"/>
                <a:gd name="T5" fmla="*/ 18 h 143"/>
                <a:gd name="T6" fmla="*/ 0 60000 65536"/>
                <a:gd name="T7" fmla="*/ 0 60000 65536"/>
                <a:gd name="T8" fmla="*/ 0 60000 65536"/>
                <a:gd name="T9" fmla="*/ 0 w 143"/>
                <a:gd name="T10" fmla="*/ 0 h 143"/>
                <a:gd name="T11" fmla="*/ 143 w 143"/>
                <a:gd name="T12" fmla="*/ 143 h 143"/>
              </a:gdLst>
              <a:ahLst/>
              <a:cxnLst>
                <a:cxn ang="T6">
                  <a:pos x="T0" y="T1"/>
                </a:cxn>
                <a:cxn ang="T7">
                  <a:pos x="T2" y="T3"/>
                </a:cxn>
                <a:cxn ang="T8">
                  <a:pos x="T4" y="T5"/>
                </a:cxn>
              </a:cxnLst>
              <a:rect l="T9" t="T10" r="T11" b="T12"/>
              <a:pathLst>
                <a:path w="143" h="143">
                  <a:moveTo>
                    <a:pt x="0" y="143"/>
                  </a:moveTo>
                  <a:lnTo>
                    <a:pt x="71" y="0"/>
                  </a:lnTo>
                  <a:lnTo>
                    <a:pt x="143" y="14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9" name="Line 10"/>
            <p:cNvSpPr>
              <a:spLocks noChangeShapeType="1"/>
            </p:cNvSpPr>
            <p:nvPr/>
          </p:nvSpPr>
          <p:spPr bwMode="auto">
            <a:xfrm flipV="1">
              <a:off x="4197" y="3238"/>
              <a:ext cx="1" cy="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0" name="Rectangle 11"/>
            <p:cNvSpPr>
              <a:spLocks noChangeArrowheads="1"/>
            </p:cNvSpPr>
            <p:nvPr/>
          </p:nvSpPr>
          <p:spPr bwMode="auto">
            <a:xfrm>
              <a:off x="4119" y="3450"/>
              <a:ext cx="1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clk</a:t>
              </a:r>
              <a:endParaRPr lang="en-US" b="0">
                <a:latin typeface="Arial" pitchFamily="34" charset="0"/>
              </a:endParaRPr>
            </a:p>
          </p:txBody>
        </p:sp>
        <p:sp>
          <p:nvSpPr>
            <p:cNvPr id="22541" name="Line 12"/>
            <p:cNvSpPr>
              <a:spLocks noChangeShapeType="1"/>
            </p:cNvSpPr>
            <p:nvPr/>
          </p:nvSpPr>
          <p:spPr bwMode="auto">
            <a:xfrm flipV="1">
              <a:off x="3888" y="2892"/>
              <a:ext cx="72"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2" name="Rectangle 13"/>
            <p:cNvSpPr>
              <a:spLocks noChangeArrowheads="1"/>
            </p:cNvSpPr>
            <p:nvPr/>
          </p:nvSpPr>
          <p:spPr bwMode="auto">
            <a:xfrm>
              <a:off x="3888" y="301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6</a:t>
              </a:r>
              <a:endParaRPr lang="en-US" b="0">
                <a:latin typeface="Arial" pitchFamily="34" charset="0"/>
              </a:endParaRPr>
            </a:p>
          </p:txBody>
        </p:sp>
        <p:sp>
          <p:nvSpPr>
            <p:cNvPr id="22543" name="Freeform 14"/>
            <p:cNvSpPr>
              <a:spLocks/>
            </p:cNvSpPr>
            <p:nvPr/>
          </p:nvSpPr>
          <p:spPr bwMode="auto">
            <a:xfrm>
              <a:off x="3055" y="2519"/>
              <a:ext cx="351" cy="409"/>
            </a:xfrm>
            <a:custGeom>
              <a:avLst/>
              <a:gdLst>
                <a:gd name="T0" fmla="*/ 0 w 702"/>
                <a:gd name="T1" fmla="*/ 0 h 863"/>
                <a:gd name="T2" fmla="*/ 73 w 702"/>
                <a:gd name="T3" fmla="*/ 0 h 863"/>
                <a:gd name="T4" fmla="*/ 88 w 702"/>
                <a:gd name="T5" fmla="*/ 13 h 863"/>
                <a:gd name="T6" fmla="*/ 88 w 702"/>
                <a:gd name="T7" fmla="*/ 92 h 863"/>
                <a:gd name="T8" fmla="*/ 0 60000 65536"/>
                <a:gd name="T9" fmla="*/ 0 60000 65536"/>
                <a:gd name="T10" fmla="*/ 0 60000 65536"/>
                <a:gd name="T11" fmla="*/ 0 60000 65536"/>
                <a:gd name="T12" fmla="*/ 0 w 702"/>
                <a:gd name="T13" fmla="*/ 0 h 863"/>
                <a:gd name="T14" fmla="*/ 702 w 702"/>
                <a:gd name="T15" fmla="*/ 863 h 863"/>
              </a:gdLst>
              <a:ahLst/>
              <a:cxnLst>
                <a:cxn ang="T8">
                  <a:pos x="T0" y="T1"/>
                </a:cxn>
                <a:cxn ang="T9">
                  <a:pos x="T2" y="T3"/>
                </a:cxn>
                <a:cxn ang="T10">
                  <a:pos x="T4" y="T5"/>
                </a:cxn>
                <a:cxn ang="T11">
                  <a:pos x="T6" y="T7"/>
                </a:cxn>
              </a:cxnLst>
              <a:rect l="T12" t="T13" r="T14" b="T15"/>
              <a:pathLst>
                <a:path w="702" h="863">
                  <a:moveTo>
                    <a:pt x="0" y="0"/>
                  </a:moveTo>
                  <a:lnTo>
                    <a:pt x="577" y="0"/>
                  </a:lnTo>
                  <a:lnTo>
                    <a:pt x="702" y="125"/>
                  </a:lnTo>
                  <a:lnTo>
                    <a:pt x="702" y="86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4" name="Rectangle 15"/>
            <p:cNvSpPr>
              <a:spLocks noChangeArrowheads="1"/>
            </p:cNvSpPr>
            <p:nvPr/>
          </p:nvSpPr>
          <p:spPr bwMode="auto">
            <a:xfrm>
              <a:off x="3515" y="2738"/>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n_out</a:t>
              </a:r>
              <a:endParaRPr lang="en-US" b="0">
                <a:latin typeface="Arial" pitchFamily="34" charset="0"/>
              </a:endParaRPr>
            </a:p>
          </p:txBody>
        </p:sp>
        <p:sp>
          <p:nvSpPr>
            <p:cNvPr id="22545" name="Line 16"/>
            <p:cNvSpPr>
              <a:spLocks noChangeShapeType="1"/>
            </p:cNvSpPr>
            <p:nvPr/>
          </p:nvSpPr>
          <p:spPr bwMode="auto">
            <a:xfrm flipV="1">
              <a:off x="3408" y="2928"/>
              <a:ext cx="6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6" name="Line 17"/>
            <p:cNvSpPr>
              <a:spLocks noChangeShapeType="1"/>
            </p:cNvSpPr>
            <p:nvPr/>
          </p:nvSpPr>
          <p:spPr bwMode="auto">
            <a:xfrm>
              <a:off x="4368" y="2928"/>
              <a:ext cx="7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7" name="Rectangle 18"/>
            <p:cNvSpPr>
              <a:spLocks noChangeArrowheads="1"/>
            </p:cNvSpPr>
            <p:nvPr/>
          </p:nvSpPr>
          <p:spPr bwMode="auto">
            <a:xfrm>
              <a:off x="4704" y="2736"/>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lights</a:t>
              </a:r>
              <a:endParaRPr lang="en-US" b="0">
                <a:latin typeface="Arial" pitchFamily="34" charset="0"/>
              </a:endParaRPr>
            </a:p>
          </p:txBody>
        </p:sp>
        <p:sp>
          <p:nvSpPr>
            <p:cNvPr id="22548" name="Freeform 19"/>
            <p:cNvSpPr>
              <a:spLocks/>
            </p:cNvSpPr>
            <p:nvPr/>
          </p:nvSpPr>
          <p:spPr bwMode="auto">
            <a:xfrm>
              <a:off x="3334" y="2087"/>
              <a:ext cx="720" cy="432"/>
            </a:xfrm>
            <a:custGeom>
              <a:avLst/>
              <a:gdLst>
                <a:gd name="T0" fmla="*/ 0 w 1439"/>
                <a:gd name="T1" fmla="*/ 108 h 864"/>
                <a:gd name="T2" fmla="*/ 21 w 1439"/>
                <a:gd name="T3" fmla="*/ 87 h 864"/>
                <a:gd name="T4" fmla="*/ 21 w 1439"/>
                <a:gd name="T5" fmla="*/ 0 h 864"/>
                <a:gd name="T6" fmla="*/ 180 w 1439"/>
                <a:gd name="T7" fmla="*/ 0 h 864"/>
                <a:gd name="T8" fmla="*/ 0 60000 65536"/>
                <a:gd name="T9" fmla="*/ 0 60000 65536"/>
                <a:gd name="T10" fmla="*/ 0 60000 65536"/>
                <a:gd name="T11" fmla="*/ 0 60000 65536"/>
                <a:gd name="T12" fmla="*/ 0 w 1439"/>
                <a:gd name="T13" fmla="*/ 0 h 864"/>
                <a:gd name="T14" fmla="*/ 1439 w 1439"/>
                <a:gd name="T15" fmla="*/ 864 h 864"/>
              </a:gdLst>
              <a:ahLst/>
              <a:cxnLst>
                <a:cxn ang="T8">
                  <a:pos x="T0" y="T1"/>
                </a:cxn>
                <a:cxn ang="T9">
                  <a:pos x="T2" y="T3"/>
                </a:cxn>
                <a:cxn ang="T10">
                  <a:pos x="T4" y="T5"/>
                </a:cxn>
                <a:cxn ang="T11">
                  <a:pos x="T6" y="T7"/>
                </a:cxn>
              </a:cxnLst>
              <a:rect l="T12" t="T13" r="T14" b="T15"/>
              <a:pathLst>
                <a:path w="1439" h="864">
                  <a:moveTo>
                    <a:pt x="0" y="864"/>
                  </a:moveTo>
                  <a:lnTo>
                    <a:pt x="166" y="696"/>
                  </a:lnTo>
                  <a:lnTo>
                    <a:pt x="161" y="0"/>
                  </a:lnTo>
                  <a:lnTo>
                    <a:pt x="143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9" name="Rectangle 20"/>
            <p:cNvSpPr>
              <a:spLocks noChangeArrowheads="1"/>
            </p:cNvSpPr>
            <p:nvPr/>
          </p:nvSpPr>
          <p:spPr bwMode="auto">
            <a:xfrm>
              <a:off x="4054" y="1944"/>
              <a:ext cx="287" cy="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50" name="Rectangle 21"/>
            <p:cNvSpPr>
              <a:spLocks noChangeArrowheads="1"/>
            </p:cNvSpPr>
            <p:nvPr/>
          </p:nvSpPr>
          <p:spPr bwMode="auto">
            <a:xfrm>
              <a:off x="4054" y="1944"/>
              <a:ext cx="287" cy="431"/>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1" name="Rectangle 22"/>
            <p:cNvSpPr>
              <a:spLocks noChangeArrowheads="1"/>
            </p:cNvSpPr>
            <p:nvPr/>
          </p:nvSpPr>
          <p:spPr bwMode="auto">
            <a:xfrm>
              <a:off x="4073" y="20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D</a:t>
              </a:r>
              <a:endParaRPr lang="en-US" b="0">
                <a:latin typeface="Arial" pitchFamily="34" charset="0"/>
              </a:endParaRPr>
            </a:p>
          </p:txBody>
        </p:sp>
        <p:sp>
          <p:nvSpPr>
            <p:cNvPr id="22552" name="Rectangle 23"/>
            <p:cNvSpPr>
              <a:spLocks noChangeArrowheads="1"/>
            </p:cNvSpPr>
            <p:nvPr/>
          </p:nvSpPr>
          <p:spPr bwMode="auto">
            <a:xfrm>
              <a:off x="4250" y="2031"/>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Q</a:t>
              </a:r>
              <a:endParaRPr lang="en-US" b="0">
                <a:latin typeface="Arial" pitchFamily="34" charset="0"/>
              </a:endParaRPr>
            </a:p>
          </p:txBody>
        </p:sp>
        <p:sp>
          <p:nvSpPr>
            <p:cNvPr id="22553" name="Freeform 24"/>
            <p:cNvSpPr>
              <a:spLocks/>
            </p:cNvSpPr>
            <p:nvPr/>
          </p:nvSpPr>
          <p:spPr bwMode="auto">
            <a:xfrm>
              <a:off x="4162" y="2303"/>
              <a:ext cx="72" cy="72"/>
            </a:xfrm>
            <a:custGeom>
              <a:avLst/>
              <a:gdLst>
                <a:gd name="T0" fmla="*/ 0 w 143"/>
                <a:gd name="T1" fmla="*/ 18 h 145"/>
                <a:gd name="T2" fmla="*/ 9 w 143"/>
                <a:gd name="T3" fmla="*/ 0 h 145"/>
                <a:gd name="T4" fmla="*/ 18 w 143"/>
                <a:gd name="T5" fmla="*/ 18 h 145"/>
                <a:gd name="T6" fmla="*/ 0 60000 65536"/>
                <a:gd name="T7" fmla="*/ 0 60000 65536"/>
                <a:gd name="T8" fmla="*/ 0 60000 65536"/>
                <a:gd name="T9" fmla="*/ 0 w 143"/>
                <a:gd name="T10" fmla="*/ 0 h 145"/>
                <a:gd name="T11" fmla="*/ 143 w 143"/>
                <a:gd name="T12" fmla="*/ 145 h 145"/>
              </a:gdLst>
              <a:ahLst/>
              <a:cxnLst>
                <a:cxn ang="T6">
                  <a:pos x="T0" y="T1"/>
                </a:cxn>
                <a:cxn ang="T7">
                  <a:pos x="T2" y="T3"/>
                </a:cxn>
                <a:cxn ang="T8">
                  <a:pos x="T4" y="T5"/>
                </a:cxn>
              </a:cxnLst>
              <a:rect l="T9" t="T10" r="T11" b="T12"/>
              <a:pathLst>
                <a:path w="143" h="145">
                  <a:moveTo>
                    <a:pt x="0" y="145"/>
                  </a:moveTo>
                  <a:lnTo>
                    <a:pt x="71" y="0"/>
                  </a:lnTo>
                  <a:lnTo>
                    <a:pt x="143" y="14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4" name="Line 25"/>
            <p:cNvSpPr>
              <a:spLocks noChangeShapeType="1"/>
            </p:cNvSpPr>
            <p:nvPr/>
          </p:nvSpPr>
          <p:spPr bwMode="auto">
            <a:xfrm flipV="1">
              <a:off x="4197" y="2375"/>
              <a:ext cx="1" cy="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5" name="Line 26"/>
            <p:cNvSpPr>
              <a:spLocks noChangeShapeType="1"/>
            </p:cNvSpPr>
            <p:nvPr/>
          </p:nvSpPr>
          <p:spPr bwMode="auto">
            <a:xfrm>
              <a:off x="3424" y="2087"/>
              <a:ext cx="35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6" name="Rectangle 27"/>
            <p:cNvSpPr>
              <a:spLocks noChangeArrowheads="1"/>
            </p:cNvSpPr>
            <p:nvPr/>
          </p:nvSpPr>
          <p:spPr bwMode="auto">
            <a:xfrm>
              <a:off x="3515" y="1920"/>
              <a:ext cx="2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next</a:t>
              </a:r>
              <a:endParaRPr lang="en-US" b="0">
                <a:latin typeface="Arial" pitchFamily="34" charset="0"/>
              </a:endParaRPr>
            </a:p>
          </p:txBody>
        </p:sp>
        <p:sp>
          <p:nvSpPr>
            <p:cNvPr id="22557" name="Line 28"/>
            <p:cNvSpPr>
              <a:spLocks noChangeShapeType="1"/>
            </p:cNvSpPr>
            <p:nvPr/>
          </p:nvSpPr>
          <p:spPr bwMode="auto">
            <a:xfrm flipV="1">
              <a:off x="4522" y="2914"/>
              <a:ext cx="71"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8" name="Rectangle 29"/>
            <p:cNvSpPr>
              <a:spLocks noChangeArrowheads="1"/>
            </p:cNvSpPr>
            <p:nvPr/>
          </p:nvSpPr>
          <p:spPr bwMode="auto">
            <a:xfrm>
              <a:off x="4522" y="2978"/>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6</a:t>
              </a:r>
              <a:endParaRPr lang="en-US" b="0">
                <a:latin typeface="Arial" pitchFamily="34" charset="0"/>
              </a:endParaRPr>
            </a:p>
          </p:txBody>
        </p:sp>
        <p:sp>
          <p:nvSpPr>
            <p:cNvPr id="22559" name="Line 30"/>
            <p:cNvSpPr>
              <a:spLocks noChangeShapeType="1"/>
            </p:cNvSpPr>
            <p:nvPr/>
          </p:nvSpPr>
          <p:spPr bwMode="auto">
            <a:xfrm>
              <a:off x="4639" y="2087"/>
              <a:ext cx="2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0" name="Rectangle 31"/>
            <p:cNvSpPr>
              <a:spLocks noChangeArrowheads="1"/>
            </p:cNvSpPr>
            <p:nvPr/>
          </p:nvSpPr>
          <p:spPr bwMode="auto">
            <a:xfrm>
              <a:off x="4639" y="1895"/>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state</a:t>
              </a:r>
              <a:endParaRPr lang="en-US" b="0">
                <a:latin typeface="Arial" pitchFamily="34" charset="0"/>
              </a:endParaRPr>
            </a:p>
          </p:txBody>
        </p:sp>
        <p:sp>
          <p:nvSpPr>
            <p:cNvPr id="22561" name="Line 32"/>
            <p:cNvSpPr>
              <a:spLocks noChangeShapeType="1"/>
            </p:cNvSpPr>
            <p:nvPr/>
          </p:nvSpPr>
          <p:spPr bwMode="auto">
            <a:xfrm flipV="1">
              <a:off x="4458" y="2052"/>
              <a:ext cx="73"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2" name="Rectangle 33"/>
            <p:cNvSpPr>
              <a:spLocks noChangeArrowheads="1"/>
            </p:cNvSpPr>
            <p:nvPr/>
          </p:nvSpPr>
          <p:spPr bwMode="auto">
            <a:xfrm>
              <a:off x="4462" y="211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2</a:t>
              </a:r>
              <a:endParaRPr lang="en-US" b="0">
                <a:latin typeface="Arial" pitchFamily="34" charset="0"/>
              </a:endParaRPr>
            </a:p>
          </p:txBody>
        </p:sp>
        <p:sp>
          <p:nvSpPr>
            <p:cNvPr id="22563" name="Line 34"/>
            <p:cNvSpPr>
              <a:spLocks noChangeShapeType="1"/>
            </p:cNvSpPr>
            <p:nvPr/>
          </p:nvSpPr>
          <p:spPr bwMode="auto">
            <a:xfrm>
              <a:off x="4341" y="2087"/>
              <a:ext cx="2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4" name="Line 35"/>
            <p:cNvSpPr>
              <a:spLocks noChangeShapeType="1"/>
            </p:cNvSpPr>
            <p:nvPr/>
          </p:nvSpPr>
          <p:spPr bwMode="auto">
            <a:xfrm flipV="1">
              <a:off x="3874" y="2052"/>
              <a:ext cx="72"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5" name="Rectangle 36"/>
            <p:cNvSpPr>
              <a:spLocks noChangeArrowheads="1"/>
            </p:cNvSpPr>
            <p:nvPr/>
          </p:nvSpPr>
          <p:spPr bwMode="auto">
            <a:xfrm>
              <a:off x="3877" y="211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2</a:t>
              </a:r>
              <a:endParaRPr lang="en-US" b="0">
                <a:latin typeface="Arial" pitchFamily="34" charset="0"/>
              </a:endParaRPr>
            </a:p>
          </p:txBody>
        </p:sp>
        <p:sp>
          <p:nvSpPr>
            <p:cNvPr id="22566" name="Line 37"/>
            <p:cNvSpPr>
              <a:spLocks noChangeShapeType="1"/>
            </p:cNvSpPr>
            <p:nvPr/>
          </p:nvSpPr>
          <p:spPr bwMode="auto">
            <a:xfrm>
              <a:off x="3757" y="2087"/>
              <a:ext cx="29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7" name="Freeform 38"/>
            <p:cNvSpPr>
              <a:spLocks/>
            </p:cNvSpPr>
            <p:nvPr/>
          </p:nvSpPr>
          <p:spPr bwMode="auto">
            <a:xfrm>
              <a:off x="1032" y="1512"/>
              <a:ext cx="4029" cy="1001"/>
            </a:xfrm>
            <a:custGeom>
              <a:avLst/>
              <a:gdLst>
                <a:gd name="T0" fmla="*/ 972 w 8058"/>
                <a:gd name="T1" fmla="*/ 143 h 2003"/>
                <a:gd name="T2" fmla="*/ 1008 w 8058"/>
                <a:gd name="T3" fmla="*/ 143 h 2003"/>
                <a:gd name="T4" fmla="*/ 1008 w 8058"/>
                <a:gd name="T5" fmla="*/ 0 h 2003"/>
                <a:gd name="T6" fmla="*/ 0 w 8058"/>
                <a:gd name="T7" fmla="*/ 0 h 2003"/>
                <a:gd name="T8" fmla="*/ 0 w 8058"/>
                <a:gd name="T9" fmla="*/ 143 h 2003"/>
                <a:gd name="T10" fmla="*/ 108 w 8058"/>
                <a:gd name="T11" fmla="*/ 143 h 2003"/>
                <a:gd name="T12" fmla="*/ 108 w 8058"/>
                <a:gd name="T13" fmla="*/ 233 h 2003"/>
                <a:gd name="T14" fmla="*/ 125 w 8058"/>
                <a:gd name="T15" fmla="*/ 250 h 2003"/>
                <a:gd name="T16" fmla="*/ 0 60000 65536"/>
                <a:gd name="T17" fmla="*/ 0 60000 65536"/>
                <a:gd name="T18" fmla="*/ 0 60000 65536"/>
                <a:gd name="T19" fmla="*/ 0 60000 65536"/>
                <a:gd name="T20" fmla="*/ 0 60000 65536"/>
                <a:gd name="T21" fmla="*/ 0 60000 65536"/>
                <a:gd name="T22" fmla="*/ 0 60000 65536"/>
                <a:gd name="T23" fmla="*/ 0 60000 65536"/>
                <a:gd name="T24" fmla="*/ 0 w 8058"/>
                <a:gd name="T25" fmla="*/ 0 h 2003"/>
                <a:gd name="T26" fmla="*/ 8058 w 8058"/>
                <a:gd name="T27" fmla="*/ 2003 h 20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58" h="2003">
                  <a:moveTo>
                    <a:pt x="7770" y="1151"/>
                  </a:moveTo>
                  <a:lnTo>
                    <a:pt x="8058" y="1151"/>
                  </a:lnTo>
                  <a:lnTo>
                    <a:pt x="8058" y="0"/>
                  </a:lnTo>
                  <a:lnTo>
                    <a:pt x="0" y="0"/>
                  </a:lnTo>
                  <a:lnTo>
                    <a:pt x="0" y="1151"/>
                  </a:lnTo>
                  <a:lnTo>
                    <a:pt x="863" y="1151"/>
                  </a:lnTo>
                  <a:lnTo>
                    <a:pt x="863" y="1870"/>
                  </a:lnTo>
                  <a:lnTo>
                    <a:pt x="995" y="200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68" name="Line 39"/>
            <p:cNvSpPr>
              <a:spLocks noChangeShapeType="1"/>
            </p:cNvSpPr>
            <p:nvPr/>
          </p:nvSpPr>
          <p:spPr bwMode="auto">
            <a:xfrm>
              <a:off x="744" y="2950"/>
              <a:ext cx="43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9" name="Rectangle 40"/>
            <p:cNvSpPr>
              <a:spLocks noChangeArrowheads="1"/>
            </p:cNvSpPr>
            <p:nvPr/>
          </p:nvSpPr>
          <p:spPr bwMode="auto">
            <a:xfrm>
              <a:off x="720" y="2736"/>
              <a:ext cx="4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carew</a:t>
              </a:r>
              <a:endParaRPr lang="en-US" b="0">
                <a:latin typeface="Arial" pitchFamily="34" charset="0"/>
              </a:endParaRPr>
            </a:p>
          </p:txBody>
        </p:sp>
        <p:sp>
          <p:nvSpPr>
            <p:cNvPr id="22570" name="Freeform 41"/>
            <p:cNvSpPr>
              <a:spLocks/>
            </p:cNvSpPr>
            <p:nvPr/>
          </p:nvSpPr>
          <p:spPr bwMode="auto">
            <a:xfrm>
              <a:off x="1176" y="2513"/>
              <a:ext cx="359" cy="437"/>
            </a:xfrm>
            <a:custGeom>
              <a:avLst/>
              <a:gdLst>
                <a:gd name="T0" fmla="*/ 0 w 718"/>
                <a:gd name="T1" fmla="*/ 109 h 875"/>
                <a:gd name="T2" fmla="*/ 72 w 718"/>
                <a:gd name="T3" fmla="*/ 109 h 875"/>
                <a:gd name="T4" fmla="*/ 72 w 718"/>
                <a:gd name="T5" fmla="*/ 19 h 875"/>
                <a:gd name="T6" fmla="*/ 90 w 718"/>
                <a:gd name="T7" fmla="*/ 0 h 875"/>
                <a:gd name="T8" fmla="*/ 0 60000 65536"/>
                <a:gd name="T9" fmla="*/ 0 60000 65536"/>
                <a:gd name="T10" fmla="*/ 0 60000 65536"/>
                <a:gd name="T11" fmla="*/ 0 60000 65536"/>
                <a:gd name="T12" fmla="*/ 0 w 718"/>
                <a:gd name="T13" fmla="*/ 0 h 875"/>
                <a:gd name="T14" fmla="*/ 718 w 718"/>
                <a:gd name="T15" fmla="*/ 875 h 875"/>
              </a:gdLst>
              <a:ahLst/>
              <a:cxnLst>
                <a:cxn ang="T8">
                  <a:pos x="T0" y="T1"/>
                </a:cxn>
                <a:cxn ang="T9">
                  <a:pos x="T2" y="T3"/>
                </a:cxn>
                <a:cxn ang="T10">
                  <a:pos x="T4" y="T5"/>
                </a:cxn>
                <a:cxn ang="T11">
                  <a:pos x="T6" y="T7"/>
                </a:cxn>
              </a:cxnLst>
              <a:rect l="T12" t="T13" r="T14" b="T15"/>
              <a:pathLst>
                <a:path w="718" h="875">
                  <a:moveTo>
                    <a:pt x="0" y="875"/>
                  </a:moveTo>
                  <a:lnTo>
                    <a:pt x="575" y="875"/>
                  </a:lnTo>
                  <a:lnTo>
                    <a:pt x="575" y="155"/>
                  </a:lnTo>
                  <a:lnTo>
                    <a:pt x="718"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71" name="Line 42"/>
            <p:cNvSpPr>
              <a:spLocks noChangeShapeType="1"/>
            </p:cNvSpPr>
            <p:nvPr/>
          </p:nvSpPr>
          <p:spPr bwMode="auto">
            <a:xfrm>
              <a:off x="1535" y="2514"/>
              <a:ext cx="360"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2" name="Line 43"/>
            <p:cNvSpPr>
              <a:spLocks noChangeShapeType="1"/>
            </p:cNvSpPr>
            <p:nvPr/>
          </p:nvSpPr>
          <p:spPr bwMode="auto">
            <a:xfrm flipV="1">
              <a:off x="1652" y="2483"/>
              <a:ext cx="72"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3" name="Rectangle 44"/>
            <p:cNvSpPr>
              <a:spLocks noChangeArrowheads="1"/>
            </p:cNvSpPr>
            <p:nvPr/>
          </p:nvSpPr>
          <p:spPr bwMode="auto">
            <a:xfrm>
              <a:off x="1526" y="2520"/>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dirty="0">
                  <a:solidFill>
                    <a:srgbClr val="000000"/>
                  </a:solidFill>
                  <a:latin typeface="Arial" pitchFamily="34" charset="0"/>
                </a:rPr>
                <a:t>3</a:t>
              </a:r>
              <a:endParaRPr lang="en-US" b="0" dirty="0">
                <a:latin typeface="Arial" pitchFamily="34" charset="0"/>
              </a:endParaRPr>
            </a:p>
          </p:txBody>
        </p:sp>
        <p:sp>
          <p:nvSpPr>
            <p:cNvPr id="22575" name="Line 46"/>
            <p:cNvSpPr>
              <a:spLocks noChangeShapeType="1"/>
            </p:cNvSpPr>
            <p:nvPr/>
          </p:nvSpPr>
          <p:spPr bwMode="auto">
            <a:xfrm>
              <a:off x="1094" y="2950"/>
              <a:ext cx="2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6" name="Line 47"/>
            <p:cNvSpPr>
              <a:spLocks noChangeShapeType="1"/>
            </p:cNvSpPr>
            <p:nvPr/>
          </p:nvSpPr>
          <p:spPr bwMode="auto">
            <a:xfrm flipV="1">
              <a:off x="3164" y="2483"/>
              <a:ext cx="72"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7" name="Rectangle 48"/>
            <p:cNvSpPr>
              <a:spLocks noChangeArrowheads="1"/>
            </p:cNvSpPr>
            <p:nvPr/>
          </p:nvSpPr>
          <p:spPr bwMode="auto">
            <a:xfrm>
              <a:off x="3168" y="259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8</a:t>
              </a:r>
              <a:endParaRPr lang="en-US" b="0">
                <a:latin typeface="Arial" pitchFamily="34" charset="0"/>
              </a:endParaRPr>
            </a:p>
          </p:txBody>
        </p:sp>
        <p:sp>
          <p:nvSpPr>
            <p:cNvPr id="22578" name="Line 49"/>
            <p:cNvSpPr>
              <a:spLocks noChangeShapeType="1"/>
            </p:cNvSpPr>
            <p:nvPr/>
          </p:nvSpPr>
          <p:spPr bwMode="auto">
            <a:xfrm>
              <a:off x="3047" y="2519"/>
              <a:ext cx="29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9" name="Rectangle 50"/>
            <p:cNvSpPr>
              <a:spLocks noChangeArrowheads="1"/>
            </p:cNvSpPr>
            <p:nvPr/>
          </p:nvSpPr>
          <p:spPr bwMode="auto">
            <a:xfrm>
              <a:off x="1872" y="3035"/>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00</a:t>
              </a:r>
              <a:r>
                <a:rPr lang="en-US" sz="1800" b="0" dirty="0">
                  <a:solidFill>
                    <a:srgbClr val="000000"/>
                  </a:solidFill>
                  <a:latin typeface="Arial" pitchFamily="34" charset="0"/>
                </a:rPr>
                <a:t>001010</a:t>
              </a:r>
              <a:endParaRPr lang="en-US" sz="1800" b="0" dirty="0">
                <a:latin typeface="Arial" pitchFamily="34" charset="0"/>
              </a:endParaRPr>
            </a:p>
          </p:txBody>
        </p:sp>
        <p:sp>
          <p:nvSpPr>
            <p:cNvPr id="22580" name="Rectangle 51"/>
            <p:cNvSpPr>
              <a:spLocks noChangeArrowheads="1"/>
            </p:cNvSpPr>
            <p:nvPr/>
          </p:nvSpPr>
          <p:spPr bwMode="auto">
            <a:xfrm>
              <a:off x="1872" y="2862"/>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00</a:t>
              </a:r>
              <a:r>
                <a:rPr lang="en-US" sz="1800" b="0" dirty="0">
                  <a:solidFill>
                    <a:srgbClr val="000000"/>
                  </a:solidFill>
                  <a:latin typeface="Arial" pitchFamily="34" charset="0"/>
                </a:rPr>
                <a:t>001010</a:t>
              </a:r>
              <a:endParaRPr lang="en-US" sz="1800" b="0" dirty="0">
                <a:latin typeface="Arial" pitchFamily="34" charset="0"/>
              </a:endParaRPr>
            </a:p>
          </p:txBody>
        </p:sp>
        <p:sp>
          <p:nvSpPr>
            <p:cNvPr id="22581" name="Rectangle 52"/>
            <p:cNvSpPr>
              <a:spLocks noChangeArrowheads="1"/>
            </p:cNvSpPr>
            <p:nvPr/>
          </p:nvSpPr>
          <p:spPr bwMode="auto">
            <a:xfrm>
              <a:off x="1872" y="2689"/>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10</a:t>
              </a:r>
              <a:r>
                <a:rPr lang="en-US" sz="1800" b="0" dirty="0">
                  <a:solidFill>
                    <a:srgbClr val="000000"/>
                  </a:solidFill>
                  <a:latin typeface="Arial" pitchFamily="34" charset="0"/>
                </a:rPr>
                <a:t>001100</a:t>
              </a:r>
            </a:p>
          </p:txBody>
        </p:sp>
        <p:sp>
          <p:nvSpPr>
            <p:cNvPr id="22582" name="Rectangle 53"/>
            <p:cNvSpPr>
              <a:spLocks noChangeArrowheads="1"/>
            </p:cNvSpPr>
            <p:nvPr/>
          </p:nvSpPr>
          <p:spPr bwMode="auto">
            <a:xfrm>
              <a:off x="1872" y="2516"/>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10</a:t>
              </a:r>
              <a:r>
                <a:rPr lang="en-US" sz="1800" b="0" dirty="0">
                  <a:solidFill>
                    <a:srgbClr val="000000"/>
                  </a:solidFill>
                  <a:latin typeface="Arial" pitchFamily="34" charset="0"/>
                </a:rPr>
                <a:t>001100</a:t>
              </a:r>
            </a:p>
          </p:txBody>
        </p:sp>
        <p:sp>
          <p:nvSpPr>
            <p:cNvPr id="22583" name="Rectangle 54"/>
            <p:cNvSpPr>
              <a:spLocks noChangeArrowheads="1"/>
            </p:cNvSpPr>
            <p:nvPr/>
          </p:nvSpPr>
          <p:spPr bwMode="auto">
            <a:xfrm>
              <a:off x="1872" y="2343"/>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11</a:t>
              </a:r>
              <a:r>
                <a:rPr lang="en-US" sz="1800" b="0" dirty="0">
                  <a:solidFill>
                    <a:srgbClr val="000000"/>
                  </a:solidFill>
                  <a:latin typeface="Arial" pitchFamily="34" charset="0"/>
                </a:rPr>
                <a:t>010001</a:t>
              </a:r>
              <a:endParaRPr lang="en-US" sz="1800" b="0" dirty="0">
                <a:latin typeface="Arial" pitchFamily="34" charset="0"/>
              </a:endParaRPr>
            </a:p>
          </p:txBody>
        </p:sp>
        <p:sp>
          <p:nvSpPr>
            <p:cNvPr id="22584" name="Rectangle 55"/>
            <p:cNvSpPr>
              <a:spLocks noChangeArrowheads="1"/>
            </p:cNvSpPr>
            <p:nvPr/>
          </p:nvSpPr>
          <p:spPr bwMode="auto">
            <a:xfrm>
              <a:off x="1872" y="2170"/>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11</a:t>
              </a:r>
              <a:r>
                <a:rPr lang="en-US" sz="1800" b="0" dirty="0">
                  <a:solidFill>
                    <a:srgbClr val="000000"/>
                  </a:solidFill>
                  <a:latin typeface="Arial" pitchFamily="34" charset="0"/>
                </a:rPr>
                <a:t>010001</a:t>
              </a:r>
              <a:endParaRPr lang="en-US" sz="1800" b="0" dirty="0">
                <a:latin typeface="Arial" pitchFamily="34" charset="0"/>
              </a:endParaRPr>
            </a:p>
          </p:txBody>
        </p:sp>
        <p:sp>
          <p:nvSpPr>
            <p:cNvPr id="22585" name="Rectangle 56"/>
            <p:cNvSpPr>
              <a:spLocks noChangeArrowheads="1"/>
            </p:cNvSpPr>
            <p:nvPr/>
          </p:nvSpPr>
          <p:spPr bwMode="auto">
            <a:xfrm>
              <a:off x="1872" y="1997"/>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01</a:t>
              </a:r>
              <a:r>
                <a:rPr lang="en-US" sz="1800" b="0" dirty="0">
                  <a:latin typeface="Arial" pitchFamily="34" charset="0"/>
                </a:rPr>
                <a:t>100001</a:t>
              </a:r>
            </a:p>
          </p:txBody>
        </p:sp>
        <p:sp>
          <p:nvSpPr>
            <p:cNvPr id="22586" name="Rectangle 57"/>
            <p:cNvSpPr>
              <a:spLocks noChangeArrowheads="1"/>
            </p:cNvSpPr>
            <p:nvPr/>
          </p:nvSpPr>
          <p:spPr bwMode="auto">
            <a:xfrm>
              <a:off x="1872" y="1824"/>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00</a:t>
              </a:r>
              <a:r>
                <a:rPr lang="en-US" sz="1800" b="0" dirty="0">
                  <a:latin typeface="Arial" pitchFamily="34" charset="0"/>
                </a:rPr>
                <a:t>100001</a:t>
              </a:r>
            </a:p>
          </p:txBody>
        </p:sp>
        <p:sp>
          <p:nvSpPr>
            <p:cNvPr id="22587" name="Line 58"/>
            <p:cNvSpPr>
              <a:spLocks noChangeShapeType="1"/>
            </p:cNvSpPr>
            <p:nvPr/>
          </p:nvSpPr>
          <p:spPr bwMode="auto">
            <a:xfrm>
              <a:off x="1872" y="1824"/>
              <a:ext cx="0" cy="1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88" name="Line 59"/>
            <p:cNvSpPr>
              <a:spLocks noChangeShapeType="1"/>
            </p:cNvSpPr>
            <p:nvPr/>
          </p:nvSpPr>
          <p:spPr bwMode="auto">
            <a:xfrm>
              <a:off x="3024" y="1824"/>
              <a:ext cx="0" cy="1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89" name="Line 60"/>
            <p:cNvSpPr>
              <a:spLocks noChangeShapeType="1"/>
            </p:cNvSpPr>
            <p:nvPr/>
          </p:nvSpPr>
          <p:spPr bwMode="auto">
            <a:xfrm>
              <a:off x="1872" y="182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0" name="Line 61"/>
            <p:cNvSpPr>
              <a:spLocks noChangeShapeType="1"/>
            </p:cNvSpPr>
            <p:nvPr/>
          </p:nvSpPr>
          <p:spPr bwMode="auto">
            <a:xfrm>
              <a:off x="1872" y="1997"/>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1" name="Line 62"/>
            <p:cNvSpPr>
              <a:spLocks noChangeShapeType="1"/>
            </p:cNvSpPr>
            <p:nvPr/>
          </p:nvSpPr>
          <p:spPr bwMode="auto">
            <a:xfrm>
              <a:off x="1872" y="2170"/>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2" name="Line 63"/>
            <p:cNvSpPr>
              <a:spLocks noChangeShapeType="1"/>
            </p:cNvSpPr>
            <p:nvPr/>
          </p:nvSpPr>
          <p:spPr bwMode="auto">
            <a:xfrm>
              <a:off x="1872" y="234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3" name="Line 64"/>
            <p:cNvSpPr>
              <a:spLocks noChangeShapeType="1"/>
            </p:cNvSpPr>
            <p:nvPr/>
          </p:nvSpPr>
          <p:spPr bwMode="auto">
            <a:xfrm>
              <a:off x="1872" y="2516"/>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4" name="Line 65"/>
            <p:cNvSpPr>
              <a:spLocks noChangeShapeType="1"/>
            </p:cNvSpPr>
            <p:nvPr/>
          </p:nvSpPr>
          <p:spPr bwMode="auto">
            <a:xfrm>
              <a:off x="1872" y="2689"/>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5" name="Line 66"/>
            <p:cNvSpPr>
              <a:spLocks noChangeShapeType="1"/>
            </p:cNvSpPr>
            <p:nvPr/>
          </p:nvSpPr>
          <p:spPr bwMode="auto">
            <a:xfrm>
              <a:off x="1872" y="2862"/>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6" name="Line 67"/>
            <p:cNvSpPr>
              <a:spLocks noChangeShapeType="1"/>
            </p:cNvSpPr>
            <p:nvPr/>
          </p:nvSpPr>
          <p:spPr bwMode="auto">
            <a:xfrm>
              <a:off x="1872" y="3035"/>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7" name="Line 68"/>
            <p:cNvSpPr>
              <a:spLocks noChangeShapeType="1"/>
            </p:cNvSpPr>
            <p:nvPr/>
          </p:nvSpPr>
          <p:spPr bwMode="auto">
            <a:xfrm>
              <a:off x="1872" y="3208"/>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sp>
        <p:nvSpPr>
          <p:cNvPr id="2" name="矩形 1"/>
          <p:cNvSpPr/>
          <p:nvPr/>
        </p:nvSpPr>
        <p:spPr>
          <a:xfrm>
            <a:off x="2352783" y="1496653"/>
            <a:ext cx="612668" cy="400110"/>
          </a:xfrm>
          <a:prstGeom prst="rect">
            <a:avLst/>
          </a:prstGeom>
        </p:spPr>
        <p:txBody>
          <a:bodyPr wrap="none">
            <a:spAutoFit/>
          </a:bodyPr>
          <a:lstStyle/>
          <a:p>
            <a:pPr algn="l"/>
            <a:r>
              <a:rPr lang="en-US" altLang="zh-CN" b="0" dirty="0">
                <a:solidFill>
                  <a:srgbClr val="C00000"/>
                </a:solidFill>
                <a:latin typeface="Arial" pitchFamily="34" charset="0"/>
              </a:rPr>
              <a:t>00</a:t>
            </a:r>
            <a:r>
              <a:rPr lang="en-US" altLang="zh-CN" b="0" dirty="0">
                <a:solidFill>
                  <a:srgbClr val="000000"/>
                </a:solidFill>
                <a:latin typeface="Arial" pitchFamily="34" charset="0"/>
              </a:rPr>
              <a:t>0</a:t>
            </a:r>
            <a:endParaRPr lang="en-US" altLang="zh-CN" b="0" dirty="0">
              <a:latin typeface="Arial" pitchFamily="34" charset="0"/>
            </a:endParaRPr>
          </a:p>
        </p:txBody>
      </p:sp>
      <p:sp>
        <p:nvSpPr>
          <p:cNvPr id="69" name="矩形 68"/>
          <p:cNvSpPr/>
          <p:nvPr/>
        </p:nvSpPr>
        <p:spPr>
          <a:xfrm>
            <a:off x="2349518" y="1807538"/>
            <a:ext cx="612668" cy="400110"/>
          </a:xfrm>
          <a:prstGeom prst="rect">
            <a:avLst/>
          </a:prstGeom>
        </p:spPr>
        <p:txBody>
          <a:bodyPr wrap="none">
            <a:spAutoFit/>
          </a:bodyPr>
          <a:lstStyle/>
          <a:p>
            <a:pPr algn="l"/>
            <a:r>
              <a:rPr lang="en-US" altLang="zh-CN" b="0" dirty="0">
                <a:solidFill>
                  <a:srgbClr val="C00000"/>
                </a:solidFill>
                <a:latin typeface="Arial" pitchFamily="34" charset="0"/>
              </a:rPr>
              <a:t>00</a:t>
            </a:r>
            <a:r>
              <a:rPr lang="en-US" altLang="zh-CN" b="0" dirty="0">
                <a:solidFill>
                  <a:srgbClr val="000000"/>
                </a:solidFill>
                <a:latin typeface="Arial" pitchFamily="34" charset="0"/>
              </a:rPr>
              <a:t>1</a:t>
            </a:r>
            <a:endParaRPr lang="en-US" altLang="zh-CN" b="0" dirty="0">
              <a:latin typeface="Arial" pitchFamily="34" charset="0"/>
            </a:endParaRPr>
          </a:p>
        </p:txBody>
      </p:sp>
      <p:sp>
        <p:nvSpPr>
          <p:cNvPr id="70" name="矩形 69"/>
          <p:cNvSpPr/>
          <p:nvPr/>
        </p:nvSpPr>
        <p:spPr>
          <a:xfrm>
            <a:off x="2346121" y="2076363"/>
            <a:ext cx="612668" cy="400110"/>
          </a:xfrm>
          <a:prstGeom prst="rect">
            <a:avLst/>
          </a:prstGeom>
        </p:spPr>
        <p:txBody>
          <a:bodyPr wrap="none">
            <a:spAutoFit/>
          </a:bodyPr>
          <a:lstStyle/>
          <a:p>
            <a:pPr algn="l"/>
            <a:r>
              <a:rPr lang="en-US" altLang="zh-CN" b="0" dirty="0">
                <a:solidFill>
                  <a:srgbClr val="C00000"/>
                </a:solidFill>
                <a:latin typeface="Arial" pitchFamily="34" charset="0"/>
              </a:rPr>
              <a:t>01</a:t>
            </a:r>
            <a:r>
              <a:rPr lang="en-US" altLang="zh-CN" b="0" dirty="0">
                <a:solidFill>
                  <a:srgbClr val="000000"/>
                </a:solidFill>
                <a:latin typeface="Arial" pitchFamily="34" charset="0"/>
              </a:rPr>
              <a:t>0</a:t>
            </a:r>
            <a:endParaRPr lang="en-US" altLang="zh-CN" b="0" dirty="0">
              <a:latin typeface="Arial" pitchFamily="34" charset="0"/>
            </a:endParaRPr>
          </a:p>
        </p:txBody>
      </p:sp>
      <p:sp>
        <p:nvSpPr>
          <p:cNvPr id="71" name="矩形 70"/>
          <p:cNvSpPr/>
          <p:nvPr/>
        </p:nvSpPr>
        <p:spPr>
          <a:xfrm>
            <a:off x="2352783" y="2377633"/>
            <a:ext cx="593624" cy="400110"/>
          </a:xfrm>
          <a:prstGeom prst="rect">
            <a:avLst/>
          </a:prstGeom>
        </p:spPr>
        <p:txBody>
          <a:bodyPr wrap="none">
            <a:spAutoFit/>
          </a:bodyPr>
          <a:lstStyle/>
          <a:p>
            <a:pPr algn="l"/>
            <a:r>
              <a:rPr lang="en-US" altLang="zh-CN" b="0" dirty="0">
                <a:solidFill>
                  <a:srgbClr val="C00000"/>
                </a:solidFill>
                <a:latin typeface="Arial" pitchFamily="34" charset="0"/>
              </a:rPr>
              <a:t>01</a:t>
            </a:r>
            <a:r>
              <a:rPr lang="en-US" altLang="zh-CN" b="0" dirty="0">
                <a:solidFill>
                  <a:srgbClr val="000000"/>
                </a:solidFill>
                <a:latin typeface="Arial" pitchFamily="34" charset="0"/>
              </a:rPr>
              <a:t>1</a:t>
            </a:r>
            <a:endParaRPr lang="en-US" altLang="zh-CN" b="0" dirty="0">
              <a:latin typeface="Arial" pitchFamily="34" charset="0"/>
            </a:endParaRPr>
          </a:p>
        </p:txBody>
      </p:sp>
      <p:grpSp>
        <p:nvGrpSpPr>
          <p:cNvPr id="72" name="Group 10"/>
          <p:cNvGrpSpPr>
            <a:grpSpLocks/>
          </p:cNvGrpSpPr>
          <p:nvPr/>
        </p:nvGrpSpPr>
        <p:grpSpPr bwMode="auto">
          <a:xfrm>
            <a:off x="611105" y="4160242"/>
            <a:ext cx="6423108" cy="1817829"/>
            <a:chOff x="164" y="1062"/>
            <a:chExt cx="5377" cy="1373"/>
          </a:xfrm>
        </p:grpSpPr>
        <p:sp>
          <p:nvSpPr>
            <p:cNvPr id="73" name="Freeform 11"/>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12"/>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13"/>
            <p:cNvSpPr>
              <a:spLocks noChangeArrowheads="1"/>
            </p:cNvSpPr>
            <p:nvPr/>
          </p:nvSpPr>
          <p:spPr bwMode="auto">
            <a:xfrm>
              <a:off x="910" y="1614"/>
              <a:ext cx="21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gns</a:t>
              </a:r>
              <a:endParaRPr lang="en-US" b="0">
                <a:latin typeface="Arial" pitchFamily="34" charset="0"/>
              </a:endParaRPr>
            </a:p>
          </p:txBody>
        </p:sp>
        <p:sp>
          <p:nvSpPr>
            <p:cNvPr id="76" name="Rectangle 14"/>
            <p:cNvSpPr>
              <a:spLocks noChangeArrowheads="1"/>
            </p:cNvSpPr>
            <p:nvPr/>
          </p:nvSpPr>
          <p:spPr bwMode="auto">
            <a:xfrm>
              <a:off x="774"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100 001</a:t>
              </a:r>
              <a:endParaRPr lang="en-US" b="0">
                <a:latin typeface="Arial" pitchFamily="34" charset="0"/>
              </a:endParaRPr>
            </a:p>
          </p:txBody>
        </p:sp>
        <p:sp>
          <p:nvSpPr>
            <p:cNvPr id="77" name="Line 15"/>
            <p:cNvSpPr>
              <a:spLocks noChangeShapeType="1"/>
            </p:cNvSpPr>
            <p:nvPr/>
          </p:nvSpPr>
          <p:spPr bwMode="auto">
            <a:xfrm>
              <a:off x="1264"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Freeform 16"/>
            <p:cNvSpPr>
              <a:spLocks/>
            </p:cNvSpPr>
            <p:nvPr/>
          </p:nvSpPr>
          <p:spPr bwMode="auto">
            <a:xfrm>
              <a:off x="1909" y="1657"/>
              <a:ext cx="89" cy="58"/>
            </a:xfrm>
            <a:custGeom>
              <a:avLst/>
              <a:gdLst>
                <a:gd name="T0" fmla="*/ 0 w 177"/>
                <a:gd name="T1" fmla="*/ 0 h 117"/>
                <a:gd name="T2" fmla="*/ 23 w 177"/>
                <a:gd name="T3" fmla="*/ 7 h 117"/>
                <a:gd name="T4" fmla="*/ 0 w 177"/>
                <a:gd name="T5" fmla="*/ 14 h 117"/>
                <a:gd name="T6" fmla="*/ 0 w 177"/>
                <a:gd name="T7" fmla="*/ 0 h 117"/>
                <a:gd name="T8" fmla="*/ 0 60000 65536"/>
                <a:gd name="T9" fmla="*/ 0 60000 65536"/>
                <a:gd name="T10" fmla="*/ 0 60000 65536"/>
                <a:gd name="T11" fmla="*/ 0 60000 65536"/>
                <a:gd name="T12" fmla="*/ 0 w 177"/>
                <a:gd name="T13" fmla="*/ 0 h 117"/>
                <a:gd name="T14" fmla="*/ 177 w 177"/>
                <a:gd name="T15" fmla="*/ 117 h 117"/>
              </a:gdLst>
              <a:ahLst/>
              <a:cxnLst>
                <a:cxn ang="T8">
                  <a:pos x="T0" y="T1"/>
                </a:cxn>
                <a:cxn ang="T9">
                  <a:pos x="T2" y="T3"/>
                </a:cxn>
                <a:cxn ang="T10">
                  <a:pos x="T4" y="T5"/>
                </a:cxn>
                <a:cxn ang="T11">
                  <a:pos x="T6" y="T7"/>
                </a:cxn>
              </a:cxnLst>
              <a:rect l="T12" t="T13" r="T14" b="T15"/>
              <a:pathLst>
                <a:path w="177" h="117">
                  <a:moveTo>
                    <a:pt x="0" y="0"/>
                  </a:moveTo>
                  <a:lnTo>
                    <a:pt x="177"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Rectangle 17"/>
            <p:cNvSpPr>
              <a:spLocks noChangeArrowheads="1"/>
            </p:cNvSpPr>
            <p:nvPr/>
          </p:nvSpPr>
          <p:spPr bwMode="auto">
            <a:xfrm>
              <a:off x="1486" y="155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80" name="Freeform 18"/>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9"/>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20"/>
            <p:cNvSpPr>
              <a:spLocks noChangeArrowheads="1"/>
            </p:cNvSpPr>
            <p:nvPr/>
          </p:nvSpPr>
          <p:spPr bwMode="auto">
            <a:xfrm>
              <a:off x="2136" y="1614"/>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yns</a:t>
              </a:r>
              <a:endParaRPr lang="en-US" b="0">
                <a:latin typeface="Arial" pitchFamily="34" charset="0"/>
              </a:endParaRPr>
            </a:p>
          </p:txBody>
        </p:sp>
        <p:sp>
          <p:nvSpPr>
            <p:cNvPr id="83" name="Rectangle 21"/>
            <p:cNvSpPr>
              <a:spLocks noChangeArrowheads="1"/>
            </p:cNvSpPr>
            <p:nvPr/>
          </p:nvSpPr>
          <p:spPr bwMode="auto">
            <a:xfrm>
              <a:off x="1996"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010 001</a:t>
              </a:r>
              <a:endParaRPr lang="en-US" b="0">
                <a:latin typeface="Arial" pitchFamily="34" charset="0"/>
              </a:endParaRPr>
            </a:p>
          </p:txBody>
        </p:sp>
        <p:sp>
          <p:nvSpPr>
            <p:cNvPr id="84" name="Line 22"/>
            <p:cNvSpPr>
              <a:spLocks noChangeShapeType="1"/>
            </p:cNvSpPr>
            <p:nvPr/>
          </p:nvSpPr>
          <p:spPr bwMode="auto">
            <a:xfrm>
              <a:off x="2486"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23"/>
            <p:cNvSpPr>
              <a:spLocks/>
            </p:cNvSpPr>
            <p:nvPr/>
          </p:nvSpPr>
          <p:spPr bwMode="auto">
            <a:xfrm>
              <a:off x="3132" y="1657"/>
              <a:ext cx="87" cy="58"/>
            </a:xfrm>
            <a:custGeom>
              <a:avLst/>
              <a:gdLst>
                <a:gd name="T0" fmla="*/ 0 w 176"/>
                <a:gd name="T1" fmla="*/ 0 h 117"/>
                <a:gd name="T2" fmla="*/ 21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24"/>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25"/>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26"/>
            <p:cNvSpPr>
              <a:spLocks noChangeArrowheads="1"/>
            </p:cNvSpPr>
            <p:nvPr/>
          </p:nvSpPr>
          <p:spPr bwMode="auto">
            <a:xfrm>
              <a:off x="3340" y="1614"/>
              <a:ext cx="24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gew</a:t>
              </a:r>
              <a:endParaRPr lang="en-US" b="0">
                <a:latin typeface="Arial" pitchFamily="34" charset="0"/>
              </a:endParaRPr>
            </a:p>
          </p:txBody>
        </p:sp>
        <p:sp>
          <p:nvSpPr>
            <p:cNvPr id="89" name="Freeform 27"/>
            <p:cNvSpPr>
              <a:spLocks/>
            </p:cNvSpPr>
            <p:nvPr/>
          </p:nvSpPr>
          <p:spPr bwMode="auto">
            <a:xfrm>
              <a:off x="567" y="1208"/>
              <a:ext cx="836" cy="382"/>
            </a:xfrm>
            <a:custGeom>
              <a:avLst/>
              <a:gdLst>
                <a:gd name="T0" fmla="*/ 174 w 1670"/>
                <a:gd name="T1" fmla="*/ 94 h 764"/>
                <a:gd name="T2" fmla="*/ 181 w 1670"/>
                <a:gd name="T3" fmla="*/ 90 h 764"/>
                <a:gd name="T4" fmla="*/ 188 w 1670"/>
                <a:gd name="T5" fmla="*/ 86 h 764"/>
                <a:gd name="T6" fmla="*/ 194 w 1670"/>
                <a:gd name="T7" fmla="*/ 82 h 764"/>
                <a:gd name="T8" fmla="*/ 199 w 1670"/>
                <a:gd name="T9" fmla="*/ 78 h 764"/>
                <a:gd name="T10" fmla="*/ 203 w 1670"/>
                <a:gd name="T11" fmla="*/ 74 h 764"/>
                <a:gd name="T12" fmla="*/ 206 w 1670"/>
                <a:gd name="T13" fmla="*/ 69 h 764"/>
                <a:gd name="T14" fmla="*/ 208 w 1670"/>
                <a:gd name="T15" fmla="*/ 65 h 764"/>
                <a:gd name="T16" fmla="*/ 210 w 1670"/>
                <a:gd name="T17" fmla="*/ 60 h 764"/>
                <a:gd name="T18" fmla="*/ 209 w 1670"/>
                <a:gd name="T19" fmla="*/ 55 h 764"/>
                <a:gd name="T20" fmla="*/ 208 w 1670"/>
                <a:gd name="T21" fmla="*/ 50 h 764"/>
                <a:gd name="T22" fmla="*/ 206 w 1670"/>
                <a:gd name="T23" fmla="*/ 47 h 764"/>
                <a:gd name="T24" fmla="*/ 204 w 1670"/>
                <a:gd name="T25" fmla="*/ 43 h 764"/>
                <a:gd name="T26" fmla="*/ 202 w 1670"/>
                <a:gd name="T27" fmla="*/ 40 h 764"/>
                <a:gd name="T28" fmla="*/ 196 w 1670"/>
                <a:gd name="T29" fmla="*/ 35 h 764"/>
                <a:gd name="T30" fmla="*/ 189 w 1670"/>
                <a:gd name="T31" fmla="*/ 29 h 764"/>
                <a:gd name="T32" fmla="*/ 180 w 1670"/>
                <a:gd name="T33" fmla="*/ 23 h 764"/>
                <a:gd name="T34" fmla="*/ 170 w 1670"/>
                <a:gd name="T35" fmla="*/ 17 h 764"/>
                <a:gd name="T36" fmla="*/ 159 w 1670"/>
                <a:gd name="T37" fmla="*/ 12 h 764"/>
                <a:gd name="T38" fmla="*/ 147 w 1670"/>
                <a:gd name="T39" fmla="*/ 8 h 764"/>
                <a:gd name="T40" fmla="*/ 135 w 1670"/>
                <a:gd name="T41" fmla="*/ 5 h 764"/>
                <a:gd name="T42" fmla="*/ 123 w 1670"/>
                <a:gd name="T43" fmla="*/ 2 h 764"/>
                <a:gd name="T44" fmla="*/ 111 w 1670"/>
                <a:gd name="T45" fmla="*/ 1 h 764"/>
                <a:gd name="T46" fmla="*/ 100 w 1670"/>
                <a:gd name="T47" fmla="*/ 0 h 764"/>
                <a:gd name="T48" fmla="*/ 90 w 1670"/>
                <a:gd name="T49" fmla="*/ 1 h 764"/>
                <a:gd name="T50" fmla="*/ 81 w 1670"/>
                <a:gd name="T51" fmla="*/ 2 h 764"/>
                <a:gd name="T52" fmla="*/ 72 w 1670"/>
                <a:gd name="T53" fmla="*/ 4 h 764"/>
                <a:gd name="T54" fmla="*/ 64 w 1670"/>
                <a:gd name="T55" fmla="*/ 7 h 764"/>
                <a:gd name="T56" fmla="*/ 56 w 1670"/>
                <a:gd name="T57" fmla="*/ 9 h 764"/>
                <a:gd name="T58" fmla="*/ 48 w 1670"/>
                <a:gd name="T59" fmla="*/ 13 h 764"/>
                <a:gd name="T60" fmla="*/ 41 w 1670"/>
                <a:gd name="T61" fmla="*/ 16 h 764"/>
                <a:gd name="T62" fmla="*/ 34 w 1670"/>
                <a:gd name="T63" fmla="*/ 20 h 764"/>
                <a:gd name="T64" fmla="*/ 28 w 1670"/>
                <a:gd name="T65" fmla="*/ 24 h 764"/>
                <a:gd name="T66" fmla="*/ 23 w 1670"/>
                <a:gd name="T67" fmla="*/ 29 h 764"/>
                <a:gd name="T68" fmla="*/ 18 w 1670"/>
                <a:gd name="T69" fmla="*/ 32 h 764"/>
                <a:gd name="T70" fmla="*/ 14 w 1670"/>
                <a:gd name="T71" fmla="*/ 36 h 764"/>
                <a:gd name="T72" fmla="*/ 10 w 1670"/>
                <a:gd name="T73" fmla="*/ 40 h 764"/>
                <a:gd name="T74" fmla="*/ 7 w 1670"/>
                <a:gd name="T75" fmla="*/ 44 h 764"/>
                <a:gd name="T76" fmla="*/ 5 w 1670"/>
                <a:gd name="T77" fmla="*/ 48 h 764"/>
                <a:gd name="T78" fmla="*/ 3 w 1670"/>
                <a:gd name="T79" fmla="*/ 52 h 764"/>
                <a:gd name="T80" fmla="*/ 2 w 1670"/>
                <a:gd name="T81" fmla="*/ 56 h 764"/>
                <a:gd name="T82" fmla="*/ 1 w 1670"/>
                <a:gd name="T83" fmla="*/ 59 h 764"/>
                <a:gd name="T84" fmla="*/ 0 w 1670"/>
                <a:gd name="T85" fmla="*/ 63 h 764"/>
                <a:gd name="T86" fmla="*/ 1 w 1670"/>
                <a:gd name="T87" fmla="*/ 66 h 764"/>
                <a:gd name="T88" fmla="*/ 1 w 1670"/>
                <a:gd name="T89" fmla="*/ 70 h 764"/>
                <a:gd name="T90" fmla="*/ 3 w 1670"/>
                <a:gd name="T91" fmla="*/ 73 h 764"/>
                <a:gd name="T92" fmla="*/ 4 w 1670"/>
                <a:gd name="T93" fmla="*/ 76 h 764"/>
                <a:gd name="T94" fmla="*/ 6 w 1670"/>
                <a:gd name="T95" fmla="*/ 79 h 764"/>
                <a:gd name="T96" fmla="*/ 9 w 1670"/>
                <a:gd name="T97" fmla="*/ 82 h 764"/>
                <a:gd name="T98" fmla="*/ 12 w 1670"/>
                <a:gd name="T99" fmla="*/ 84 h 764"/>
                <a:gd name="T100" fmla="*/ 16 w 1670"/>
                <a:gd name="T101" fmla="*/ 87 h 764"/>
                <a:gd name="T102" fmla="*/ 20 w 1670"/>
                <a:gd name="T103" fmla="*/ 89 h 764"/>
                <a:gd name="T104" fmla="*/ 25 w 1670"/>
                <a:gd name="T105" fmla="*/ 91 h 764"/>
                <a:gd name="T106" fmla="*/ 30 w 1670"/>
                <a:gd name="T107" fmla="*/ 93 h 764"/>
                <a:gd name="T108" fmla="*/ 35 w 1670"/>
                <a:gd name="T109" fmla="*/ 95 h 7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70"/>
                <a:gd name="T166" fmla="*/ 0 h 764"/>
                <a:gd name="T167" fmla="*/ 1670 w 1670"/>
                <a:gd name="T168" fmla="*/ 764 h 7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70" h="764">
                  <a:moveTo>
                    <a:pt x="1345" y="764"/>
                  </a:moveTo>
                  <a:lnTo>
                    <a:pt x="1365" y="754"/>
                  </a:lnTo>
                  <a:lnTo>
                    <a:pt x="1387" y="745"/>
                  </a:lnTo>
                  <a:lnTo>
                    <a:pt x="1407" y="736"/>
                  </a:lnTo>
                  <a:lnTo>
                    <a:pt x="1426" y="727"/>
                  </a:lnTo>
                  <a:lnTo>
                    <a:pt x="1444" y="717"/>
                  </a:lnTo>
                  <a:lnTo>
                    <a:pt x="1462" y="707"/>
                  </a:lnTo>
                  <a:lnTo>
                    <a:pt x="1481" y="696"/>
                  </a:lnTo>
                  <a:lnTo>
                    <a:pt x="1498" y="687"/>
                  </a:lnTo>
                  <a:lnTo>
                    <a:pt x="1513" y="676"/>
                  </a:lnTo>
                  <a:lnTo>
                    <a:pt x="1530" y="665"/>
                  </a:lnTo>
                  <a:lnTo>
                    <a:pt x="1544" y="654"/>
                  </a:lnTo>
                  <a:lnTo>
                    <a:pt x="1559" y="643"/>
                  </a:lnTo>
                  <a:lnTo>
                    <a:pt x="1572" y="633"/>
                  </a:lnTo>
                  <a:lnTo>
                    <a:pt x="1586" y="620"/>
                  </a:lnTo>
                  <a:lnTo>
                    <a:pt x="1596" y="610"/>
                  </a:lnTo>
                  <a:lnTo>
                    <a:pt x="1609" y="597"/>
                  </a:lnTo>
                  <a:lnTo>
                    <a:pt x="1618" y="587"/>
                  </a:lnTo>
                  <a:lnTo>
                    <a:pt x="1627" y="574"/>
                  </a:lnTo>
                  <a:lnTo>
                    <a:pt x="1636" y="562"/>
                  </a:lnTo>
                  <a:lnTo>
                    <a:pt x="1644" y="550"/>
                  </a:lnTo>
                  <a:lnTo>
                    <a:pt x="1650" y="537"/>
                  </a:lnTo>
                  <a:lnTo>
                    <a:pt x="1656" y="525"/>
                  </a:lnTo>
                  <a:lnTo>
                    <a:pt x="1661" y="513"/>
                  </a:lnTo>
                  <a:lnTo>
                    <a:pt x="1666" y="500"/>
                  </a:lnTo>
                  <a:lnTo>
                    <a:pt x="1667" y="487"/>
                  </a:lnTo>
                  <a:lnTo>
                    <a:pt x="1670" y="474"/>
                  </a:lnTo>
                  <a:lnTo>
                    <a:pt x="1670" y="462"/>
                  </a:lnTo>
                  <a:lnTo>
                    <a:pt x="1670" y="448"/>
                  </a:lnTo>
                  <a:lnTo>
                    <a:pt x="1669" y="434"/>
                  </a:lnTo>
                  <a:lnTo>
                    <a:pt x="1666" y="422"/>
                  </a:lnTo>
                  <a:lnTo>
                    <a:pt x="1663" y="408"/>
                  </a:lnTo>
                  <a:lnTo>
                    <a:pt x="1658" y="394"/>
                  </a:lnTo>
                  <a:lnTo>
                    <a:pt x="1653" y="386"/>
                  </a:lnTo>
                  <a:lnTo>
                    <a:pt x="1649" y="377"/>
                  </a:lnTo>
                  <a:lnTo>
                    <a:pt x="1644" y="370"/>
                  </a:lnTo>
                  <a:lnTo>
                    <a:pt x="1640" y="360"/>
                  </a:lnTo>
                  <a:lnTo>
                    <a:pt x="1635" y="353"/>
                  </a:lnTo>
                  <a:lnTo>
                    <a:pt x="1629" y="343"/>
                  </a:lnTo>
                  <a:lnTo>
                    <a:pt x="1623" y="336"/>
                  </a:lnTo>
                  <a:lnTo>
                    <a:pt x="1615" y="326"/>
                  </a:lnTo>
                  <a:lnTo>
                    <a:pt x="1609" y="319"/>
                  </a:lnTo>
                  <a:lnTo>
                    <a:pt x="1601" y="310"/>
                  </a:lnTo>
                  <a:lnTo>
                    <a:pt x="1584" y="293"/>
                  </a:lnTo>
                  <a:lnTo>
                    <a:pt x="1567" y="276"/>
                  </a:lnTo>
                  <a:lnTo>
                    <a:pt x="1547" y="259"/>
                  </a:lnTo>
                  <a:lnTo>
                    <a:pt x="1527" y="242"/>
                  </a:lnTo>
                  <a:lnTo>
                    <a:pt x="1506" y="226"/>
                  </a:lnTo>
                  <a:lnTo>
                    <a:pt x="1482" y="209"/>
                  </a:lnTo>
                  <a:lnTo>
                    <a:pt x="1458" y="194"/>
                  </a:lnTo>
                  <a:lnTo>
                    <a:pt x="1433" y="179"/>
                  </a:lnTo>
                  <a:lnTo>
                    <a:pt x="1407" y="163"/>
                  </a:lnTo>
                  <a:lnTo>
                    <a:pt x="1379" y="149"/>
                  </a:lnTo>
                  <a:lnTo>
                    <a:pt x="1352" y="136"/>
                  </a:lnTo>
                  <a:lnTo>
                    <a:pt x="1324" y="122"/>
                  </a:lnTo>
                  <a:lnTo>
                    <a:pt x="1295" y="108"/>
                  </a:lnTo>
                  <a:lnTo>
                    <a:pt x="1264" y="96"/>
                  </a:lnTo>
                  <a:lnTo>
                    <a:pt x="1233" y="83"/>
                  </a:lnTo>
                  <a:lnTo>
                    <a:pt x="1202" y="72"/>
                  </a:lnTo>
                  <a:lnTo>
                    <a:pt x="1171" y="62"/>
                  </a:lnTo>
                  <a:lnTo>
                    <a:pt x="1139" y="51"/>
                  </a:lnTo>
                  <a:lnTo>
                    <a:pt x="1107" y="42"/>
                  </a:lnTo>
                  <a:lnTo>
                    <a:pt x="1074" y="34"/>
                  </a:lnTo>
                  <a:lnTo>
                    <a:pt x="1042" y="26"/>
                  </a:lnTo>
                  <a:lnTo>
                    <a:pt x="1010" y="20"/>
                  </a:lnTo>
                  <a:lnTo>
                    <a:pt x="977" y="14"/>
                  </a:lnTo>
                  <a:lnTo>
                    <a:pt x="945" y="9"/>
                  </a:lnTo>
                  <a:lnTo>
                    <a:pt x="913" y="5"/>
                  </a:lnTo>
                  <a:lnTo>
                    <a:pt x="880" y="2"/>
                  </a:lnTo>
                  <a:lnTo>
                    <a:pt x="848" y="0"/>
                  </a:lnTo>
                  <a:lnTo>
                    <a:pt x="824" y="0"/>
                  </a:lnTo>
                  <a:lnTo>
                    <a:pt x="797" y="0"/>
                  </a:lnTo>
                  <a:lnTo>
                    <a:pt x="771" y="0"/>
                  </a:lnTo>
                  <a:lnTo>
                    <a:pt x="745" y="2"/>
                  </a:lnTo>
                  <a:lnTo>
                    <a:pt x="720" y="3"/>
                  </a:lnTo>
                  <a:lnTo>
                    <a:pt x="696" y="6"/>
                  </a:lnTo>
                  <a:lnTo>
                    <a:pt x="671" y="9"/>
                  </a:lnTo>
                  <a:lnTo>
                    <a:pt x="646" y="14"/>
                  </a:lnTo>
                  <a:lnTo>
                    <a:pt x="623" y="19"/>
                  </a:lnTo>
                  <a:lnTo>
                    <a:pt x="599" y="23"/>
                  </a:lnTo>
                  <a:lnTo>
                    <a:pt x="576" y="29"/>
                  </a:lnTo>
                  <a:lnTo>
                    <a:pt x="553" y="36"/>
                  </a:lnTo>
                  <a:lnTo>
                    <a:pt x="529" y="42"/>
                  </a:lnTo>
                  <a:lnTo>
                    <a:pt x="508" y="49"/>
                  </a:lnTo>
                  <a:lnTo>
                    <a:pt x="486" y="56"/>
                  </a:lnTo>
                  <a:lnTo>
                    <a:pt x="465" y="63"/>
                  </a:lnTo>
                  <a:lnTo>
                    <a:pt x="443" y="72"/>
                  </a:lnTo>
                  <a:lnTo>
                    <a:pt x="423" y="80"/>
                  </a:lnTo>
                  <a:lnTo>
                    <a:pt x="402" y="89"/>
                  </a:lnTo>
                  <a:lnTo>
                    <a:pt x="382" y="99"/>
                  </a:lnTo>
                  <a:lnTo>
                    <a:pt x="363" y="108"/>
                  </a:lnTo>
                  <a:lnTo>
                    <a:pt x="343" y="117"/>
                  </a:lnTo>
                  <a:lnTo>
                    <a:pt x="325" y="128"/>
                  </a:lnTo>
                  <a:lnTo>
                    <a:pt x="308" y="139"/>
                  </a:lnTo>
                  <a:lnTo>
                    <a:pt x="289" y="148"/>
                  </a:lnTo>
                  <a:lnTo>
                    <a:pt x="272" y="159"/>
                  </a:lnTo>
                  <a:lnTo>
                    <a:pt x="255" y="169"/>
                  </a:lnTo>
                  <a:lnTo>
                    <a:pt x="240" y="180"/>
                  </a:lnTo>
                  <a:lnTo>
                    <a:pt x="223" y="191"/>
                  </a:lnTo>
                  <a:lnTo>
                    <a:pt x="209" y="202"/>
                  </a:lnTo>
                  <a:lnTo>
                    <a:pt x="194" y="213"/>
                  </a:lnTo>
                  <a:lnTo>
                    <a:pt x="180" y="225"/>
                  </a:lnTo>
                  <a:lnTo>
                    <a:pt x="166" y="234"/>
                  </a:lnTo>
                  <a:lnTo>
                    <a:pt x="154" y="245"/>
                  </a:lnTo>
                  <a:lnTo>
                    <a:pt x="141" y="256"/>
                  </a:lnTo>
                  <a:lnTo>
                    <a:pt x="131" y="266"/>
                  </a:lnTo>
                  <a:lnTo>
                    <a:pt x="120" y="277"/>
                  </a:lnTo>
                  <a:lnTo>
                    <a:pt x="109" y="288"/>
                  </a:lnTo>
                  <a:lnTo>
                    <a:pt x="98" y="299"/>
                  </a:lnTo>
                  <a:lnTo>
                    <a:pt x="89" y="310"/>
                  </a:lnTo>
                  <a:lnTo>
                    <a:pt x="80" y="319"/>
                  </a:lnTo>
                  <a:lnTo>
                    <a:pt x="71" y="330"/>
                  </a:lnTo>
                  <a:lnTo>
                    <a:pt x="63" y="340"/>
                  </a:lnTo>
                  <a:lnTo>
                    <a:pt x="55" y="351"/>
                  </a:lnTo>
                  <a:lnTo>
                    <a:pt x="49" y="362"/>
                  </a:lnTo>
                  <a:lnTo>
                    <a:pt x="41" y="371"/>
                  </a:lnTo>
                  <a:lnTo>
                    <a:pt x="35" y="382"/>
                  </a:lnTo>
                  <a:lnTo>
                    <a:pt x="31" y="393"/>
                  </a:lnTo>
                  <a:lnTo>
                    <a:pt x="24" y="402"/>
                  </a:lnTo>
                  <a:lnTo>
                    <a:pt x="20" y="413"/>
                  </a:lnTo>
                  <a:lnTo>
                    <a:pt x="15" y="422"/>
                  </a:lnTo>
                  <a:lnTo>
                    <a:pt x="12" y="433"/>
                  </a:lnTo>
                  <a:lnTo>
                    <a:pt x="9" y="442"/>
                  </a:lnTo>
                  <a:lnTo>
                    <a:pt x="6" y="453"/>
                  </a:lnTo>
                  <a:lnTo>
                    <a:pt x="4" y="462"/>
                  </a:lnTo>
                  <a:lnTo>
                    <a:pt x="1" y="471"/>
                  </a:lnTo>
                  <a:lnTo>
                    <a:pt x="1" y="480"/>
                  </a:lnTo>
                  <a:lnTo>
                    <a:pt x="0" y="491"/>
                  </a:lnTo>
                  <a:lnTo>
                    <a:pt x="0" y="500"/>
                  </a:lnTo>
                  <a:lnTo>
                    <a:pt x="0" y="510"/>
                  </a:lnTo>
                  <a:lnTo>
                    <a:pt x="0" y="519"/>
                  </a:lnTo>
                  <a:lnTo>
                    <a:pt x="1" y="528"/>
                  </a:lnTo>
                  <a:lnTo>
                    <a:pt x="3" y="537"/>
                  </a:lnTo>
                  <a:lnTo>
                    <a:pt x="4" y="545"/>
                  </a:lnTo>
                  <a:lnTo>
                    <a:pt x="6" y="554"/>
                  </a:lnTo>
                  <a:lnTo>
                    <a:pt x="9" y="563"/>
                  </a:lnTo>
                  <a:lnTo>
                    <a:pt x="12" y="571"/>
                  </a:lnTo>
                  <a:lnTo>
                    <a:pt x="17" y="580"/>
                  </a:lnTo>
                  <a:lnTo>
                    <a:pt x="20" y="588"/>
                  </a:lnTo>
                  <a:lnTo>
                    <a:pt x="24" y="597"/>
                  </a:lnTo>
                  <a:lnTo>
                    <a:pt x="31" y="605"/>
                  </a:lnTo>
                  <a:lnTo>
                    <a:pt x="35" y="613"/>
                  </a:lnTo>
                  <a:lnTo>
                    <a:pt x="41" y="620"/>
                  </a:lnTo>
                  <a:lnTo>
                    <a:pt x="48" y="628"/>
                  </a:lnTo>
                  <a:lnTo>
                    <a:pt x="55" y="636"/>
                  </a:lnTo>
                  <a:lnTo>
                    <a:pt x="61" y="643"/>
                  </a:lnTo>
                  <a:lnTo>
                    <a:pt x="69" y="651"/>
                  </a:lnTo>
                  <a:lnTo>
                    <a:pt x="77" y="657"/>
                  </a:lnTo>
                  <a:lnTo>
                    <a:pt x="86" y="665"/>
                  </a:lnTo>
                  <a:lnTo>
                    <a:pt x="95" y="671"/>
                  </a:lnTo>
                  <a:lnTo>
                    <a:pt x="104" y="679"/>
                  </a:lnTo>
                  <a:lnTo>
                    <a:pt x="114" y="685"/>
                  </a:lnTo>
                  <a:lnTo>
                    <a:pt x="125" y="691"/>
                  </a:lnTo>
                  <a:lnTo>
                    <a:pt x="135" y="697"/>
                  </a:lnTo>
                  <a:lnTo>
                    <a:pt x="146" y="704"/>
                  </a:lnTo>
                  <a:lnTo>
                    <a:pt x="157" y="710"/>
                  </a:lnTo>
                  <a:lnTo>
                    <a:pt x="169" y="716"/>
                  </a:lnTo>
                  <a:lnTo>
                    <a:pt x="181" y="720"/>
                  </a:lnTo>
                  <a:lnTo>
                    <a:pt x="194" y="727"/>
                  </a:lnTo>
                  <a:lnTo>
                    <a:pt x="208" y="731"/>
                  </a:lnTo>
                  <a:lnTo>
                    <a:pt x="222" y="736"/>
                  </a:lnTo>
                  <a:lnTo>
                    <a:pt x="235" y="740"/>
                  </a:lnTo>
                  <a:lnTo>
                    <a:pt x="249" y="745"/>
                  </a:lnTo>
                  <a:lnTo>
                    <a:pt x="265" y="750"/>
                  </a:lnTo>
                  <a:lnTo>
                    <a:pt x="280" y="754"/>
                  </a:lnTo>
                  <a:lnTo>
                    <a:pt x="295" y="7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Freeform 28"/>
            <p:cNvSpPr>
              <a:spLocks/>
            </p:cNvSpPr>
            <p:nvPr/>
          </p:nvSpPr>
          <p:spPr bwMode="auto">
            <a:xfrm>
              <a:off x="703" y="1557"/>
              <a:ext cx="91" cy="57"/>
            </a:xfrm>
            <a:custGeom>
              <a:avLst/>
              <a:gdLst>
                <a:gd name="T0" fmla="*/ 2 w 183"/>
                <a:gd name="T1" fmla="*/ 0 h 116"/>
                <a:gd name="T2" fmla="*/ 22 w 183"/>
                <a:gd name="T3" fmla="*/ 10 h 116"/>
                <a:gd name="T4" fmla="*/ 0 w 183"/>
                <a:gd name="T5" fmla="*/ 14 h 116"/>
                <a:gd name="T6" fmla="*/ 2 w 183"/>
                <a:gd name="T7" fmla="*/ 0 h 116"/>
                <a:gd name="T8" fmla="*/ 0 60000 65536"/>
                <a:gd name="T9" fmla="*/ 0 60000 65536"/>
                <a:gd name="T10" fmla="*/ 0 60000 65536"/>
                <a:gd name="T11" fmla="*/ 0 60000 65536"/>
                <a:gd name="T12" fmla="*/ 0 w 183"/>
                <a:gd name="T13" fmla="*/ 0 h 116"/>
                <a:gd name="T14" fmla="*/ 183 w 183"/>
                <a:gd name="T15" fmla="*/ 116 h 116"/>
              </a:gdLst>
              <a:ahLst/>
              <a:cxnLst>
                <a:cxn ang="T8">
                  <a:pos x="T0" y="T1"/>
                </a:cxn>
                <a:cxn ang="T9">
                  <a:pos x="T2" y="T3"/>
                </a:cxn>
                <a:cxn ang="T10">
                  <a:pos x="T4" y="T5"/>
                </a:cxn>
                <a:cxn ang="T11">
                  <a:pos x="T6" y="T7"/>
                </a:cxn>
              </a:cxnLst>
              <a:rect l="T12" t="T13" r="T14" b="T15"/>
              <a:pathLst>
                <a:path w="183" h="116">
                  <a:moveTo>
                    <a:pt x="18" y="0"/>
                  </a:moveTo>
                  <a:lnTo>
                    <a:pt x="183" y="87"/>
                  </a:lnTo>
                  <a:lnTo>
                    <a:pt x="0" y="11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Line 29"/>
            <p:cNvSpPr>
              <a:spLocks noChangeShapeType="1"/>
            </p:cNvSpPr>
            <p:nvPr/>
          </p:nvSpPr>
          <p:spPr bwMode="auto">
            <a:xfrm>
              <a:off x="816" y="1062"/>
              <a:ext cx="28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Rectangle 30"/>
            <p:cNvSpPr>
              <a:spLocks noChangeArrowheads="1"/>
            </p:cNvSpPr>
            <p:nvPr/>
          </p:nvSpPr>
          <p:spPr bwMode="auto">
            <a:xfrm>
              <a:off x="811" y="107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93" name="Line 31"/>
            <p:cNvSpPr>
              <a:spLocks noChangeShapeType="1"/>
            </p:cNvSpPr>
            <p:nvPr/>
          </p:nvSpPr>
          <p:spPr bwMode="auto">
            <a:xfrm>
              <a:off x="3708"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32"/>
            <p:cNvSpPr>
              <a:spLocks/>
            </p:cNvSpPr>
            <p:nvPr/>
          </p:nvSpPr>
          <p:spPr bwMode="auto">
            <a:xfrm>
              <a:off x="4354" y="1657"/>
              <a:ext cx="88" cy="58"/>
            </a:xfrm>
            <a:custGeom>
              <a:avLst/>
              <a:gdLst>
                <a:gd name="T0" fmla="*/ 0 w 176"/>
                <a:gd name="T1" fmla="*/ 0 h 117"/>
                <a:gd name="T2" fmla="*/ 22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33"/>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34"/>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35"/>
            <p:cNvSpPr>
              <a:spLocks noChangeArrowheads="1"/>
            </p:cNvSpPr>
            <p:nvPr/>
          </p:nvSpPr>
          <p:spPr bwMode="auto">
            <a:xfrm>
              <a:off x="4561" y="1614"/>
              <a:ext cx="24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yew</a:t>
              </a:r>
              <a:endParaRPr lang="en-US" b="0" dirty="0">
                <a:latin typeface="Arial" pitchFamily="34" charset="0"/>
              </a:endParaRPr>
            </a:p>
          </p:txBody>
        </p:sp>
        <p:sp>
          <p:nvSpPr>
            <p:cNvPr id="98" name="Rectangle 36"/>
            <p:cNvSpPr>
              <a:spLocks noChangeArrowheads="1"/>
            </p:cNvSpPr>
            <p:nvPr/>
          </p:nvSpPr>
          <p:spPr bwMode="auto">
            <a:xfrm>
              <a:off x="3219"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001 100</a:t>
              </a:r>
              <a:endParaRPr lang="en-US" b="0">
                <a:latin typeface="Arial" pitchFamily="34" charset="0"/>
              </a:endParaRPr>
            </a:p>
          </p:txBody>
        </p:sp>
        <p:sp>
          <p:nvSpPr>
            <p:cNvPr id="99" name="Rectangle 37"/>
            <p:cNvSpPr>
              <a:spLocks noChangeArrowheads="1"/>
            </p:cNvSpPr>
            <p:nvPr/>
          </p:nvSpPr>
          <p:spPr bwMode="auto">
            <a:xfrm>
              <a:off x="4440"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001 010</a:t>
              </a:r>
              <a:endParaRPr lang="en-US" b="0">
                <a:latin typeface="Arial" pitchFamily="34" charset="0"/>
              </a:endParaRPr>
            </a:p>
          </p:txBody>
        </p:sp>
        <p:sp>
          <p:nvSpPr>
            <p:cNvPr id="100" name="Freeform 38"/>
            <p:cNvSpPr>
              <a:spLocks/>
            </p:cNvSpPr>
            <p:nvPr/>
          </p:nvSpPr>
          <p:spPr bwMode="auto">
            <a:xfrm>
              <a:off x="164" y="1705"/>
              <a:ext cx="5377" cy="730"/>
            </a:xfrm>
            <a:custGeom>
              <a:avLst/>
              <a:gdLst>
                <a:gd name="T0" fmla="*/ 1253 w 10754"/>
                <a:gd name="T1" fmla="*/ 0 h 1459"/>
                <a:gd name="T2" fmla="*/ 1260 w 10754"/>
                <a:gd name="T3" fmla="*/ 1 h 1459"/>
                <a:gd name="T4" fmla="*/ 1267 w 10754"/>
                <a:gd name="T5" fmla="*/ 1 h 1459"/>
                <a:gd name="T6" fmla="*/ 1274 w 10754"/>
                <a:gd name="T7" fmla="*/ 3 h 1459"/>
                <a:gd name="T8" fmla="*/ 1280 w 10754"/>
                <a:gd name="T9" fmla="*/ 4 h 1459"/>
                <a:gd name="T10" fmla="*/ 1287 w 10754"/>
                <a:gd name="T11" fmla="*/ 6 h 1459"/>
                <a:gd name="T12" fmla="*/ 1297 w 10754"/>
                <a:gd name="T13" fmla="*/ 11 h 1459"/>
                <a:gd name="T14" fmla="*/ 1308 w 10754"/>
                <a:gd name="T15" fmla="*/ 18 h 1459"/>
                <a:gd name="T16" fmla="*/ 1318 w 10754"/>
                <a:gd name="T17" fmla="*/ 26 h 1459"/>
                <a:gd name="T18" fmla="*/ 1326 w 10754"/>
                <a:gd name="T19" fmla="*/ 35 h 1459"/>
                <a:gd name="T20" fmla="*/ 1334 w 10754"/>
                <a:gd name="T21" fmla="*/ 46 h 1459"/>
                <a:gd name="T22" fmla="*/ 1338 w 10754"/>
                <a:gd name="T23" fmla="*/ 56 h 1459"/>
                <a:gd name="T24" fmla="*/ 1341 w 10754"/>
                <a:gd name="T25" fmla="*/ 62 h 1459"/>
                <a:gd name="T26" fmla="*/ 1342 w 10754"/>
                <a:gd name="T27" fmla="*/ 68 h 1459"/>
                <a:gd name="T28" fmla="*/ 1344 w 10754"/>
                <a:gd name="T29" fmla="*/ 75 h 1459"/>
                <a:gd name="T30" fmla="*/ 1344 w 10754"/>
                <a:gd name="T31" fmla="*/ 81 h 1459"/>
                <a:gd name="T32" fmla="*/ 1345 w 10754"/>
                <a:gd name="T33" fmla="*/ 88 h 1459"/>
                <a:gd name="T34" fmla="*/ 1345 w 10754"/>
                <a:gd name="T35" fmla="*/ 92 h 1459"/>
                <a:gd name="T36" fmla="*/ 1344 w 10754"/>
                <a:gd name="T37" fmla="*/ 99 h 1459"/>
                <a:gd name="T38" fmla="*/ 1343 w 10754"/>
                <a:gd name="T39" fmla="*/ 106 h 1459"/>
                <a:gd name="T40" fmla="*/ 1342 w 10754"/>
                <a:gd name="T41" fmla="*/ 112 h 1459"/>
                <a:gd name="T42" fmla="*/ 1340 w 10754"/>
                <a:gd name="T43" fmla="*/ 119 h 1459"/>
                <a:gd name="T44" fmla="*/ 1338 w 10754"/>
                <a:gd name="T45" fmla="*/ 125 h 1459"/>
                <a:gd name="T46" fmla="*/ 1334 w 10754"/>
                <a:gd name="T47" fmla="*/ 133 h 1459"/>
                <a:gd name="T48" fmla="*/ 1327 w 10754"/>
                <a:gd name="T49" fmla="*/ 144 h 1459"/>
                <a:gd name="T50" fmla="*/ 1318 w 10754"/>
                <a:gd name="T51" fmla="*/ 154 h 1459"/>
                <a:gd name="T52" fmla="*/ 1308 w 10754"/>
                <a:gd name="T53" fmla="*/ 163 h 1459"/>
                <a:gd name="T54" fmla="*/ 1297 w 10754"/>
                <a:gd name="T55" fmla="*/ 170 h 1459"/>
                <a:gd name="T56" fmla="*/ 1289 w 10754"/>
                <a:gd name="T57" fmla="*/ 174 h 1459"/>
                <a:gd name="T58" fmla="*/ 1283 w 10754"/>
                <a:gd name="T59" fmla="*/ 176 h 1459"/>
                <a:gd name="T60" fmla="*/ 1276 w 10754"/>
                <a:gd name="T61" fmla="*/ 178 h 1459"/>
                <a:gd name="T62" fmla="*/ 1269 w 10754"/>
                <a:gd name="T63" fmla="*/ 180 h 1459"/>
                <a:gd name="T64" fmla="*/ 1263 w 10754"/>
                <a:gd name="T65" fmla="*/ 181 h 1459"/>
                <a:gd name="T66" fmla="*/ 1255 w 10754"/>
                <a:gd name="T67" fmla="*/ 181 h 1459"/>
                <a:gd name="T68" fmla="*/ 1253 w 10754"/>
                <a:gd name="T69" fmla="*/ 181 h 1459"/>
                <a:gd name="T70" fmla="*/ 88 w 10754"/>
                <a:gd name="T71" fmla="*/ 182 h 1459"/>
                <a:gd name="T72" fmla="*/ 82 w 10754"/>
                <a:gd name="T73" fmla="*/ 182 h 1459"/>
                <a:gd name="T74" fmla="*/ 76 w 10754"/>
                <a:gd name="T75" fmla="*/ 183 h 1459"/>
                <a:gd name="T76" fmla="*/ 69 w 10754"/>
                <a:gd name="T77" fmla="*/ 182 h 1459"/>
                <a:gd name="T78" fmla="*/ 58 w 10754"/>
                <a:gd name="T79" fmla="*/ 180 h 1459"/>
                <a:gd name="T80" fmla="*/ 47 w 10754"/>
                <a:gd name="T81" fmla="*/ 177 h 1459"/>
                <a:gd name="T82" fmla="*/ 37 w 10754"/>
                <a:gd name="T83" fmla="*/ 172 h 1459"/>
                <a:gd name="T84" fmla="*/ 28 w 10754"/>
                <a:gd name="T85" fmla="*/ 165 h 1459"/>
                <a:gd name="T86" fmla="*/ 19 w 10754"/>
                <a:gd name="T87" fmla="*/ 157 h 1459"/>
                <a:gd name="T88" fmla="*/ 12 w 10754"/>
                <a:gd name="T89" fmla="*/ 149 h 1459"/>
                <a:gd name="T90" fmla="*/ 7 w 10754"/>
                <a:gd name="T91" fmla="*/ 139 h 1459"/>
                <a:gd name="T92" fmla="*/ 2 w 10754"/>
                <a:gd name="T93" fmla="*/ 128 h 1459"/>
                <a:gd name="T94" fmla="*/ 0 w 10754"/>
                <a:gd name="T95" fmla="*/ 120 h 1459"/>
                <a:gd name="T96" fmla="*/ 1 w 10754"/>
                <a:gd name="T97" fmla="*/ 112 h 1459"/>
                <a:gd name="T98" fmla="*/ 3 w 10754"/>
                <a:gd name="T99" fmla="*/ 93 h 1459"/>
                <a:gd name="T100" fmla="*/ 9 w 10754"/>
                <a:gd name="T101" fmla="*/ 77 h 1459"/>
                <a:gd name="T102" fmla="*/ 18 w 10754"/>
                <a:gd name="T103" fmla="*/ 65 h 1459"/>
                <a:gd name="T104" fmla="*/ 29 w 10754"/>
                <a:gd name="T105" fmla="*/ 55 h 1459"/>
                <a:gd name="T106" fmla="*/ 42 w 10754"/>
                <a:gd name="T107" fmla="*/ 48 h 1459"/>
                <a:gd name="T108" fmla="*/ 57 w 10754"/>
                <a:gd name="T109" fmla="*/ 43 h 1459"/>
                <a:gd name="T110" fmla="*/ 74 w 10754"/>
                <a:gd name="T111" fmla="*/ 40 h 1459"/>
                <a:gd name="T112" fmla="*/ 93 w 10754"/>
                <a:gd name="T113" fmla="*/ 36 h 1459"/>
                <a:gd name="T114" fmla="*/ 126 w 10754"/>
                <a:gd name="T115" fmla="*/ 32 h 1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54"/>
                <a:gd name="T175" fmla="*/ 0 h 1459"/>
                <a:gd name="T176" fmla="*/ 10754 w 10754"/>
                <a:gd name="T177" fmla="*/ 1459 h 14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54" h="1459">
                  <a:moveTo>
                    <a:pt x="9533" y="0"/>
                  </a:moveTo>
                  <a:lnTo>
                    <a:pt x="10022" y="0"/>
                  </a:lnTo>
                  <a:lnTo>
                    <a:pt x="10040" y="0"/>
                  </a:lnTo>
                  <a:lnTo>
                    <a:pt x="10059" y="0"/>
                  </a:lnTo>
                  <a:lnTo>
                    <a:pt x="10077" y="2"/>
                  </a:lnTo>
                  <a:lnTo>
                    <a:pt x="10095" y="3"/>
                  </a:lnTo>
                  <a:lnTo>
                    <a:pt x="10114" y="5"/>
                  </a:lnTo>
                  <a:lnTo>
                    <a:pt x="10132" y="7"/>
                  </a:lnTo>
                  <a:lnTo>
                    <a:pt x="10151" y="10"/>
                  </a:lnTo>
                  <a:lnTo>
                    <a:pt x="10168" y="13"/>
                  </a:lnTo>
                  <a:lnTo>
                    <a:pt x="10186" y="17"/>
                  </a:lnTo>
                  <a:lnTo>
                    <a:pt x="10203" y="20"/>
                  </a:lnTo>
                  <a:lnTo>
                    <a:pt x="10222" y="25"/>
                  </a:lnTo>
                  <a:lnTo>
                    <a:pt x="10239" y="30"/>
                  </a:lnTo>
                  <a:lnTo>
                    <a:pt x="10256" y="36"/>
                  </a:lnTo>
                  <a:lnTo>
                    <a:pt x="10273" y="40"/>
                  </a:lnTo>
                  <a:lnTo>
                    <a:pt x="10289" y="47"/>
                  </a:lnTo>
                  <a:lnTo>
                    <a:pt x="10305" y="53"/>
                  </a:lnTo>
                  <a:lnTo>
                    <a:pt x="10337" y="67"/>
                  </a:lnTo>
                  <a:lnTo>
                    <a:pt x="10370" y="82"/>
                  </a:lnTo>
                  <a:lnTo>
                    <a:pt x="10400" y="99"/>
                  </a:lnTo>
                  <a:lnTo>
                    <a:pt x="10430" y="117"/>
                  </a:lnTo>
                  <a:lnTo>
                    <a:pt x="10459" y="137"/>
                  </a:lnTo>
                  <a:lnTo>
                    <a:pt x="10487" y="157"/>
                  </a:lnTo>
                  <a:lnTo>
                    <a:pt x="10513" y="179"/>
                  </a:lnTo>
                  <a:lnTo>
                    <a:pt x="10537" y="202"/>
                  </a:lnTo>
                  <a:lnTo>
                    <a:pt x="10562" y="227"/>
                  </a:lnTo>
                  <a:lnTo>
                    <a:pt x="10585" y="253"/>
                  </a:lnTo>
                  <a:lnTo>
                    <a:pt x="10607" y="279"/>
                  </a:lnTo>
                  <a:lnTo>
                    <a:pt x="10628" y="307"/>
                  </a:lnTo>
                  <a:lnTo>
                    <a:pt x="10647" y="334"/>
                  </a:lnTo>
                  <a:lnTo>
                    <a:pt x="10665" y="364"/>
                  </a:lnTo>
                  <a:lnTo>
                    <a:pt x="10681" y="394"/>
                  </a:lnTo>
                  <a:lnTo>
                    <a:pt x="10696" y="425"/>
                  </a:lnTo>
                  <a:lnTo>
                    <a:pt x="10702" y="442"/>
                  </a:lnTo>
                  <a:lnTo>
                    <a:pt x="10708" y="458"/>
                  </a:lnTo>
                  <a:lnTo>
                    <a:pt x="10714" y="474"/>
                  </a:lnTo>
                  <a:lnTo>
                    <a:pt x="10721" y="490"/>
                  </a:lnTo>
                  <a:lnTo>
                    <a:pt x="10725" y="507"/>
                  </a:lnTo>
                  <a:lnTo>
                    <a:pt x="10730" y="524"/>
                  </a:lnTo>
                  <a:lnTo>
                    <a:pt x="10734" y="541"/>
                  </a:lnTo>
                  <a:lnTo>
                    <a:pt x="10739" y="558"/>
                  </a:lnTo>
                  <a:lnTo>
                    <a:pt x="10742" y="574"/>
                  </a:lnTo>
                  <a:lnTo>
                    <a:pt x="10745" y="593"/>
                  </a:lnTo>
                  <a:lnTo>
                    <a:pt x="10748" y="610"/>
                  </a:lnTo>
                  <a:lnTo>
                    <a:pt x="10750" y="627"/>
                  </a:lnTo>
                  <a:lnTo>
                    <a:pt x="10751" y="645"/>
                  </a:lnTo>
                  <a:lnTo>
                    <a:pt x="10753" y="664"/>
                  </a:lnTo>
                  <a:lnTo>
                    <a:pt x="10754" y="681"/>
                  </a:lnTo>
                  <a:lnTo>
                    <a:pt x="10754" y="699"/>
                  </a:lnTo>
                  <a:lnTo>
                    <a:pt x="10754" y="713"/>
                  </a:lnTo>
                  <a:lnTo>
                    <a:pt x="10754" y="733"/>
                  </a:lnTo>
                  <a:lnTo>
                    <a:pt x="10754" y="751"/>
                  </a:lnTo>
                  <a:lnTo>
                    <a:pt x="10753" y="770"/>
                  </a:lnTo>
                  <a:lnTo>
                    <a:pt x="10751" y="788"/>
                  </a:lnTo>
                  <a:lnTo>
                    <a:pt x="10748" y="807"/>
                  </a:lnTo>
                  <a:lnTo>
                    <a:pt x="10747" y="825"/>
                  </a:lnTo>
                  <a:lnTo>
                    <a:pt x="10744" y="844"/>
                  </a:lnTo>
                  <a:lnTo>
                    <a:pt x="10741" y="861"/>
                  </a:lnTo>
                  <a:lnTo>
                    <a:pt x="10736" y="879"/>
                  </a:lnTo>
                  <a:lnTo>
                    <a:pt x="10731" y="896"/>
                  </a:lnTo>
                  <a:lnTo>
                    <a:pt x="10727" y="915"/>
                  </a:lnTo>
                  <a:lnTo>
                    <a:pt x="10722" y="932"/>
                  </a:lnTo>
                  <a:lnTo>
                    <a:pt x="10716" y="948"/>
                  </a:lnTo>
                  <a:lnTo>
                    <a:pt x="10710" y="965"/>
                  </a:lnTo>
                  <a:lnTo>
                    <a:pt x="10704" y="982"/>
                  </a:lnTo>
                  <a:lnTo>
                    <a:pt x="10697" y="999"/>
                  </a:lnTo>
                  <a:lnTo>
                    <a:pt x="10690" y="1015"/>
                  </a:lnTo>
                  <a:lnTo>
                    <a:pt x="10682" y="1032"/>
                  </a:lnTo>
                  <a:lnTo>
                    <a:pt x="10667" y="1062"/>
                  </a:lnTo>
                  <a:lnTo>
                    <a:pt x="10648" y="1093"/>
                  </a:lnTo>
                  <a:lnTo>
                    <a:pt x="10630" y="1124"/>
                  </a:lnTo>
                  <a:lnTo>
                    <a:pt x="10610" y="1152"/>
                  </a:lnTo>
                  <a:lnTo>
                    <a:pt x="10587" y="1179"/>
                  </a:lnTo>
                  <a:lnTo>
                    <a:pt x="10565" y="1206"/>
                  </a:lnTo>
                  <a:lnTo>
                    <a:pt x="10540" y="1232"/>
                  </a:lnTo>
                  <a:lnTo>
                    <a:pt x="10514" y="1256"/>
                  </a:lnTo>
                  <a:lnTo>
                    <a:pt x="10488" y="1279"/>
                  </a:lnTo>
                  <a:lnTo>
                    <a:pt x="10460" y="1301"/>
                  </a:lnTo>
                  <a:lnTo>
                    <a:pt x="10431" y="1321"/>
                  </a:lnTo>
                  <a:lnTo>
                    <a:pt x="10402" y="1341"/>
                  </a:lnTo>
                  <a:lnTo>
                    <a:pt x="10371" y="1358"/>
                  </a:lnTo>
                  <a:lnTo>
                    <a:pt x="10339" y="1375"/>
                  </a:lnTo>
                  <a:lnTo>
                    <a:pt x="10323" y="1381"/>
                  </a:lnTo>
                  <a:lnTo>
                    <a:pt x="10306" y="1389"/>
                  </a:lnTo>
                  <a:lnTo>
                    <a:pt x="10291" y="1395"/>
                  </a:lnTo>
                  <a:lnTo>
                    <a:pt x="10274" y="1403"/>
                  </a:lnTo>
                  <a:lnTo>
                    <a:pt x="10257" y="1407"/>
                  </a:lnTo>
                  <a:lnTo>
                    <a:pt x="10240" y="1413"/>
                  </a:lnTo>
                  <a:lnTo>
                    <a:pt x="10222" y="1418"/>
                  </a:lnTo>
                  <a:lnTo>
                    <a:pt x="10205" y="1423"/>
                  </a:lnTo>
                  <a:lnTo>
                    <a:pt x="10186" y="1427"/>
                  </a:lnTo>
                  <a:lnTo>
                    <a:pt x="10169" y="1432"/>
                  </a:lnTo>
                  <a:lnTo>
                    <a:pt x="10151" y="1435"/>
                  </a:lnTo>
                  <a:lnTo>
                    <a:pt x="10132" y="1438"/>
                  </a:lnTo>
                  <a:lnTo>
                    <a:pt x="10115" y="1441"/>
                  </a:lnTo>
                  <a:lnTo>
                    <a:pt x="10097" y="1443"/>
                  </a:lnTo>
                  <a:lnTo>
                    <a:pt x="10079" y="1444"/>
                  </a:lnTo>
                  <a:lnTo>
                    <a:pt x="10059" y="1446"/>
                  </a:lnTo>
                  <a:lnTo>
                    <a:pt x="10040" y="1446"/>
                  </a:lnTo>
                  <a:lnTo>
                    <a:pt x="10022" y="1446"/>
                  </a:lnTo>
                  <a:lnTo>
                    <a:pt x="10022" y="1447"/>
                  </a:lnTo>
                  <a:lnTo>
                    <a:pt x="734" y="1447"/>
                  </a:lnTo>
                  <a:lnTo>
                    <a:pt x="718" y="1449"/>
                  </a:lnTo>
                  <a:lnTo>
                    <a:pt x="702" y="1452"/>
                  </a:lnTo>
                  <a:lnTo>
                    <a:pt x="687" y="1453"/>
                  </a:lnTo>
                  <a:lnTo>
                    <a:pt x="671" y="1456"/>
                  </a:lnTo>
                  <a:lnTo>
                    <a:pt x="654" y="1456"/>
                  </a:lnTo>
                  <a:lnTo>
                    <a:pt x="639" y="1458"/>
                  </a:lnTo>
                  <a:lnTo>
                    <a:pt x="624" y="1458"/>
                  </a:lnTo>
                  <a:lnTo>
                    <a:pt x="608" y="1459"/>
                  </a:lnTo>
                  <a:lnTo>
                    <a:pt x="593" y="1458"/>
                  </a:lnTo>
                  <a:lnTo>
                    <a:pt x="577" y="1458"/>
                  </a:lnTo>
                  <a:lnTo>
                    <a:pt x="547" y="1455"/>
                  </a:lnTo>
                  <a:lnTo>
                    <a:pt x="516" y="1452"/>
                  </a:lnTo>
                  <a:lnTo>
                    <a:pt x="487" y="1446"/>
                  </a:lnTo>
                  <a:lnTo>
                    <a:pt x="457" y="1439"/>
                  </a:lnTo>
                  <a:lnTo>
                    <a:pt x="428" y="1432"/>
                  </a:lnTo>
                  <a:lnTo>
                    <a:pt x="399" y="1421"/>
                  </a:lnTo>
                  <a:lnTo>
                    <a:pt x="371" y="1410"/>
                  </a:lnTo>
                  <a:lnTo>
                    <a:pt x="343" y="1398"/>
                  </a:lnTo>
                  <a:lnTo>
                    <a:pt x="317" y="1384"/>
                  </a:lnTo>
                  <a:lnTo>
                    <a:pt x="291" y="1370"/>
                  </a:lnTo>
                  <a:lnTo>
                    <a:pt x="266" y="1353"/>
                  </a:lnTo>
                  <a:lnTo>
                    <a:pt x="242" y="1336"/>
                  </a:lnTo>
                  <a:lnTo>
                    <a:pt x="217" y="1318"/>
                  </a:lnTo>
                  <a:lnTo>
                    <a:pt x="196" y="1299"/>
                  </a:lnTo>
                  <a:lnTo>
                    <a:pt x="172" y="1278"/>
                  </a:lnTo>
                  <a:lnTo>
                    <a:pt x="152" y="1256"/>
                  </a:lnTo>
                  <a:lnTo>
                    <a:pt x="132" y="1235"/>
                  </a:lnTo>
                  <a:lnTo>
                    <a:pt x="114" y="1210"/>
                  </a:lnTo>
                  <a:lnTo>
                    <a:pt x="95" y="1186"/>
                  </a:lnTo>
                  <a:lnTo>
                    <a:pt x="80" y="1161"/>
                  </a:lnTo>
                  <a:lnTo>
                    <a:pt x="65" y="1133"/>
                  </a:lnTo>
                  <a:lnTo>
                    <a:pt x="51" y="1107"/>
                  </a:lnTo>
                  <a:lnTo>
                    <a:pt x="37" y="1078"/>
                  </a:lnTo>
                  <a:lnTo>
                    <a:pt x="26" y="1049"/>
                  </a:lnTo>
                  <a:lnTo>
                    <a:pt x="15" y="1019"/>
                  </a:lnTo>
                  <a:lnTo>
                    <a:pt x="8" y="989"/>
                  </a:lnTo>
                  <a:lnTo>
                    <a:pt x="0" y="958"/>
                  </a:lnTo>
                  <a:lnTo>
                    <a:pt x="0" y="927"/>
                  </a:lnTo>
                  <a:lnTo>
                    <a:pt x="2" y="896"/>
                  </a:lnTo>
                  <a:lnTo>
                    <a:pt x="6" y="839"/>
                  </a:lnTo>
                  <a:lnTo>
                    <a:pt x="12" y="787"/>
                  </a:lnTo>
                  <a:lnTo>
                    <a:pt x="23" y="738"/>
                  </a:lnTo>
                  <a:lnTo>
                    <a:pt x="35" y="691"/>
                  </a:lnTo>
                  <a:lnTo>
                    <a:pt x="51" y="650"/>
                  </a:lnTo>
                  <a:lnTo>
                    <a:pt x="69" y="611"/>
                  </a:lnTo>
                  <a:lnTo>
                    <a:pt x="89" y="576"/>
                  </a:lnTo>
                  <a:lnTo>
                    <a:pt x="112" y="542"/>
                  </a:lnTo>
                  <a:lnTo>
                    <a:pt x="137" y="513"/>
                  </a:lnTo>
                  <a:lnTo>
                    <a:pt x="165" y="485"/>
                  </a:lnTo>
                  <a:lnTo>
                    <a:pt x="194" y="461"/>
                  </a:lnTo>
                  <a:lnTo>
                    <a:pt x="226" y="438"/>
                  </a:lnTo>
                  <a:lnTo>
                    <a:pt x="260" y="418"/>
                  </a:lnTo>
                  <a:lnTo>
                    <a:pt x="296" y="399"/>
                  </a:lnTo>
                  <a:lnTo>
                    <a:pt x="333" y="384"/>
                  </a:lnTo>
                  <a:lnTo>
                    <a:pt x="373" y="368"/>
                  </a:lnTo>
                  <a:lnTo>
                    <a:pt x="413" y="354"/>
                  </a:lnTo>
                  <a:lnTo>
                    <a:pt x="456" y="342"/>
                  </a:lnTo>
                  <a:lnTo>
                    <a:pt x="500" y="331"/>
                  </a:lnTo>
                  <a:lnTo>
                    <a:pt x="545" y="322"/>
                  </a:lnTo>
                  <a:lnTo>
                    <a:pt x="591" y="313"/>
                  </a:lnTo>
                  <a:lnTo>
                    <a:pt x="641" y="304"/>
                  </a:lnTo>
                  <a:lnTo>
                    <a:pt x="690" y="296"/>
                  </a:lnTo>
                  <a:lnTo>
                    <a:pt x="739" y="288"/>
                  </a:lnTo>
                  <a:lnTo>
                    <a:pt x="791" y="281"/>
                  </a:lnTo>
                  <a:lnTo>
                    <a:pt x="896" y="267"/>
                  </a:lnTo>
                  <a:lnTo>
                    <a:pt x="1005" y="250"/>
                  </a:lnTo>
                  <a:lnTo>
                    <a:pt x="1116" y="23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Freeform 39"/>
            <p:cNvSpPr>
              <a:spLocks/>
            </p:cNvSpPr>
            <p:nvPr/>
          </p:nvSpPr>
          <p:spPr bwMode="auto">
            <a:xfrm>
              <a:off x="709" y="1794"/>
              <a:ext cx="92" cy="57"/>
            </a:xfrm>
            <a:custGeom>
              <a:avLst/>
              <a:gdLst>
                <a:gd name="T0" fmla="*/ 0 w 185"/>
                <a:gd name="T1" fmla="*/ 0 h 114"/>
                <a:gd name="T2" fmla="*/ 23 w 185"/>
                <a:gd name="T3" fmla="*/ 3 h 114"/>
                <a:gd name="T4" fmla="*/ 2 w 185"/>
                <a:gd name="T5" fmla="*/ 15 h 114"/>
                <a:gd name="T6" fmla="*/ 0 w 185"/>
                <a:gd name="T7" fmla="*/ 0 h 114"/>
                <a:gd name="T8" fmla="*/ 0 60000 65536"/>
                <a:gd name="T9" fmla="*/ 0 60000 65536"/>
                <a:gd name="T10" fmla="*/ 0 60000 65536"/>
                <a:gd name="T11" fmla="*/ 0 60000 65536"/>
                <a:gd name="T12" fmla="*/ 0 w 185"/>
                <a:gd name="T13" fmla="*/ 0 h 114"/>
                <a:gd name="T14" fmla="*/ 185 w 185"/>
                <a:gd name="T15" fmla="*/ 114 h 114"/>
              </a:gdLst>
              <a:ahLst/>
              <a:cxnLst>
                <a:cxn ang="T8">
                  <a:pos x="T0" y="T1"/>
                </a:cxn>
                <a:cxn ang="T9">
                  <a:pos x="T2" y="T3"/>
                </a:cxn>
                <a:cxn ang="T10">
                  <a:pos x="T4" y="T5"/>
                </a:cxn>
                <a:cxn ang="T11">
                  <a:pos x="T6" y="T7"/>
                </a:cxn>
              </a:cxnLst>
              <a:rect l="T12" t="T13" r="T14" b="T15"/>
              <a:pathLst>
                <a:path w="185" h="114">
                  <a:moveTo>
                    <a:pt x="0" y="0"/>
                  </a:moveTo>
                  <a:lnTo>
                    <a:pt x="185" y="22"/>
                  </a:lnTo>
                  <a:lnTo>
                    <a:pt x="23"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 name="矩形 101"/>
          <p:cNvSpPr/>
          <p:nvPr/>
        </p:nvSpPr>
        <p:spPr>
          <a:xfrm>
            <a:off x="2356091" y="2676968"/>
            <a:ext cx="593624"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0</a:t>
            </a:r>
            <a:endParaRPr lang="en-US" altLang="zh-CN" b="0" dirty="0">
              <a:latin typeface="Arial" pitchFamily="34" charset="0"/>
            </a:endParaRPr>
          </a:p>
        </p:txBody>
      </p:sp>
      <p:sp>
        <p:nvSpPr>
          <p:cNvPr id="103" name="矩形 102"/>
          <p:cNvSpPr/>
          <p:nvPr/>
        </p:nvSpPr>
        <p:spPr>
          <a:xfrm>
            <a:off x="2352826" y="2987853"/>
            <a:ext cx="574581"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1</a:t>
            </a:r>
            <a:endParaRPr lang="en-US" altLang="zh-CN" b="0" dirty="0">
              <a:latin typeface="Arial" pitchFamily="34" charset="0"/>
            </a:endParaRPr>
          </a:p>
        </p:txBody>
      </p:sp>
      <p:sp>
        <p:nvSpPr>
          <p:cNvPr id="104" name="矩形 103"/>
          <p:cNvSpPr/>
          <p:nvPr/>
        </p:nvSpPr>
        <p:spPr>
          <a:xfrm>
            <a:off x="2349429" y="3256678"/>
            <a:ext cx="612668" cy="400110"/>
          </a:xfrm>
          <a:prstGeom prst="rect">
            <a:avLst/>
          </a:prstGeom>
        </p:spPr>
        <p:txBody>
          <a:bodyPr wrap="none">
            <a:spAutoFit/>
          </a:bodyPr>
          <a:lstStyle/>
          <a:p>
            <a:pPr algn="l"/>
            <a:r>
              <a:rPr lang="en-US" altLang="zh-CN" b="0" dirty="0">
                <a:solidFill>
                  <a:srgbClr val="C00000"/>
                </a:solidFill>
                <a:latin typeface="Arial" pitchFamily="34" charset="0"/>
              </a:rPr>
              <a:t>10</a:t>
            </a:r>
            <a:r>
              <a:rPr lang="en-US" altLang="zh-CN" b="0" dirty="0">
                <a:solidFill>
                  <a:srgbClr val="000000"/>
                </a:solidFill>
                <a:latin typeface="Arial" pitchFamily="34" charset="0"/>
              </a:rPr>
              <a:t>0</a:t>
            </a:r>
            <a:endParaRPr lang="en-US" altLang="zh-CN" b="0" dirty="0">
              <a:latin typeface="Arial" pitchFamily="34" charset="0"/>
            </a:endParaRPr>
          </a:p>
        </p:txBody>
      </p:sp>
      <p:sp>
        <p:nvSpPr>
          <p:cNvPr id="105" name="矩形 104"/>
          <p:cNvSpPr/>
          <p:nvPr/>
        </p:nvSpPr>
        <p:spPr>
          <a:xfrm>
            <a:off x="2356091" y="3557948"/>
            <a:ext cx="612668" cy="400110"/>
          </a:xfrm>
          <a:prstGeom prst="rect">
            <a:avLst/>
          </a:prstGeom>
        </p:spPr>
        <p:txBody>
          <a:bodyPr wrap="none">
            <a:spAutoFit/>
          </a:bodyPr>
          <a:lstStyle/>
          <a:p>
            <a:pPr algn="l"/>
            <a:r>
              <a:rPr lang="en-US" altLang="zh-CN" b="0" dirty="0">
                <a:solidFill>
                  <a:srgbClr val="C00000"/>
                </a:solidFill>
                <a:latin typeface="Arial" pitchFamily="34" charset="0"/>
              </a:rPr>
              <a:t>10</a:t>
            </a:r>
            <a:r>
              <a:rPr lang="en-US" altLang="zh-CN" b="0" dirty="0">
                <a:solidFill>
                  <a:srgbClr val="000000"/>
                </a:solidFill>
                <a:latin typeface="Arial" pitchFamily="34" charset="0"/>
              </a:rPr>
              <a:t>1</a:t>
            </a:r>
            <a:endParaRPr lang="en-US" altLang="zh-CN" b="0" dirty="0">
              <a:latin typeface="Arial" pitchFamily="34" charset="0"/>
            </a:endParaRPr>
          </a:p>
        </p:txBody>
      </p:sp>
      <p:sp>
        <p:nvSpPr>
          <p:cNvPr id="3" name="矩形 2"/>
          <p:cNvSpPr/>
          <p:nvPr/>
        </p:nvSpPr>
        <p:spPr>
          <a:xfrm>
            <a:off x="1409270" y="4666025"/>
            <a:ext cx="5329668" cy="400110"/>
          </a:xfrm>
          <a:prstGeom prst="rect">
            <a:avLst/>
          </a:prstGeom>
        </p:spPr>
        <p:txBody>
          <a:bodyPr wrap="square">
            <a:spAutoFit/>
          </a:bodyPr>
          <a:lstStyle/>
          <a:p>
            <a:pPr algn="l"/>
            <a:r>
              <a:rPr lang="en-US" altLang="zh-CN" b="0" dirty="0">
                <a:solidFill>
                  <a:srgbClr val="C00000"/>
                </a:solidFill>
                <a:latin typeface="Arial" pitchFamily="34" charset="0"/>
              </a:rPr>
              <a:t>00                 01                 11                 10</a:t>
            </a:r>
          </a:p>
        </p:txBody>
      </p:sp>
    </p:spTree>
    <p:extLst>
      <p:ext uri="{BB962C8B-B14F-4D97-AF65-F5344CB8AC3E}">
        <p14:creationId xmlns:p14="http://schemas.microsoft.com/office/powerpoint/2010/main" val="11082761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159159" y="100012"/>
            <a:ext cx="7395754"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algn="l">
              <a:spcBef>
                <a:spcPct val="0"/>
              </a:spcBef>
            </a:pPr>
            <a:r>
              <a:rPr lang="en-US" sz="2400" b="0" dirty="0">
                <a:solidFill>
                  <a:srgbClr val="000099"/>
                </a:solidFill>
                <a:latin typeface="+mj-lt"/>
                <a:cs typeface="ＭＳ Ｐゴシック" charset="0"/>
              </a:rPr>
              <a:t>Re-writing State Table Of Example</a:t>
            </a:r>
          </a:p>
        </p:txBody>
      </p:sp>
      <p:graphicFrame>
        <p:nvGraphicFramePr>
          <p:cNvPr id="21508" name="Object 2"/>
          <p:cNvGraphicFramePr>
            <a:graphicFrameLocks noChangeAspect="1"/>
          </p:cNvGraphicFramePr>
          <p:nvPr>
            <p:extLst/>
          </p:nvPr>
        </p:nvGraphicFramePr>
        <p:xfrm>
          <a:off x="159159" y="1637505"/>
          <a:ext cx="3875088" cy="2005013"/>
        </p:xfrm>
        <a:graphic>
          <a:graphicData uri="http://schemas.openxmlformats.org/presentationml/2006/ole">
            <mc:AlternateContent xmlns:mc="http://schemas.openxmlformats.org/markup-compatibility/2006">
              <mc:Choice xmlns:v="urn:schemas-microsoft-com:vml" Requires="v">
                <p:oleObj spid="_x0000_s66630" name="Worksheet" r:id="rId4" imgW="1473200" imgH="762000" progId="Excel.Sheet.8">
                  <p:embed/>
                </p:oleObj>
              </mc:Choice>
              <mc:Fallback>
                <p:oleObj name="Worksheet" r:id="rId4" imgW="1473200" imgH="762000" progId="Excel.Sheet.8">
                  <p:embed/>
                  <p:pic>
                    <p:nvPicPr>
                      <p:cNvPr id="2150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9159" y="1637505"/>
                        <a:ext cx="3875088"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9" name="Rectangle 4"/>
          <p:cNvSpPr>
            <a:spLocks noChangeArrowheads="1"/>
          </p:cNvSpPr>
          <p:nvPr/>
        </p:nvSpPr>
        <p:spPr bwMode="auto">
          <a:xfrm>
            <a:off x="6505984" y="1637505"/>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0" name="Rectangle 5"/>
          <p:cNvSpPr>
            <a:spLocks noChangeArrowheads="1"/>
          </p:cNvSpPr>
          <p:nvPr/>
        </p:nvSpPr>
        <p:spPr bwMode="auto">
          <a:xfrm>
            <a:off x="7518809" y="1637505"/>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21511" name="Group 6"/>
          <p:cNvGrpSpPr>
            <a:grpSpLocks/>
          </p:cNvGrpSpPr>
          <p:nvPr/>
        </p:nvGrpSpPr>
        <p:grpSpPr bwMode="auto">
          <a:xfrm>
            <a:off x="4153037" y="1113629"/>
            <a:ext cx="4743994" cy="3052763"/>
            <a:chOff x="2832" y="1344"/>
            <a:chExt cx="2741" cy="1923"/>
          </a:xfrm>
        </p:grpSpPr>
        <p:sp>
          <p:nvSpPr>
            <p:cNvPr id="21512" name="AutoShape 7"/>
            <p:cNvSpPr>
              <a:spLocks noChangeAspect="1" noChangeArrowheads="1" noTextEdit="1"/>
            </p:cNvSpPr>
            <p:nvPr/>
          </p:nvSpPr>
          <p:spPr bwMode="auto">
            <a:xfrm>
              <a:off x="2832" y="1344"/>
              <a:ext cx="2729" cy="191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3" name="Rectangle 8"/>
            <p:cNvSpPr>
              <a:spLocks noChangeArrowheads="1"/>
            </p:cNvSpPr>
            <p:nvPr/>
          </p:nvSpPr>
          <p:spPr bwMode="auto">
            <a:xfrm>
              <a:off x="3229" y="1356"/>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State</a:t>
              </a:r>
              <a:endParaRPr lang="en-US" b="0">
                <a:latin typeface="Arial" pitchFamily="34" charset="0"/>
              </a:endParaRPr>
            </a:p>
          </p:txBody>
        </p:sp>
        <p:sp>
          <p:nvSpPr>
            <p:cNvPr id="21514" name="Rectangle 9"/>
            <p:cNvSpPr>
              <a:spLocks noChangeArrowheads="1"/>
            </p:cNvSpPr>
            <p:nvPr/>
          </p:nvSpPr>
          <p:spPr bwMode="auto">
            <a:xfrm>
              <a:off x="3698" y="1356"/>
              <a:ext cx="4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carew</a:t>
              </a:r>
              <a:endParaRPr lang="en-US" b="0">
                <a:latin typeface="Arial" pitchFamily="34" charset="0"/>
              </a:endParaRPr>
            </a:p>
          </p:txBody>
        </p:sp>
        <p:sp>
          <p:nvSpPr>
            <p:cNvPr id="21515" name="Rectangle 10"/>
            <p:cNvSpPr>
              <a:spLocks noChangeArrowheads="1"/>
            </p:cNvSpPr>
            <p:nvPr/>
          </p:nvSpPr>
          <p:spPr bwMode="auto">
            <a:xfrm>
              <a:off x="4190" y="1356"/>
              <a:ext cx="5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address</a:t>
              </a:r>
              <a:endParaRPr lang="en-US" b="0">
                <a:latin typeface="Arial" pitchFamily="34" charset="0"/>
              </a:endParaRPr>
            </a:p>
          </p:txBody>
        </p:sp>
        <p:sp>
          <p:nvSpPr>
            <p:cNvPr id="21516" name="Rectangle 11"/>
            <p:cNvSpPr>
              <a:spLocks noChangeArrowheads="1"/>
            </p:cNvSpPr>
            <p:nvPr/>
          </p:nvSpPr>
          <p:spPr bwMode="auto">
            <a:xfrm>
              <a:off x="5020" y="1356"/>
              <a:ext cx="3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data</a:t>
              </a:r>
              <a:endParaRPr lang="en-US" b="0">
                <a:latin typeface="Arial" pitchFamily="34" charset="0"/>
              </a:endParaRPr>
            </a:p>
          </p:txBody>
        </p:sp>
        <p:sp>
          <p:nvSpPr>
            <p:cNvPr id="21517" name="Rectangle 12"/>
            <p:cNvSpPr>
              <a:spLocks noChangeArrowheads="1"/>
            </p:cNvSpPr>
            <p:nvPr/>
          </p:nvSpPr>
          <p:spPr bwMode="auto">
            <a:xfrm>
              <a:off x="2868" y="1584"/>
              <a:ext cx="2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gns</a:t>
              </a:r>
              <a:endParaRPr lang="en-US" b="0">
                <a:latin typeface="Arial" pitchFamily="34" charset="0"/>
              </a:endParaRPr>
            </a:p>
          </p:txBody>
        </p:sp>
        <p:sp>
          <p:nvSpPr>
            <p:cNvPr id="21518" name="Rectangle 13"/>
            <p:cNvSpPr>
              <a:spLocks noChangeArrowheads="1"/>
            </p:cNvSpPr>
            <p:nvPr/>
          </p:nvSpPr>
          <p:spPr bwMode="auto">
            <a:xfrm>
              <a:off x="3349" y="1584"/>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dirty="0">
                  <a:solidFill>
                    <a:srgbClr val="000000"/>
                  </a:solidFill>
                  <a:latin typeface="Arial" pitchFamily="34" charset="0"/>
                </a:rPr>
                <a:t>00</a:t>
              </a:r>
              <a:endParaRPr lang="en-US" b="0" dirty="0">
                <a:latin typeface="Arial" pitchFamily="34" charset="0"/>
              </a:endParaRPr>
            </a:p>
          </p:txBody>
        </p:sp>
        <p:sp>
          <p:nvSpPr>
            <p:cNvPr id="21519" name="Rectangle 14"/>
            <p:cNvSpPr>
              <a:spLocks noChangeArrowheads="1"/>
            </p:cNvSpPr>
            <p:nvPr/>
          </p:nvSpPr>
          <p:spPr bwMode="auto">
            <a:xfrm>
              <a:off x="3866" y="158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20" name="Rectangle 15"/>
            <p:cNvSpPr>
              <a:spLocks noChangeArrowheads="1"/>
            </p:cNvSpPr>
            <p:nvPr/>
          </p:nvSpPr>
          <p:spPr bwMode="auto">
            <a:xfrm>
              <a:off x="4347" y="1584"/>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dirty="0">
                  <a:solidFill>
                    <a:srgbClr val="000000"/>
                  </a:solidFill>
                  <a:latin typeface="Arial" pitchFamily="34" charset="0"/>
                </a:rPr>
                <a:t>000</a:t>
              </a:r>
              <a:endParaRPr lang="en-US" b="0" dirty="0">
                <a:latin typeface="Arial" pitchFamily="34" charset="0"/>
              </a:endParaRPr>
            </a:p>
          </p:txBody>
        </p:sp>
        <p:sp>
          <p:nvSpPr>
            <p:cNvPr id="21521" name="Rectangle 16"/>
            <p:cNvSpPr>
              <a:spLocks noChangeArrowheads="1"/>
            </p:cNvSpPr>
            <p:nvPr/>
          </p:nvSpPr>
          <p:spPr bwMode="auto">
            <a:xfrm>
              <a:off x="4840" y="1584"/>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00100001</a:t>
              </a:r>
              <a:endParaRPr lang="en-US" b="0">
                <a:latin typeface="Arial" pitchFamily="34" charset="0"/>
              </a:endParaRPr>
            </a:p>
          </p:txBody>
        </p:sp>
        <p:sp>
          <p:nvSpPr>
            <p:cNvPr id="21522" name="Rectangle 17"/>
            <p:cNvSpPr>
              <a:spLocks noChangeArrowheads="1"/>
            </p:cNvSpPr>
            <p:nvPr/>
          </p:nvSpPr>
          <p:spPr bwMode="auto">
            <a:xfrm>
              <a:off x="3349" y="178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a:t>
              </a:r>
              <a:endParaRPr lang="en-US" b="0">
                <a:latin typeface="Arial" pitchFamily="34" charset="0"/>
              </a:endParaRPr>
            </a:p>
          </p:txBody>
        </p:sp>
        <p:sp>
          <p:nvSpPr>
            <p:cNvPr id="21523" name="Rectangle 18"/>
            <p:cNvSpPr>
              <a:spLocks noChangeArrowheads="1"/>
            </p:cNvSpPr>
            <p:nvPr/>
          </p:nvSpPr>
          <p:spPr bwMode="auto">
            <a:xfrm>
              <a:off x="3866" y="178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24" name="Rectangle 19"/>
            <p:cNvSpPr>
              <a:spLocks noChangeArrowheads="1"/>
            </p:cNvSpPr>
            <p:nvPr/>
          </p:nvSpPr>
          <p:spPr bwMode="auto">
            <a:xfrm>
              <a:off x="4347" y="1789"/>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001</a:t>
              </a:r>
              <a:endParaRPr lang="en-US" b="0">
                <a:latin typeface="Arial" pitchFamily="34" charset="0"/>
              </a:endParaRPr>
            </a:p>
          </p:txBody>
        </p:sp>
        <p:sp>
          <p:nvSpPr>
            <p:cNvPr id="21525" name="Rectangle 20"/>
            <p:cNvSpPr>
              <a:spLocks noChangeArrowheads="1"/>
            </p:cNvSpPr>
            <p:nvPr/>
          </p:nvSpPr>
          <p:spPr bwMode="auto">
            <a:xfrm>
              <a:off x="4840" y="1789"/>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dirty="0">
                  <a:solidFill>
                    <a:srgbClr val="000000"/>
                  </a:solidFill>
                  <a:latin typeface="Arial" pitchFamily="34" charset="0"/>
                </a:rPr>
                <a:t>01100001</a:t>
              </a:r>
              <a:endParaRPr lang="en-US" b="0" dirty="0">
                <a:latin typeface="Arial" pitchFamily="34" charset="0"/>
              </a:endParaRPr>
            </a:p>
          </p:txBody>
        </p:sp>
        <p:sp>
          <p:nvSpPr>
            <p:cNvPr id="21526" name="Rectangle 21"/>
            <p:cNvSpPr>
              <a:spLocks noChangeArrowheads="1"/>
            </p:cNvSpPr>
            <p:nvPr/>
          </p:nvSpPr>
          <p:spPr bwMode="auto">
            <a:xfrm>
              <a:off x="2868" y="1993"/>
              <a:ext cx="2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yns</a:t>
              </a:r>
              <a:endParaRPr lang="en-US" b="0">
                <a:latin typeface="Arial" pitchFamily="34" charset="0"/>
              </a:endParaRPr>
            </a:p>
          </p:txBody>
        </p:sp>
        <p:sp>
          <p:nvSpPr>
            <p:cNvPr id="21527" name="Rectangle 22"/>
            <p:cNvSpPr>
              <a:spLocks noChangeArrowheads="1"/>
            </p:cNvSpPr>
            <p:nvPr/>
          </p:nvSpPr>
          <p:spPr bwMode="auto">
            <a:xfrm>
              <a:off x="3349" y="199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a:t>
              </a:r>
              <a:endParaRPr lang="en-US" b="0">
                <a:latin typeface="Arial" pitchFamily="34" charset="0"/>
              </a:endParaRPr>
            </a:p>
          </p:txBody>
        </p:sp>
        <p:sp>
          <p:nvSpPr>
            <p:cNvPr id="21528" name="Rectangle 23"/>
            <p:cNvSpPr>
              <a:spLocks noChangeArrowheads="1"/>
            </p:cNvSpPr>
            <p:nvPr/>
          </p:nvSpPr>
          <p:spPr bwMode="auto">
            <a:xfrm>
              <a:off x="3866" y="1993"/>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29" name="Rectangle 24"/>
            <p:cNvSpPr>
              <a:spLocks noChangeArrowheads="1"/>
            </p:cNvSpPr>
            <p:nvPr/>
          </p:nvSpPr>
          <p:spPr bwMode="auto">
            <a:xfrm>
              <a:off x="4347" y="1993"/>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010</a:t>
              </a:r>
              <a:endParaRPr lang="en-US" b="0">
                <a:latin typeface="Arial" pitchFamily="34" charset="0"/>
              </a:endParaRPr>
            </a:p>
          </p:txBody>
        </p:sp>
        <p:sp>
          <p:nvSpPr>
            <p:cNvPr id="21530" name="Rectangle 25"/>
            <p:cNvSpPr>
              <a:spLocks noChangeArrowheads="1"/>
            </p:cNvSpPr>
            <p:nvPr/>
          </p:nvSpPr>
          <p:spPr bwMode="auto">
            <a:xfrm>
              <a:off x="4840" y="1993"/>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dirty="0">
                  <a:solidFill>
                    <a:srgbClr val="000000"/>
                  </a:solidFill>
                  <a:latin typeface="Arial" pitchFamily="34" charset="0"/>
                </a:rPr>
                <a:t>11010001</a:t>
              </a:r>
              <a:endParaRPr lang="en-US" b="0" dirty="0">
                <a:latin typeface="Arial" pitchFamily="34" charset="0"/>
              </a:endParaRPr>
            </a:p>
          </p:txBody>
        </p:sp>
        <p:sp>
          <p:nvSpPr>
            <p:cNvPr id="21531" name="Rectangle 26"/>
            <p:cNvSpPr>
              <a:spLocks noChangeArrowheads="1"/>
            </p:cNvSpPr>
            <p:nvPr/>
          </p:nvSpPr>
          <p:spPr bwMode="auto">
            <a:xfrm>
              <a:off x="3349" y="219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a:t>
              </a:r>
              <a:endParaRPr lang="en-US" b="0">
                <a:latin typeface="Arial" pitchFamily="34" charset="0"/>
              </a:endParaRPr>
            </a:p>
          </p:txBody>
        </p:sp>
        <p:sp>
          <p:nvSpPr>
            <p:cNvPr id="21532" name="Rectangle 27"/>
            <p:cNvSpPr>
              <a:spLocks noChangeArrowheads="1"/>
            </p:cNvSpPr>
            <p:nvPr/>
          </p:nvSpPr>
          <p:spPr bwMode="auto">
            <a:xfrm>
              <a:off x="3866" y="2197"/>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33" name="Rectangle 28"/>
            <p:cNvSpPr>
              <a:spLocks noChangeArrowheads="1"/>
            </p:cNvSpPr>
            <p:nvPr/>
          </p:nvSpPr>
          <p:spPr bwMode="auto">
            <a:xfrm>
              <a:off x="4347" y="2197"/>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011</a:t>
              </a:r>
              <a:endParaRPr lang="en-US" b="0">
                <a:latin typeface="Arial" pitchFamily="34" charset="0"/>
              </a:endParaRPr>
            </a:p>
          </p:txBody>
        </p:sp>
        <p:sp>
          <p:nvSpPr>
            <p:cNvPr id="21534" name="Rectangle 29"/>
            <p:cNvSpPr>
              <a:spLocks noChangeArrowheads="1"/>
            </p:cNvSpPr>
            <p:nvPr/>
          </p:nvSpPr>
          <p:spPr bwMode="auto">
            <a:xfrm>
              <a:off x="4840" y="2197"/>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dirty="0">
                  <a:solidFill>
                    <a:srgbClr val="000000"/>
                  </a:solidFill>
                  <a:latin typeface="Arial" pitchFamily="34" charset="0"/>
                </a:rPr>
                <a:t>11010001</a:t>
              </a:r>
              <a:endParaRPr lang="en-US" b="0" dirty="0">
                <a:latin typeface="Arial" pitchFamily="34" charset="0"/>
              </a:endParaRPr>
            </a:p>
          </p:txBody>
        </p:sp>
        <p:sp>
          <p:nvSpPr>
            <p:cNvPr id="21535" name="Rectangle 30"/>
            <p:cNvSpPr>
              <a:spLocks noChangeArrowheads="1"/>
            </p:cNvSpPr>
            <p:nvPr/>
          </p:nvSpPr>
          <p:spPr bwMode="auto">
            <a:xfrm>
              <a:off x="2868" y="2414"/>
              <a:ext cx="2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gew</a:t>
              </a:r>
              <a:endParaRPr lang="en-US" b="0">
                <a:latin typeface="Arial" pitchFamily="34" charset="0"/>
              </a:endParaRPr>
            </a:p>
          </p:txBody>
        </p:sp>
        <p:sp>
          <p:nvSpPr>
            <p:cNvPr id="21536" name="Rectangle 31"/>
            <p:cNvSpPr>
              <a:spLocks noChangeArrowheads="1"/>
            </p:cNvSpPr>
            <p:nvPr/>
          </p:nvSpPr>
          <p:spPr bwMode="auto">
            <a:xfrm>
              <a:off x="3349" y="2414"/>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a:t>
              </a:r>
              <a:endParaRPr lang="en-US" b="0">
                <a:latin typeface="Arial" pitchFamily="34" charset="0"/>
              </a:endParaRPr>
            </a:p>
          </p:txBody>
        </p:sp>
        <p:sp>
          <p:nvSpPr>
            <p:cNvPr id="21537" name="Rectangle 32"/>
            <p:cNvSpPr>
              <a:spLocks noChangeArrowheads="1"/>
            </p:cNvSpPr>
            <p:nvPr/>
          </p:nvSpPr>
          <p:spPr bwMode="auto">
            <a:xfrm>
              <a:off x="3866" y="241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38" name="Rectangle 33"/>
            <p:cNvSpPr>
              <a:spLocks noChangeArrowheads="1"/>
            </p:cNvSpPr>
            <p:nvPr/>
          </p:nvSpPr>
          <p:spPr bwMode="auto">
            <a:xfrm>
              <a:off x="4347" y="2414"/>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110</a:t>
              </a:r>
              <a:endParaRPr lang="en-US" b="0">
                <a:latin typeface="Arial" pitchFamily="34" charset="0"/>
              </a:endParaRPr>
            </a:p>
          </p:txBody>
        </p:sp>
        <p:sp>
          <p:nvSpPr>
            <p:cNvPr id="21539" name="Rectangle 34"/>
            <p:cNvSpPr>
              <a:spLocks noChangeArrowheads="1"/>
            </p:cNvSpPr>
            <p:nvPr/>
          </p:nvSpPr>
          <p:spPr bwMode="auto">
            <a:xfrm>
              <a:off x="4840" y="2414"/>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10001100</a:t>
              </a:r>
              <a:endParaRPr lang="en-US" b="0">
                <a:latin typeface="Arial" pitchFamily="34" charset="0"/>
              </a:endParaRPr>
            </a:p>
          </p:txBody>
        </p:sp>
        <p:sp>
          <p:nvSpPr>
            <p:cNvPr id="21540" name="Rectangle 35"/>
            <p:cNvSpPr>
              <a:spLocks noChangeArrowheads="1"/>
            </p:cNvSpPr>
            <p:nvPr/>
          </p:nvSpPr>
          <p:spPr bwMode="auto">
            <a:xfrm>
              <a:off x="3349" y="2618"/>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a:t>
              </a:r>
              <a:endParaRPr lang="en-US" b="0">
                <a:latin typeface="Arial" pitchFamily="34" charset="0"/>
              </a:endParaRPr>
            </a:p>
          </p:txBody>
        </p:sp>
        <p:sp>
          <p:nvSpPr>
            <p:cNvPr id="21541" name="Rectangle 36"/>
            <p:cNvSpPr>
              <a:spLocks noChangeArrowheads="1"/>
            </p:cNvSpPr>
            <p:nvPr/>
          </p:nvSpPr>
          <p:spPr bwMode="auto">
            <a:xfrm>
              <a:off x="3866" y="261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42" name="Rectangle 37"/>
            <p:cNvSpPr>
              <a:spLocks noChangeArrowheads="1"/>
            </p:cNvSpPr>
            <p:nvPr/>
          </p:nvSpPr>
          <p:spPr bwMode="auto">
            <a:xfrm>
              <a:off x="4347" y="261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111</a:t>
              </a:r>
              <a:endParaRPr lang="en-US" b="0">
                <a:latin typeface="Arial" pitchFamily="34" charset="0"/>
              </a:endParaRPr>
            </a:p>
          </p:txBody>
        </p:sp>
        <p:sp>
          <p:nvSpPr>
            <p:cNvPr id="21543" name="Rectangle 38"/>
            <p:cNvSpPr>
              <a:spLocks noChangeArrowheads="1"/>
            </p:cNvSpPr>
            <p:nvPr/>
          </p:nvSpPr>
          <p:spPr bwMode="auto">
            <a:xfrm>
              <a:off x="4840" y="2618"/>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10001100</a:t>
              </a:r>
              <a:endParaRPr lang="en-US" b="0">
                <a:latin typeface="Arial" pitchFamily="34" charset="0"/>
              </a:endParaRPr>
            </a:p>
          </p:txBody>
        </p:sp>
        <p:sp>
          <p:nvSpPr>
            <p:cNvPr id="21544" name="Rectangle 39"/>
            <p:cNvSpPr>
              <a:spLocks noChangeArrowheads="1"/>
            </p:cNvSpPr>
            <p:nvPr/>
          </p:nvSpPr>
          <p:spPr bwMode="auto">
            <a:xfrm>
              <a:off x="2868" y="2822"/>
              <a:ext cx="2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yew</a:t>
              </a:r>
              <a:endParaRPr lang="en-US" b="0">
                <a:latin typeface="Arial" pitchFamily="34" charset="0"/>
              </a:endParaRPr>
            </a:p>
          </p:txBody>
        </p:sp>
        <p:sp>
          <p:nvSpPr>
            <p:cNvPr id="21545" name="Rectangle 40"/>
            <p:cNvSpPr>
              <a:spLocks noChangeArrowheads="1"/>
            </p:cNvSpPr>
            <p:nvPr/>
          </p:nvSpPr>
          <p:spPr bwMode="auto">
            <a:xfrm>
              <a:off x="3349" y="2822"/>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a:t>
              </a:r>
              <a:endParaRPr lang="en-US" b="0">
                <a:latin typeface="Arial" pitchFamily="34" charset="0"/>
              </a:endParaRPr>
            </a:p>
          </p:txBody>
        </p:sp>
        <p:sp>
          <p:nvSpPr>
            <p:cNvPr id="21546" name="Rectangle 41"/>
            <p:cNvSpPr>
              <a:spLocks noChangeArrowheads="1"/>
            </p:cNvSpPr>
            <p:nvPr/>
          </p:nvSpPr>
          <p:spPr bwMode="auto">
            <a:xfrm>
              <a:off x="3866" y="2822"/>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47" name="Rectangle 42"/>
            <p:cNvSpPr>
              <a:spLocks noChangeArrowheads="1"/>
            </p:cNvSpPr>
            <p:nvPr/>
          </p:nvSpPr>
          <p:spPr bwMode="auto">
            <a:xfrm>
              <a:off x="4347" y="2822"/>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100</a:t>
              </a:r>
              <a:endParaRPr lang="en-US" b="0">
                <a:latin typeface="Arial" pitchFamily="34" charset="0"/>
              </a:endParaRPr>
            </a:p>
          </p:txBody>
        </p:sp>
        <p:sp>
          <p:nvSpPr>
            <p:cNvPr id="21548" name="Rectangle 43"/>
            <p:cNvSpPr>
              <a:spLocks noChangeArrowheads="1"/>
            </p:cNvSpPr>
            <p:nvPr/>
          </p:nvSpPr>
          <p:spPr bwMode="auto">
            <a:xfrm>
              <a:off x="4840" y="2822"/>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00001010</a:t>
              </a:r>
              <a:endParaRPr lang="en-US" b="0">
                <a:latin typeface="Arial" pitchFamily="34" charset="0"/>
              </a:endParaRPr>
            </a:p>
          </p:txBody>
        </p:sp>
        <p:sp>
          <p:nvSpPr>
            <p:cNvPr id="21549" name="Rectangle 44"/>
            <p:cNvSpPr>
              <a:spLocks noChangeArrowheads="1"/>
            </p:cNvSpPr>
            <p:nvPr/>
          </p:nvSpPr>
          <p:spPr bwMode="auto">
            <a:xfrm>
              <a:off x="3349" y="303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dirty="0">
                  <a:solidFill>
                    <a:srgbClr val="000000"/>
                  </a:solidFill>
                  <a:latin typeface="Arial" pitchFamily="34" charset="0"/>
                </a:rPr>
                <a:t>10</a:t>
              </a:r>
              <a:endParaRPr lang="en-US" b="0" dirty="0">
                <a:latin typeface="Arial" pitchFamily="34" charset="0"/>
              </a:endParaRPr>
            </a:p>
          </p:txBody>
        </p:sp>
        <p:sp>
          <p:nvSpPr>
            <p:cNvPr id="21550" name="Rectangle 45"/>
            <p:cNvSpPr>
              <a:spLocks noChangeArrowheads="1"/>
            </p:cNvSpPr>
            <p:nvPr/>
          </p:nvSpPr>
          <p:spPr bwMode="auto">
            <a:xfrm>
              <a:off x="3866" y="303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51" name="Rectangle 46"/>
            <p:cNvSpPr>
              <a:spLocks noChangeArrowheads="1"/>
            </p:cNvSpPr>
            <p:nvPr/>
          </p:nvSpPr>
          <p:spPr bwMode="auto">
            <a:xfrm>
              <a:off x="4347" y="3039"/>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101</a:t>
              </a:r>
              <a:endParaRPr lang="en-US" b="0">
                <a:latin typeface="Arial" pitchFamily="34" charset="0"/>
              </a:endParaRPr>
            </a:p>
          </p:txBody>
        </p:sp>
        <p:sp>
          <p:nvSpPr>
            <p:cNvPr id="21552" name="Rectangle 47"/>
            <p:cNvSpPr>
              <a:spLocks noChangeArrowheads="1"/>
            </p:cNvSpPr>
            <p:nvPr/>
          </p:nvSpPr>
          <p:spPr bwMode="auto">
            <a:xfrm>
              <a:off x="4840" y="3039"/>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00001010</a:t>
              </a:r>
              <a:endParaRPr lang="en-US" b="0">
                <a:latin typeface="Arial" pitchFamily="34" charset="0"/>
              </a:endParaRPr>
            </a:p>
          </p:txBody>
        </p:sp>
        <p:sp>
          <p:nvSpPr>
            <p:cNvPr id="21553" name="Line 48"/>
            <p:cNvSpPr>
              <a:spLocks noChangeShapeType="1"/>
            </p:cNvSpPr>
            <p:nvPr/>
          </p:nvSpPr>
          <p:spPr bwMode="auto">
            <a:xfrm>
              <a:off x="2832" y="1344"/>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4" name="Rectangle 49"/>
            <p:cNvSpPr>
              <a:spLocks noChangeArrowheads="1"/>
            </p:cNvSpPr>
            <p:nvPr/>
          </p:nvSpPr>
          <p:spPr bwMode="auto">
            <a:xfrm>
              <a:off x="2832" y="1344"/>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5" name="Line 50"/>
            <p:cNvSpPr>
              <a:spLocks noChangeShapeType="1"/>
            </p:cNvSpPr>
            <p:nvPr/>
          </p:nvSpPr>
          <p:spPr bwMode="auto">
            <a:xfrm>
              <a:off x="4166" y="1344"/>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6" name="Rectangle 51"/>
            <p:cNvSpPr>
              <a:spLocks noChangeArrowheads="1"/>
            </p:cNvSpPr>
            <p:nvPr/>
          </p:nvSpPr>
          <p:spPr bwMode="auto">
            <a:xfrm>
              <a:off x="4166" y="1344"/>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7" name="Rectangle 52"/>
            <p:cNvSpPr>
              <a:spLocks noChangeArrowheads="1"/>
            </p:cNvSpPr>
            <p:nvPr/>
          </p:nvSpPr>
          <p:spPr bwMode="auto">
            <a:xfrm>
              <a:off x="2832" y="1536"/>
              <a:ext cx="2729"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8" name="Line 53"/>
            <p:cNvSpPr>
              <a:spLocks noChangeShapeType="1"/>
            </p:cNvSpPr>
            <p:nvPr/>
          </p:nvSpPr>
          <p:spPr bwMode="auto">
            <a:xfrm>
              <a:off x="2832"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9" name="Rectangle 54"/>
            <p:cNvSpPr>
              <a:spLocks noChangeArrowheads="1"/>
            </p:cNvSpPr>
            <p:nvPr/>
          </p:nvSpPr>
          <p:spPr bwMode="auto">
            <a:xfrm>
              <a:off x="2832" y="1344"/>
              <a:ext cx="12"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0" name="Line 55"/>
            <p:cNvSpPr>
              <a:spLocks noChangeShapeType="1"/>
            </p:cNvSpPr>
            <p:nvPr/>
          </p:nvSpPr>
          <p:spPr bwMode="auto">
            <a:xfrm>
              <a:off x="3193"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1" name="Rectangle 56"/>
            <p:cNvSpPr>
              <a:spLocks noChangeArrowheads="1"/>
            </p:cNvSpPr>
            <p:nvPr/>
          </p:nvSpPr>
          <p:spPr bwMode="auto">
            <a:xfrm>
              <a:off x="3193" y="1344"/>
              <a:ext cx="12"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2" name="Line 57"/>
            <p:cNvSpPr>
              <a:spLocks noChangeShapeType="1"/>
            </p:cNvSpPr>
            <p:nvPr/>
          </p:nvSpPr>
          <p:spPr bwMode="auto">
            <a:xfrm>
              <a:off x="3649"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3" name="Rectangle 58"/>
            <p:cNvSpPr>
              <a:spLocks noChangeArrowheads="1"/>
            </p:cNvSpPr>
            <p:nvPr/>
          </p:nvSpPr>
          <p:spPr bwMode="auto">
            <a:xfrm>
              <a:off x="3649" y="1344"/>
              <a:ext cx="13"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4" name="Line 59"/>
            <p:cNvSpPr>
              <a:spLocks noChangeShapeType="1"/>
            </p:cNvSpPr>
            <p:nvPr/>
          </p:nvSpPr>
          <p:spPr bwMode="auto">
            <a:xfrm>
              <a:off x="2832" y="1777"/>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5" name="Rectangle 60"/>
            <p:cNvSpPr>
              <a:spLocks noChangeArrowheads="1"/>
            </p:cNvSpPr>
            <p:nvPr/>
          </p:nvSpPr>
          <p:spPr bwMode="auto">
            <a:xfrm>
              <a:off x="2832" y="1777"/>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6" name="Line 61"/>
            <p:cNvSpPr>
              <a:spLocks noChangeShapeType="1"/>
            </p:cNvSpPr>
            <p:nvPr/>
          </p:nvSpPr>
          <p:spPr bwMode="auto">
            <a:xfrm>
              <a:off x="4166" y="1777"/>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7" name="Rectangle 62"/>
            <p:cNvSpPr>
              <a:spLocks noChangeArrowheads="1"/>
            </p:cNvSpPr>
            <p:nvPr/>
          </p:nvSpPr>
          <p:spPr bwMode="auto">
            <a:xfrm>
              <a:off x="4166" y="1777"/>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8" name="Line 63"/>
            <p:cNvSpPr>
              <a:spLocks noChangeShapeType="1"/>
            </p:cNvSpPr>
            <p:nvPr/>
          </p:nvSpPr>
          <p:spPr bwMode="auto">
            <a:xfrm>
              <a:off x="5549"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9" name="Rectangle 64"/>
            <p:cNvSpPr>
              <a:spLocks noChangeArrowheads="1"/>
            </p:cNvSpPr>
            <p:nvPr/>
          </p:nvSpPr>
          <p:spPr bwMode="auto">
            <a:xfrm>
              <a:off x="5549" y="1344"/>
              <a:ext cx="12"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0" name="Line 65"/>
            <p:cNvSpPr>
              <a:spLocks noChangeShapeType="1"/>
            </p:cNvSpPr>
            <p:nvPr/>
          </p:nvSpPr>
          <p:spPr bwMode="auto">
            <a:xfrm>
              <a:off x="2832" y="1981"/>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1" name="Rectangle 66"/>
            <p:cNvSpPr>
              <a:spLocks noChangeArrowheads="1"/>
            </p:cNvSpPr>
            <p:nvPr/>
          </p:nvSpPr>
          <p:spPr bwMode="auto">
            <a:xfrm>
              <a:off x="2832" y="1981"/>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2" name="Line 67"/>
            <p:cNvSpPr>
              <a:spLocks noChangeShapeType="1"/>
            </p:cNvSpPr>
            <p:nvPr/>
          </p:nvSpPr>
          <p:spPr bwMode="auto">
            <a:xfrm>
              <a:off x="4166" y="1981"/>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3" name="Rectangle 68"/>
            <p:cNvSpPr>
              <a:spLocks noChangeArrowheads="1"/>
            </p:cNvSpPr>
            <p:nvPr/>
          </p:nvSpPr>
          <p:spPr bwMode="auto">
            <a:xfrm>
              <a:off x="4166" y="1981"/>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4" name="Line 69"/>
            <p:cNvSpPr>
              <a:spLocks noChangeShapeType="1"/>
            </p:cNvSpPr>
            <p:nvPr/>
          </p:nvSpPr>
          <p:spPr bwMode="auto">
            <a:xfrm>
              <a:off x="2832" y="2185"/>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5" name="Rectangle 70"/>
            <p:cNvSpPr>
              <a:spLocks noChangeArrowheads="1"/>
            </p:cNvSpPr>
            <p:nvPr/>
          </p:nvSpPr>
          <p:spPr bwMode="auto">
            <a:xfrm>
              <a:off x="2832" y="2185"/>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6" name="Line 71"/>
            <p:cNvSpPr>
              <a:spLocks noChangeShapeType="1"/>
            </p:cNvSpPr>
            <p:nvPr/>
          </p:nvSpPr>
          <p:spPr bwMode="auto">
            <a:xfrm>
              <a:off x="4166" y="2185"/>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7" name="Rectangle 72"/>
            <p:cNvSpPr>
              <a:spLocks noChangeArrowheads="1"/>
            </p:cNvSpPr>
            <p:nvPr/>
          </p:nvSpPr>
          <p:spPr bwMode="auto">
            <a:xfrm>
              <a:off x="4166" y="2185"/>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8" name="Line 73"/>
            <p:cNvSpPr>
              <a:spLocks noChangeShapeType="1"/>
            </p:cNvSpPr>
            <p:nvPr/>
          </p:nvSpPr>
          <p:spPr bwMode="auto">
            <a:xfrm>
              <a:off x="2832" y="2402"/>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9" name="Rectangle 74"/>
            <p:cNvSpPr>
              <a:spLocks noChangeArrowheads="1"/>
            </p:cNvSpPr>
            <p:nvPr/>
          </p:nvSpPr>
          <p:spPr bwMode="auto">
            <a:xfrm>
              <a:off x="2832" y="2402"/>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0" name="Line 75"/>
            <p:cNvSpPr>
              <a:spLocks noChangeShapeType="1"/>
            </p:cNvSpPr>
            <p:nvPr/>
          </p:nvSpPr>
          <p:spPr bwMode="auto">
            <a:xfrm>
              <a:off x="4166" y="2402"/>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1" name="Rectangle 76"/>
            <p:cNvSpPr>
              <a:spLocks noChangeArrowheads="1"/>
            </p:cNvSpPr>
            <p:nvPr/>
          </p:nvSpPr>
          <p:spPr bwMode="auto">
            <a:xfrm>
              <a:off x="4166" y="2402"/>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2" name="Line 77"/>
            <p:cNvSpPr>
              <a:spLocks noChangeShapeType="1"/>
            </p:cNvSpPr>
            <p:nvPr/>
          </p:nvSpPr>
          <p:spPr bwMode="auto">
            <a:xfrm>
              <a:off x="2832" y="2606"/>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3" name="Rectangle 78"/>
            <p:cNvSpPr>
              <a:spLocks noChangeArrowheads="1"/>
            </p:cNvSpPr>
            <p:nvPr/>
          </p:nvSpPr>
          <p:spPr bwMode="auto">
            <a:xfrm>
              <a:off x="2832" y="2606"/>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4" name="Line 79"/>
            <p:cNvSpPr>
              <a:spLocks noChangeShapeType="1"/>
            </p:cNvSpPr>
            <p:nvPr/>
          </p:nvSpPr>
          <p:spPr bwMode="auto">
            <a:xfrm>
              <a:off x="4166" y="2606"/>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5" name="Rectangle 80"/>
            <p:cNvSpPr>
              <a:spLocks noChangeArrowheads="1"/>
            </p:cNvSpPr>
            <p:nvPr/>
          </p:nvSpPr>
          <p:spPr bwMode="auto">
            <a:xfrm>
              <a:off x="4166" y="2606"/>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6" name="Line 81"/>
            <p:cNvSpPr>
              <a:spLocks noChangeShapeType="1"/>
            </p:cNvSpPr>
            <p:nvPr/>
          </p:nvSpPr>
          <p:spPr bwMode="auto">
            <a:xfrm>
              <a:off x="2832" y="2810"/>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7" name="Rectangle 82"/>
            <p:cNvSpPr>
              <a:spLocks noChangeArrowheads="1"/>
            </p:cNvSpPr>
            <p:nvPr/>
          </p:nvSpPr>
          <p:spPr bwMode="auto">
            <a:xfrm>
              <a:off x="2832" y="2810"/>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8" name="Line 83"/>
            <p:cNvSpPr>
              <a:spLocks noChangeShapeType="1"/>
            </p:cNvSpPr>
            <p:nvPr/>
          </p:nvSpPr>
          <p:spPr bwMode="auto">
            <a:xfrm>
              <a:off x="4166" y="2810"/>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9" name="Rectangle 84"/>
            <p:cNvSpPr>
              <a:spLocks noChangeArrowheads="1"/>
            </p:cNvSpPr>
            <p:nvPr/>
          </p:nvSpPr>
          <p:spPr bwMode="auto">
            <a:xfrm>
              <a:off x="4166" y="2810"/>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0" name="Line 85"/>
            <p:cNvSpPr>
              <a:spLocks noChangeShapeType="1"/>
            </p:cNvSpPr>
            <p:nvPr/>
          </p:nvSpPr>
          <p:spPr bwMode="auto">
            <a:xfrm>
              <a:off x="2832" y="3027"/>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1" name="Rectangle 86"/>
            <p:cNvSpPr>
              <a:spLocks noChangeArrowheads="1"/>
            </p:cNvSpPr>
            <p:nvPr/>
          </p:nvSpPr>
          <p:spPr bwMode="auto">
            <a:xfrm>
              <a:off x="2832" y="3027"/>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2" name="Line 87"/>
            <p:cNvSpPr>
              <a:spLocks noChangeShapeType="1"/>
            </p:cNvSpPr>
            <p:nvPr/>
          </p:nvSpPr>
          <p:spPr bwMode="auto">
            <a:xfrm>
              <a:off x="4166" y="3027"/>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3" name="Rectangle 88"/>
            <p:cNvSpPr>
              <a:spLocks noChangeArrowheads="1"/>
            </p:cNvSpPr>
            <p:nvPr/>
          </p:nvSpPr>
          <p:spPr bwMode="auto">
            <a:xfrm>
              <a:off x="4166" y="3027"/>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4" name="Rectangle 89"/>
            <p:cNvSpPr>
              <a:spLocks noChangeArrowheads="1"/>
            </p:cNvSpPr>
            <p:nvPr/>
          </p:nvSpPr>
          <p:spPr bwMode="auto">
            <a:xfrm>
              <a:off x="2832" y="3231"/>
              <a:ext cx="2729"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5" name="Line 90"/>
            <p:cNvSpPr>
              <a:spLocks noChangeShapeType="1"/>
            </p:cNvSpPr>
            <p:nvPr/>
          </p:nvSpPr>
          <p:spPr bwMode="auto">
            <a:xfrm>
              <a:off x="2832"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6" name="Rectangle 91"/>
            <p:cNvSpPr>
              <a:spLocks noChangeArrowheads="1"/>
            </p:cNvSpPr>
            <p:nvPr/>
          </p:nvSpPr>
          <p:spPr bwMode="auto">
            <a:xfrm>
              <a:off x="2832" y="1584"/>
              <a:ext cx="12"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7" name="Line 92"/>
            <p:cNvSpPr>
              <a:spLocks noChangeShapeType="1"/>
            </p:cNvSpPr>
            <p:nvPr/>
          </p:nvSpPr>
          <p:spPr bwMode="auto">
            <a:xfrm>
              <a:off x="3193"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8" name="Rectangle 93"/>
            <p:cNvSpPr>
              <a:spLocks noChangeArrowheads="1"/>
            </p:cNvSpPr>
            <p:nvPr/>
          </p:nvSpPr>
          <p:spPr bwMode="auto">
            <a:xfrm>
              <a:off x="3193" y="1584"/>
              <a:ext cx="12"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9" name="Line 94"/>
            <p:cNvSpPr>
              <a:spLocks noChangeShapeType="1"/>
            </p:cNvSpPr>
            <p:nvPr/>
          </p:nvSpPr>
          <p:spPr bwMode="auto">
            <a:xfrm>
              <a:off x="3649"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0" name="Rectangle 95"/>
            <p:cNvSpPr>
              <a:spLocks noChangeArrowheads="1"/>
            </p:cNvSpPr>
            <p:nvPr/>
          </p:nvSpPr>
          <p:spPr bwMode="auto">
            <a:xfrm>
              <a:off x="3649" y="1584"/>
              <a:ext cx="13"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1" name="Rectangle 96"/>
            <p:cNvSpPr>
              <a:spLocks noChangeArrowheads="1"/>
            </p:cNvSpPr>
            <p:nvPr/>
          </p:nvSpPr>
          <p:spPr bwMode="auto">
            <a:xfrm>
              <a:off x="4130" y="1344"/>
              <a:ext cx="36" cy="19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2" name="Rectangle 97"/>
            <p:cNvSpPr>
              <a:spLocks noChangeArrowheads="1"/>
            </p:cNvSpPr>
            <p:nvPr/>
          </p:nvSpPr>
          <p:spPr bwMode="auto">
            <a:xfrm>
              <a:off x="4768" y="1344"/>
              <a:ext cx="36" cy="19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3" name="Line 98"/>
            <p:cNvSpPr>
              <a:spLocks noChangeShapeType="1"/>
            </p:cNvSpPr>
            <p:nvPr/>
          </p:nvSpPr>
          <p:spPr bwMode="auto">
            <a:xfrm>
              <a:off x="5549"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4" name="Rectangle 99"/>
            <p:cNvSpPr>
              <a:spLocks noChangeArrowheads="1"/>
            </p:cNvSpPr>
            <p:nvPr/>
          </p:nvSpPr>
          <p:spPr bwMode="auto">
            <a:xfrm>
              <a:off x="5549" y="1584"/>
              <a:ext cx="12"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5" name="Line 100"/>
            <p:cNvSpPr>
              <a:spLocks noChangeShapeType="1"/>
            </p:cNvSpPr>
            <p:nvPr/>
          </p:nvSpPr>
          <p:spPr bwMode="auto">
            <a:xfrm>
              <a:off x="4804" y="1344"/>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6" name="Rectangle 101"/>
            <p:cNvSpPr>
              <a:spLocks noChangeArrowheads="1"/>
            </p:cNvSpPr>
            <p:nvPr/>
          </p:nvSpPr>
          <p:spPr bwMode="auto">
            <a:xfrm>
              <a:off x="4804" y="1344"/>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7" name="Line 102"/>
            <p:cNvSpPr>
              <a:spLocks noChangeShapeType="1"/>
            </p:cNvSpPr>
            <p:nvPr/>
          </p:nvSpPr>
          <p:spPr bwMode="auto">
            <a:xfrm>
              <a:off x="5561" y="1560"/>
              <a:ext cx="1"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8" name="Rectangle 103"/>
            <p:cNvSpPr>
              <a:spLocks noChangeArrowheads="1"/>
            </p:cNvSpPr>
            <p:nvPr/>
          </p:nvSpPr>
          <p:spPr bwMode="auto">
            <a:xfrm>
              <a:off x="5561" y="1560"/>
              <a:ext cx="1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9" name="Line 104"/>
            <p:cNvSpPr>
              <a:spLocks noChangeShapeType="1"/>
            </p:cNvSpPr>
            <p:nvPr/>
          </p:nvSpPr>
          <p:spPr bwMode="auto">
            <a:xfrm>
              <a:off x="4804" y="1777"/>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0" name="Rectangle 105"/>
            <p:cNvSpPr>
              <a:spLocks noChangeArrowheads="1"/>
            </p:cNvSpPr>
            <p:nvPr/>
          </p:nvSpPr>
          <p:spPr bwMode="auto">
            <a:xfrm>
              <a:off x="4804" y="1777"/>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1" name="Line 106"/>
            <p:cNvSpPr>
              <a:spLocks noChangeShapeType="1"/>
            </p:cNvSpPr>
            <p:nvPr/>
          </p:nvSpPr>
          <p:spPr bwMode="auto">
            <a:xfrm>
              <a:off x="4804" y="1981"/>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2" name="Rectangle 107"/>
            <p:cNvSpPr>
              <a:spLocks noChangeArrowheads="1"/>
            </p:cNvSpPr>
            <p:nvPr/>
          </p:nvSpPr>
          <p:spPr bwMode="auto">
            <a:xfrm>
              <a:off x="4804" y="1981"/>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3" name="Line 108"/>
            <p:cNvSpPr>
              <a:spLocks noChangeShapeType="1"/>
            </p:cNvSpPr>
            <p:nvPr/>
          </p:nvSpPr>
          <p:spPr bwMode="auto">
            <a:xfrm>
              <a:off x="4804" y="2185"/>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4" name="Rectangle 109"/>
            <p:cNvSpPr>
              <a:spLocks noChangeArrowheads="1"/>
            </p:cNvSpPr>
            <p:nvPr/>
          </p:nvSpPr>
          <p:spPr bwMode="auto">
            <a:xfrm>
              <a:off x="4804" y="2185"/>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5" name="Line 110"/>
            <p:cNvSpPr>
              <a:spLocks noChangeShapeType="1"/>
            </p:cNvSpPr>
            <p:nvPr/>
          </p:nvSpPr>
          <p:spPr bwMode="auto">
            <a:xfrm>
              <a:off x="4804" y="2402"/>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6" name="Rectangle 111"/>
            <p:cNvSpPr>
              <a:spLocks noChangeArrowheads="1"/>
            </p:cNvSpPr>
            <p:nvPr/>
          </p:nvSpPr>
          <p:spPr bwMode="auto">
            <a:xfrm>
              <a:off x="4804" y="2402"/>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7" name="Line 112"/>
            <p:cNvSpPr>
              <a:spLocks noChangeShapeType="1"/>
            </p:cNvSpPr>
            <p:nvPr/>
          </p:nvSpPr>
          <p:spPr bwMode="auto">
            <a:xfrm>
              <a:off x="4804" y="2606"/>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8" name="Rectangle 113"/>
            <p:cNvSpPr>
              <a:spLocks noChangeArrowheads="1"/>
            </p:cNvSpPr>
            <p:nvPr/>
          </p:nvSpPr>
          <p:spPr bwMode="auto">
            <a:xfrm>
              <a:off x="4804" y="2606"/>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9" name="Line 114"/>
            <p:cNvSpPr>
              <a:spLocks noChangeShapeType="1"/>
            </p:cNvSpPr>
            <p:nvPr/>
          </p:nvSpPr>
          <p:spPr bwMode="auto">
            <a:xfrm>
              <a:off x="4804" y="2810"/>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0" name="Rectangle 115"/>
            <p:cNvSpPr>
              <a:spLocks noChangeArrowheads="1"/>
            </p:cNvSpPr>
            <p:nvPr/>
          </p:nvSpPr>
          <p:spPr bwMode="auto">
            <a:xfrm>
              <a:off x="4804" y="2810"/>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21" name="Line 116"/>
            <p:cNvSpPr>
              <a:spLocks noChangeShapeType="1"/>
            </p:cNvSpPr>
            <p:nvPr/>
          </p:nvSpPr>
          <p:spPr bwMode="auto">
            <a:xfrm>
              <a:off x="4804" y="3027"/>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2" name="Rectangle 117"/>
            <p:cNvSpPr>
              <a:spLocks noChangeArrowheads="1"/>
            </p:cNvSpPr>
            <p:nvPr/>
          </p:nvSpPr>
          <p:spPr bwMode="auto">
            <a:xfrm>
              <a:off x="4804" y="3027"/>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23" name="Line 118"/>
            <p:cNvSpPr>
              <a:spLocks noChangeShapeType="1"/>
            </p:cNvSpPr>
            <p:nvPr/>
          </p:nvSpPr>
          <p:spPr bwMode="auto">
            <a:xfrm>
              <a:off x="5561" y="3243"/>
              <a:ext cx="1"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4" name="Rectangle 119"/>
            <p:cNvSpPr>
              <a:spLocks noChangeArrowheads="1"/>
            </p:cNvSpPr>
            <p:nvPr/>
          </p:nvSpPr>
          <p:spPr bwMode="auto">
            <a:xfrm>
              <a:off x="5561" y="3243"/>
              <a:ext cx="1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2" name="圆角矩形 1"/>
          <p:cNvSpPr/>
          <p:nvPr/>
        </p:nvSpPr>
        <p:spPr bwMode="auto">
          <a:xfrm>
            <a:off x="7636531" y="1494606"/>
            <a:ext cx="285976" cy="2590051"/>
          </a:xfrm>
          <a:prstGeom prst="roundRect">
            <a:avLst/>
          </a:prstGeom>
          <a:noFill/>
          <a:ln w="190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3" name="圆角矩形 2"/>
          <p:cNvSpPr/>
          <p:nvPr/>
        </p:nvSpPr>
        <p:spPr bwMode="auto">
          <a:xfrm>
            <a:off x="5872267" y="1493041"/>
            <a:ext cx="294710" cy="2587580"/>
          </a:xfrm>
          <a:prstGeom prst="roundRect">
            <a:avLst/>
          </a:prstGeom>
          <a:noFill/>
          <a:ln w="9525" cap="flat" cmpd="sng" algn="ctr">
            <a:solidFill>
              <a:schemeClr val="accent1">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122" name="圆角矩形 121"/>
          <p:cNvSpPr/>
          <p:nvPr/>
        </p:nvSpPr>
        <p:spPr bwMode="auto">
          <a:xfrm>
            <a:off x="5029728" y="1485104"/>
            <a:ext cx="308151" cy="2592000"/>
          </a:xfrm>
          <a:prstGeom prst="roundRect">
            <a:avLst/>
          </a:prstGeom>
          <a:noFill/>
          <a:ln w="19050" cap="flat" cmpd="sng" algn="ctr">
            <a:solidFill>
              <a:srgbClr val="C0000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123" name="圆角矩形 122"/>
          <p:cNvSpPr/>
          <p:nvPr/>
        </p:nvSpPr>
        <p:spPr bwMode="auto">
          <a:xfrm>
            <a:off x="6739271" y="1497077"/>
            <a:ext cx="497968" cy="2587580"/>
          </a:xfrm>
          <a:prstGeom prst="roundRect">
            <a:avLst/>
          </a:prstGeom>
          <a:noFill/>
          <a:ln w="9525" cap="flat" cmpd="sng" algn="ctr">
            <a:solidFill>
              <a:srgbClr val="7030A0"/>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124" name="圆角矩形 123"/>
          <p:cNvSpPr/>
          <p:nvPr/>
        </p:nvSpPr>
        <p:spPr bwMode="auto">
          <a:xfrm>
            <a:off x="3134536" y="2335982"/>
            <a:ext cx="842915" cy="1243535"/>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125" name="圆角矩形 124"/>
          <p:cNvSpPr/>
          <p:nvPr/>
        </p:nvSpPr>
        <p:spPr bwMode="auto">
          <a:xfrm>
            <a:off x="7913906" y="1495809"/>
            <a:ext cx="842915" cy="2592000"/>
          </a:xfrm>
          <a:prstGeom prst="roundRect">
            <a:avLst/>
          </a:prstGeom>
          <a:noFill/>
          <a:ln w="9525" cap="flat" cmpd="sng" algn="ctr">
            <a:solidFill>
              <a:schemeClr val="accent6">
                <a:lumMod val="75000"/>
              </a:schemeClr>
            </a:solid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grpSp>
        <p:nvGrpSpPr>
          <p:cNvPr id="128" name="Group 10"/>
          <p:cNvGrpSpPr>
            <a:grpSpLocks/>
          </p:cNvGrpSpPr>
          <p:nvPr/>
        </p:nvGrpSpPr>
        <p:grpSpPr bwMode="auto">
          <a:xfrm>
            <a:off x="159159" y="3923864"/>
            <a:ext cx="6423108" cy="1817829"/>
            <a:chOff x="164" y="1062"/>
            <a:chExt cx="5377" cy="1373"/>
          </a:xfrm>
        </p:grpSpPr>
        <p:sp>
          <p:nvSpPr>
            <p:cNvPr id="129" name="Freeform 11"/>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0" name="Freeform 12"/>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1" name="Rectangle 13"/>
            <p:cNvSpPr>
              <a:spLocks noChangeArrowheads="1"/>
            </p:cNvSpPr>
            <p:nvPr/>
          </p:nvSpPr>
          <p:spPr bwMode="auto">
            <a:xfrm>
              <a:off x="910" y="1614"/>
              <a:ext cx="21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gns</a:t>
              </a:r>
              <a:endParaRPr lang="en-US" b="0">
                <a:latin typeface="Arial" pitchFamily="34" charset="0"/>
              </a:endParaRPr>
            </a:p>
          </p:txBody>
        </p:sp>
        <p:sp>
          <p:nvSpPr>
            <p:cNvPr id="132" name="Rectangle 14"/>
            <p:cNvSpPr>
              <a:spLocks noChangeArrowheads="1"/>
            </p:cNvSpPr>
            <p:nvPr/>
          </p:nvSpPr>
          <p:spPr bwMode="auto">
            <a:xfrm>
              <a:off x="774"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100 001</a:t>
              </a:r>
              <a:endParaRPr lang="en-US" b="0">
                <a:latin typeface="Arial" pitchFamily="34" charset="0"/>
              </a:endParaRPr>
            </a:p>
          </p:txBody>
        </p:sp>
        <p:sp>
          <p:nvSpPr>
            <p:cNvPr id="133" name="Line 15"/>
            <p:cNvSpPr>
              <a:spLocks noChangeShapeType="1"/>
            </p:cNvSpPr>
            <p:nvPr/>
          </p:nvSpPr>
          <p:spPr bwMode="auto">
            <a:xfrm>
              <a:off x="1264"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4" name="Freeform 16"/>
            <p:cNvSpPr>
              <a:spLocks/>
            </p:cNvSpPr>
            <p:nvPr/>
          </p:nvSpPr>
          <p:spPr bwMode="auto">
            <a:xfrm>
              <a:off x="1909" y="1657"/>
              <a:ext cx="89" cy="58"/>
            </a:xfrm>
            <a:custGeom>
              <a:avLst/>
              <a:gdLst>
                <a:gd name="T0" fmla="*/ 0 w 177"/>
                <a:gd name="T1" fmla="*/ 0 h 117"/>
                <a:gd name="T2" fmla="*/ 23 w 177"/>
                <a:gd name="T3" fmla="*/ 7 h 117"/>
                <a:gd name="T4" fmla="*/ 0 w 177"/>
                <a:gd name="T5" fmla="*/ 14 h 117"/>
                <a:gd name="T6" fmla="*/ 0 w 177"/>
                <a:gd name="T7" fmla="*/ 0 h 117"/>
                <a:gd name="T8" fmla="*/ 0 60000 65536"/>
                <a:gd name="T9" fmla="*/ 0 60000 65536"/>
                <a:gd name="T10" fmla="*/ 0 60000 65536"/>
                <a:gd name="T11" fmla="*/ 0 60000 65536"/>
                <a:gd name="T12" fmla="*/ 0 w 177"/>
                <a:gd name="T13" fmla="*/ 0 h 117"/>
                <a:gd name="T14" fmla="*/ 177 w 177"/>
                <a:gd name="T15" fmla="*/ 117 h 117"/>
              </a:gdLst>
              <a:ahLst/>
              <a:cxnLst>
                <a:cxn ang="T8">
                  <a:pos x="T0" y="T1"/>
                </a:cxn>
                <a:cxn ang="T9">
                  <a:pos x="T2" y="T3"/>
                </a:cxn>
                <a:cxn ang="T10">
                  <a:pos x="T4" y="T5"/>
                </a:cxn>
                <a:cxn ang="T11">
                  <a:pos x="T6" y="T7"/>
                </a:cxn>
              </a:cxnLst>
              <a:rect l="T12" t="T13" r="T14" b="T15"/>
              <a:pathLst>
                <a:path w="177" h="117">
                  <a:moveTo>
                    <a:pt x="0" y="0"/>
                  </a:moveTo>
                  <a:lnTo>
                    <a:pt x="177"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Rectangle 17"/>
            <p:cNvSpPr>
              <a:spLocks noChangeArrowheads="1"/>
            </p:cNvSpPr>
            <p:nvPr/>
          </p:nvSpPr>
          <p:spPr bwMode="auto">
            <a:xfrm>
              <a:off x="1486" y="155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136" name="Freeform 18"/>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7" name="Freeform 19"/>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8" name="Rectangle 20"/>
            <p:cNvSpPr>
              <a:spLocks noChangeArrowheads="1"/>
            </p:cNvSpPr>
            <p:nvPr/>
          </p:nvSpPr>
          <p:spPr bwMode="auto">
            <a:xfrm>
              <a:off x="2136" y="1614"/>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yns</a:t>
              </a:r>
              <a:endParaRPr lang="en-US" b="0">
                <a:latin typeface="Arial" pitchFamily="34" charset="0"/>
              </a:endParaRPr>
            </a:p>
          </p:txBody>
        </p:sp>
        <p:sp>
          <p:nvSpPr>
            <p:cNvPr id="139" name="Rectangle 21"/>
            <p:cNvSpPr>
              <a:spLocks noChangeArrowheads="1"/>
            </p:cNvSpPr>
            <p:nvPr/>
          </p:nvSpPr>
          <p:spPr bwMode="auto">
            <a:xfrm>
              <a:off x="1996"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010 001</a:t>
              </a:r>
              <a:endParaRPr lang="en-US" b="0">
                <a:latin typeface="Arial" pitchFamily="34" charset="0"/>
              </a:endParaRPr>
            </a:p>
          </p:txBody>
        </p:sp>
        <p:sp>
          <p:nvSpPr>
            <p:cNvPr id="140" name="Line 22"/>
            <p:cNvSpPr>
              <a:spLocks noChangeShapeType="1"/>
            </p:cNvSpPr>
            <p:nvPr/>
          </p:nvSpPr>
          <p:spPr bwMode="auto">
            <a:xfrm>
              <a:off x="2486"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1" name="Freeform 23"/>
            <p:cNvSpPr>
              <a:spLocks/>
            </p:cNvSpPr>
            <p:nvPr/>
          </p:nvSpPr>
          <p:spPr bwMode="auto">
            <a:xfrm>
              <a:off x="3132" y="1657"/>
              <a:ext cx="87" cy="58"/>
            </a:xfrm>
            <a:custGeom>
              <a:avLst/>
              <a:gdLst>
                <a:gd name="T0" fmla="*/ 0 w 176"/>
                <a:gd name="T1" fmla="*/ 0 h 117"/>
                <a:gd name="T2" fmla="*/ 21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2" name="Freeform 24"/>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25"/>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4" name="Rectangle 26"/>
            <p:cNvSpPr>
              <a:spLocks noChangeArrowheads="1"/>
            </p:cNvSpPr>
            <p:nvPr/>
          </p:nvSpPr>
          <p:spPr bwMode="auto">
            <a:xfrm>
              <a:off x="3340" y="1614"/>
              <a:ext cx="24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gew</a:t>
              </a:r>
              <a:endParaRPr lang="en-US" b="0">
                <a:latin typeface="Arial" pitchFamily="34" charset="0"/>
              </a:endParaRPr>
            </a:p>
          </p:txBody>
        </p:sp>
        <p:sp>
          <p:nvSpPr>
            <p:cNvPr id="145" name="Freeform 27"/>
            <p:cNvSpPr>
              <a:spLocks/>
            </p:cNvSpPr>
            <p:nvPr/>
          </p:nvSpPr>
          <p:spPr bwMode="auto">
            <a:xfrm>
              <a:off x="567" y="1208"/>
              <a:ext cx="836" cy="382"/>
            </a:xfrm>
            <a:custGeom>
              <a:avLst/>
              <a:gdLst>
                <a:gd name="T0" fmla="*/ 174 w 1670"/>
                <a:gd name="T1" fmla="*/ 94 h 764"/>
                <a:gd name="T2" fmla="*/ 181 w 1670"/>
                <a:gd name="T3" fmla="*/ 90 h 764"/>
                <a:gd name="T4" fmla="*/ 188 w 1670"/>
                <a:gd name="T5" fmla="*/ 86 h 764"/>
                <a:gd name="T6" fmla="*/ 194 w 1670"/>
                <a:gd name="T7" fmla="*/ 82 h 764"/>
                <a:gd name="T8" fmla="*/ 199 w 1670"/>
                <a:gd name="T9" fmla="*/ 78 h 764"/>
                <a:gd name="T10" fmla="*/ 203 w 1670"/>
                <a:gd name="T11" fmla="*/ 74 h 764"/>
                <a:gd name="T12" fmla="*/ 206 w 1670"/>
                <a:gd name="T13" fmla="*/ 69 h 764"/>
                <a:gd name="T14" fmla="*/ 208 w 1670"/>
                <a:gd name="T15" fmla="*/ 65 h 764"/>
                <a:gd name="T16" fmla="*/ 210 w 1670"/>
                <a:gd name="T17" fmla="*/ 60 h 764"/>
                <a:gd name="T18" fmla="*/ 209 w 1670"/>
                <a:gd name="T19" fmla="*/ 55 h 764"/>
                <a:gd name="T20" fmla="*/ 208 w 1670"/>
                <a:gd name="T21" fmla="*/ 50 h 764"/>
                <a:gd name="T22" fmla="*/ 206 w 1670"/>
                <a:gd name="T23" fmla="*/ 47 h 764"/>
                <a:gd name="T24" fmla="*/ 204 w 1670"/>
                <a:gd name="T25" fmla="*/ 43 h 764"/>
                <a:gd name="T26" fmla="*/ 202 w 1670"/>
                <a:gd name="T27" fmla="*/ 40 h 764"/>
                <a:gd name="T28" fmla="*/ 196 w 1670"/>
                <a:gd name="T29" fmla="*/ 35 h 764"/>
                <a:gd name="T30" fmla="*/ 189 w 1670"/>
                <a:gd name="T31" fmla="*/ 29 h 764"/>
                <a:gd name="T32" fmla="*/ 180 w 1670"/>
                <a:gd name="T33" fmla="*/ 23 h 764"/>
                <a:gd name="T34" fmla="*/ 170 w 1670"/>
                <a:gd name="T35" fmla="*/ 17 h 764"/>
                <a:gd name="T36" fmla="*/ 159 w 1670"/>
                <a:gd name="T37" fmla="*/ 12 h 764"/>
                <a:gd name="T38" fmla="*/ 147 w 1670"/>
                <a:gd name="T39" fmla="*/ 8 h 764"/>
                <a:gd name="T40" fmla="*/ 135 w 1670"/>
                <a:gd name="T41" fmla="*/ 5 h 764"/>
                <a:gd name="T42" fmla="*/ 123 w 1670"/>
                <a:gd name="T43" fmla="*/ 2 h 764"/>
                <a:gd name="T44" fmla="*/ 111 w 1670"/>
                <a:gd name="T45" fmla="*/ 1 h 764"/>
                <a:gd name="T46" fmla="*/ 100 w 1670"/>
                <a:gd name="T47" fmla="*/ 0 h 764"/>
                <a:gd name="T48" fmla="*/ 90 w 1670"/>
                <a:gd name="T49" fmla="*/ 1 h 764"/>
                <a:gd name="T50" fmla="*/ 81 w 1670"/>
                <a:gd name="T51" fmla="*/ 2 h 764"/>
                <a:gd name="T52" fmla="*/ 72 w 1670"/>
                <a:gd name="T53" fmla="*/ 4 h 764"/>
                <a:gd name="T54" fmla="*/ 64 w 1670"/>
                <a:gd name="T55" fmla="*/ 7 h 764"/>
                <a:gd name="T56" fmla="*/ 56 w 1670"/>
                <a:gd name="T57" fmla="*/ 9 h 764"/>
                <a:gd name="T58" fmla="*/ 48 w 1670"/>
                <a:gd name="T59" fmla="*/ 13 h 764"/>
                <a:gd name="T60" fmla="*/ 41 w 1670"/>
                <a:gd name="T61" fmla="*/ 16 h 764"/>
                <a:gd name="T62" fmla="*/ 34 w 1670"/>
                <a:gd name="T63" fmla="*/ 20 h 764"/>
                <a:gd name="T64" fmla="*/ 28 w 1670"/>
                <a:gd name="T65" fmla="*/ 24 h 764"/>
                <a:gd name="T66" fmla="*/ 23 w 1670"/>
                <a:gd name="T67" fmla="*/ 29 h 764"/>
                <a:gd name="T68" fmla="*/ 18 w 1670"/>
                <a:gd name="T69" fmla="*/ 32 h 764"/>
                <a:gd name="T70" fmla="*/ 14 w 1670"/>
                <a:gd name="T71" fmla="*/ 36 h 764"/>
                <a:gd name="T72" fmla="*/ 10 w 1670"/>
                <a:gd name="T73" fmla="*/ 40 h 764"/>
                <a:gd name="T74" fmla="*/ 7 w 1670"/>
                <a:gd name="T75" fmla="*/ 44 h 764"/>
                <a:gd name="T76" fmla="*/ 5 w 1670"/>
                <a:gd name="T77" fmla="*/ 48 h 764"/>
                <a:gd name="T78" fmla="*/ 3 w 1670"/>
                <a:gd name="T79" fmla="*/ 52 h 764"/>
                <a:gd name="T80" fmla="*/ 2 w 1670"/>
                <a:gd name="T81" fmla="*/ 56 h 764"/>
                <a:gd name="T82" fmla="*/ 1 w 1670"/>
                <a:gd name="T83" fmla="*/ 59 h 764"/>
                <a:gd name="T84" fmla="*/ 0 w 1670"/>
                <a:gd name="T85" fmla="*/ 63 h 764"/>
                <a:gd name="T86" fmla="*/ 1 w 1670"/>
                <a:gd name="T87" fmla="*/ 66 h 764"/>
                <a:gd name="T88" fmla="*/ 1 w 1670"/>
                <a:gd name="T89" fmla="*/ 70 h 764"/>
                <a:gd name="T90" fmla="*/ 3 w 1670"/>
                <a:gd name="T91" fmla="*/ 73 h 764"/>
                <a:gd name="T92" fmla="*/ 4 w 1670"/>
                <a:gd name="T93" fmla="*/ 76 h 764"/>
                <a:gd name="T94" fmla="*/ 6 w 1670"/>
                <a:gd name="T95" fmla="*/ 79 h 764"/>
                <a:gd name="T96" fmla="*/ 9 w 1670"/>
                <a:gd name="T97" fmla="*/ 82 h 764"/>
                <a:gd name="T98" fmla="*/ 12 w 1670"/>
                <a:gd name="T99" fmla="*/ 84 h 764"/>
                <a:gd name="T100" fmla="*/ 16 w 1670"/>
                <a:gd name="T101" fmla="*/ 87 h 764"/>
                <a:gd name="T102" fmla="*/ 20 w 1670"/>
                <a:gd name="T103" fmla="*/ 89 h 764"/>
                <a:gd name="T104" fmla="*/ 25 w 1670"/>
                <a:gd name="T105" fmla="*/ 91 h 764"/>
                <a:gd name="T106" fmla="*/ 30 w 1670"/>
                <a:gd name="T107" fmla="*/ 93 h 764"/>
                <a:gd name="T108" fmla="*/ 35 w 1670"/>
                <a:gd name="T109" fmla="*/ 95 h 7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70"/>
                <a:gd name="T166" fmla="*/ 0 h 764"/>
                <a:gd name="T167" fmla="*/ 1670 w 1670"/>
                <a:gd name="T168" fmla="*/ 764 h 7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70" h="764">
                  <a:moveTo>
                    <a:pt x="1345" y="764"/>
                  </a:moveTo>
                  <a:lnTo>
                    <a:pt x="1365" y="754"/>
                  </a:lnTo>
                  <a:lnTo>
                    <a:pt x="1387" y="745"/>
                  </a:lnTo>
                  <a:lnTo>
                    <a:pt x="1407" y="736"/>
                  </a:lnTo>
                  <a:lnTo>
                    <a:pt x="1426" y="727"/>
                  </a:lnTo>
                  <a:lnTo>
                    <a:pt x="1444" y="717"/>
                  </a:lnTo>
                  <a:lnTo>
                    <a:pt x="1462" y="707"/>
                  </a:lnTo>
                  <a:lnTo>
                    <a:pt x="1481" y="696"/>
                  </a:lnTo>
                  <a:lnTo>
                    <a:pt x="1498" y="687"/>
                  </a:lnTo>
                  <a:lnTo>
                    <a:pt x="1513" y="676"/>
                  </a:lnTo>
                  <a:lnTo>
                    <a:pt x="1530" y="665"/>
                  </a:lnTo>
                  <a:lnTo>
                    <a:pt x="1544" y="654"/>
                  </a:lnTo>
                  <a:lnTo>
                    <a:pt x="1559" y="643"/>
                  </a:lnTo>
                  <a:lnTo>
                    <a:pt x="1572" y="633"/>
                  </a:lnTo>
                  <a:lnTo>
                    <a:pt x="1586" y="620"/>
                  </a:lnTo>
                  <a:lnTo>
                    <a:pt x="1596" y="610"/>
                  </a:lnTo>
                  <a:lnTo>
                    <a:pt x="1609" y="597"/>
                  </a:lnTo>
                  <a:lnTo>
                    <a:pt x="1618" y="587"/>
                  </a:lnTo>
                  <a:lnTo>
                    <a:pt x="1627" y="574"/>
                  </a:lnTo>
                  <a:lnTo>
                    <a:pt x="1636" y="562"/>
                  </a:lnTo>
                  <a:lnTo>
                    <a:pt x="1644" y="550"/>
                  </a:lnTo>
                  <a:lnTo>
                    <a:pt x="1650" y="537"/>
                  </a:lnTo>
                  <a:lnTo>
                    <a:pt x="1656" y="525"/>
                  </a:lnTo>
                  <a:lnTo>
                    <a:pt x="1661" y="513"/>
                  </a:lnTo>
                  <a:lnTo>
                    <a:pt x="1666" y="500"/>
                  </a:lnTo>
                  <a:lnTo>
                    <a:pt x="1667" y="487"/>
                  </a:lnTo>
                  <a:lnTo>
                    <a:pt x="1670" y="474"/>
                  </a:lnTo>
                  <a:lnTo>
                    <a:pt x="1670" y="462"/>
                  </a:lnTo>
                  <a:lnTo>
                    <a:pt x="1670" y="448"/>
                  </a:lnTo>
                  <a:lnTo>
                    <a:pt x="1669" y="434"/>
                  </a:lnTo>
                  <a:lnTo>
                    <a:pt x="1666" y="422"/>
                  </a:lnTo>
                  <a:lnTo>
                    <a:pt x="1663" y="408"/>
                  </a:lnTo>
                  <a:lnTo>
                    <a:pt x="1658" y="394"/>
                  </a:lnTo>
                  <a:lnTo>
                    <a:pt x="1653" y="386"/>
                  </a:lnTo>
                  <a:lnTo>
                    <a:pt x="1649" y="377"/>
                  </a:lnTo>
                  <a:lnTo>
                    <a:pt x="1644" y="370"/>
                  </a:lnTo>
                  <a:lnTo>
                    <a:pt x="1640" y="360"/>
                  </a:lnTo>
                  <a:lnTo>
                    <a:pt x="1635" y="353"/>
                  </a:lnTo>
                  <a:lnTo>
                    <a:pt x="1629" y="343"/>
                  </a:lnTo>
                  <a:lnTo>
                    <a:pt x="1623" y="336"/>
                  </a:lnTo>
                  <a:lnTo>
                    <a:pt x="1615" y="326"/>
                  </a:lnTo>
                  <a:lnTo>
                    <a:pt x="1609" y="319"/>
                  </a:lnTo>
                  <a:lnTo>
                    <a:pt x="1601" y="310"/>
                  </a:lnTo>
                  <a:lnTo>
                    <a:pt x="1584" y="293"/>
                  </a:lnTo>
                  <a:lnTo>
                    <a:pt x="1567" y="276"/>
                  </a:lnTo>
                  <a:lnTo>
                    <a:pt x="1547" y="259"/>
                  </a:lnTo>
                  <a:lnTo>
                    <a:pt x="1527" y="242"/>
                  </a:lnTo>
                  <a:lnTo>
                    <a:pt x="1506" y="226"/>
                  </a:lnTo>
                  <a:lnTo>
                    <a:pt x="1482" y="209"/>
                  </a:lnTo>
                  <a:lnTo>
                    <a:pt x="1458" y="194"/>
                  </a:lnTo>
                  <a:lnTo>
                    <a:pt x="1433" y="179"/>
                  </a:lnTo>
                  <a:lnTo>
                    <a:pt x="1407" y="163"/>
                  </a:lnTo>
                  <a:lnTo>
                    <a:pt x="1379" y="149"/>
                  </a:lnTo>
                  <a:lnTo>
                    <a:pt x="1352" y="136"/>
                  </a:lnTo>
                  <a:lnTo>
                    <a:pt x="1324" y="122"/>
                  </a:lnTo>
                  <a:lnTo>
                    <a:pt x="1295" y="108"/>
                  </a:lnTo>
                  <a:lnTo>
                    <a:pt x="1264" y="96"/>
                  </a:lnTo>
                  <a:lnTo>
                    <a:pt x="1233" y="83"/>
                  </a:lnTo>
                  <a:lnTo>
                    <a:pt x="1202" y="72"/>
                  </a:lnTo>
                  <a:lnTo>
                    <a:pt x="1171" y="62"/>
                  </a:lnTo>
                  <a:lnTo>
                    <a:pt x="1139" y="51"/>
                  </a:lnTo>
                  <a:lnTo>
                    <a:pt x="1107" y="42"/>
                  </a:lnTo>
                  <a:lnTo>
                    <a:pt x="1074" y="34"/>
                  </a:lnTo>
                  <a:lnTo>
                    <a:pt x="1042" y="26"/>
                  </a:lnTo>
                  <a:lnTo>
                    <a:pt x="1010" y="20"/>
                  </a:lnTo>
                  <a:lnTo>
                    <a:pt x="977" y="14"/>
                  </a:lnTo>
                  <a:lnTo>
                    <a:pt x="945" y="9"/>
                  </a:lnTo>
                  <a:lnTo>
                    <a:pt x="913" y="5"/>
                  </a:lnTo>
                  <a:lnTo>
                    <a:pt x="880" y="2"/>
                  </a:lnTo>
                  <a:lnTo>
                    <a:pt x="848" y="0"/>
                  </a:lnTo>
                  <a:lnTo>
                    <a:pt x="824" y="0"/>
                  </a:lnTo>
                  <a:lnTo>
                    <a:pt x="797" y="0"/>
                  </a:lnTo>
                  <a:lnTo>
                    <a:pt x="771" y="0"/>
                  </a:lnTo>
                  <a:lnTo>
                    <a:pt x="745" y="2"/>
                  </a:lnTo>
                  <a:lnTo>
                    <a:pt x="720" y="3"/>
                  </a:lnTo>
                  <a:lnTo>
                    <a:pt x="696" y="6"/>
                  </a:lnTo>
                  <a:lnTo>
                    <a:pt x="671" y="9"/>
                  </a:lnTo>
                  <a:lnTo>
                    <a:pt x="646" y="14"/>
                  </a:lnTo>
                  <a:lnTo>
                    <a:pt x="623" y="19"/>
                  </a:lnTo>
                  <a:lnTo>
                    <a:pt x="599" y="23"/>
                  </a:lnTo>
                  <a:lnTo>
                    <a:pt x="576" y="29"/>
                  </a:lnTo>
                  <a:lnTo>
                    <a:pt x="553" y="36"/>
                  </a:lnTo>
                  <a:lnTo>
                    <a:pt x="529" y="42"/>
                  </a:lnTo>
                  <a:lnTo>
                    <a:pt x="508" y="49"/>
                  </a:lnTo>
                  <a:lnTo>
                    <a:pt x="486" y="56"/>
                  </a:lnTo>
                  <a:lnTo>
                    <a:pt x="465" y="63"/>
                  </a:lnTo>
                  <a:lnTo>
                    <a:pt x="443" y="72"/>
                  </a:lnTo>
                  <a:lnTo>
                    <a:pt x="423" y="80"/>
                  </a:lnTo>
                  <a:lnTo>
                    <a:pt x="402" y="89"/>
                  </a:lnTo>
                  <a:lnTo>
                    <a:pt x="382" y="99"/>
                  </a:lnTo>
                  <a:lnTo>
                    <a:pt x="363" y="108"/>
                  </a:lnTo>
                  <a:lnTo>
                    <a:pt x="343" y="117"/>
                  </a:lnTo>
                  <a:lnTo>
                    <a:pt x="325" y="128"/>
                  </a:lnTo>
                  <a:lnTo>
                    <a:pt x="308" y="139"/>
                  </a:lnTo>
                  <a:lnTo>
                    <a:pt x="289" y="148"/>
                  </a:lnTo>
                  <a:lnTo>
                    <a:pt x="272" y="159"/>
                  </a:lnTo>
                  <a:lnTo>
                    <a:pt x="255" y="169"/>
                  </a:lnTo>
                  <a:lnTo>
                    <a:pt x="240" y="180"/>
                  </a:lnTo>
                  <a:lnTo>
                    <a:pt x="223" y="191"/>
                  </a:lnTo>
                  <a:lnTo>
                    <a:pt x="209" y="202"/>
                  </a:lnTo>
                  <a:lnTo>
                    <a:pt x="194" y="213"/>
                  </a:lnTo>
                  <a:lnTo>
                    <a:pt x="180" y="225"/>
                  </a:lnTo>
                  <a:lnTo>
                    <a:pt x="166" y="234"/>
                  </a:lnTo>
                  <a:lnTo>
                    <a:pt x="154" y="245"/>
                  </a:lnTo>
                  <a:lnTo>
                    <a:pt x="141" y="256"/>
                  </a:lnTo>
                  <a:lnTo>
                    <a:pt x="131" y="266"/>
                  </a:lnTo>
                  <a:lnTo>
                    <a:pt x="120" y="277"/>
                  </a:lnTo>
                  <a:lnTo>
                    <a:pt x="109" y="288"/>
                  </a:lnTo>
                  <a:lnTo>
                    <a:pt x="98" y="299"/>
                  </a:lnTo>
                  <a:lnTo>
                    <a:pt x="89" y="310"/>
                  </a:lnTo>
                  <a:lnTo>
                    <a:pt x="80" y="319"/>
                  </a:lnTo>
                  <a:lnTo>
                    <a:pt x="71" y="330"/>
                  </a:lnTo>
                  <a:lnTo>
                    <a:pt x="63" y="340"/>
                  </a:lnTo>
                  <a:lnTo>
                    <a:pt x="55" y="351"/>
                  </a:lnTo>
                  <a:lnTo>
                    <a:pt x="49" y="362"/>
                  </a:lnTo>
                  <a:lnTo>
                    <a:pt x="41" y="371"/>
                  </a:lnTo>
                  <a:lnTo>
                    <a:pt x="35" y="382"/>
                  </a:lnTo>
                  <a:lnTo>
                    <a:pt x="31" y="393"/>
                  </a:lnTo>
                  <a:lnTo>
                    <a:pt x="24" y="402"/>
                  </a:lnTo>
                  <a:lnTo>
                    <a:pt x="20" y="413"/>
                  </a:lnTo>
                  <a:lnTo>
                    <a:pt x="15" y="422"/>
                  </a:lnTo>
                  <a:lnTo>
                    <a:pt x="12" y="433"/>
                  </a:lnTo>
                  <a:lnTo>
                    <a:pt x="9" y="442"/>
                  </a:lnTo>
                  <a:lnTo>
                    <a:pt x="6" y="453"/>
                  </a:lnTo>
                  <a:lnTo>
                    <a:pt x="4" y="462"/>
                  </a:lnTo>
                  <a:lnTo>
                    <a:pt x="1" y="471"/>
                  </a:lnTo>
                  <a:lnTo>
                    <a:pt x="1" y="480"/>
                  </a:lnTo>
                  <a:lnTo>
                    <a:pt x="0" y="491"/>
                  </a:lnTo>
                  <a:lnTo>
                    <a:pt x="0" y="500"/>
                  </a:lnTo>
                  <a:lnTo>
                    <a:pt x="0" y="510"/>
                  </a:lnTo>
                  <a:lnTo>
                    <a:pt x="0" y="519"/>
                  </a:lnTo>
                  <a:lnTo>
                    <a:pt x="1" y="528"/>
                  </a:lnTo>
                  <a:lnTo>
                    <a:pt x="3" y="537"/>
                  </a:lnTo>
                  <a:lnTo>
                    <a:pt x="4" y="545"/>
                  </a:lnTo>
                  <a:lnTo>
                    <a:pt x="6" y="554"/>
                  </a:lnTo>
                  <a:lnTo>
                    <a:pt x="9" y="563"/>
                  </a:lnTo>
                  <a:lnTo>
                    <a:pt x="12" y="571"/>
                  </a:lnTo>
                  <a:lnTo>
                    <a:pt x="17" y="580"/>
                  </a:lnTo>
                  <a:lnTo>
                    <a:pt x="20" y="588"/>
                  </a:lnTo>
                  <a:lnTo>
                    <a:pt x="24" y="597"/>
                  </a:lnTo>
                  <a:lnTo>
                    <a:pt x="31" y="605"/>
                  </a:lnTo>
                  <a:lnTo>
                    <a:pt x="35" y="613"/>
                  </a:lnTo>
                  <a:lnTo>
                    <a:pt x="41" y="620"/>
                  </a:lnTo>
                  <a:lnTo>
                    <a:pt x="48" y="628"/>
                  </a:lnTo>
                  <a:lnTo>
                    <a:pt x="55" y="636"/>
                  </a:lnTo>
                  <a:lnTo>
                    <a:pt x="61" y="643"/>
                  </a:lnTo>
                  <a:lnTo>
                    <a:pt x="69" y="651"/>
                  </a:lnTo>
                  <a:lnTo>
                    <a:pt x="77" y="657"/>
                  </a:lnTo>
                  <a:lnTo>
                    <a:pt x="86" y="665"/>
                  </a:lnTo>
                  <a:lnTo>
                    <a:pt x="95" y="671"/>
                  </a:lnTo>
                  <a:lnTo>
                    <a:pt x="104" y="679"/>
                  </a:lnTo>
                  <a:lnTo>
                    <a:pt x="114" y="685"/>
                  </a:lnTo>
                  <a:lnTo>
                    <a:pt x="125" y="691"/>
                  </a:lnTo>
                  <a:lnTo>
                    <a:pt x="135" y="697"/>
                  </a:lnTo>
                  <a:lnTo>
                    <a:pt x="146" y="704"/>
                  </a:lnTo>
                  <a:lnTo>
                    <a:pt x="157" y="710"/>
                  </a:lnTo>
                  <a:lnTo>
                    <a:pt x="169" y="716"/>
                  </a:lnTo>
                  <a:lnTo>
                    <a:pt x="181" y="720"/>
                  </a:lnTo>
                  <a:lnTo>
                    <a:pt x="194" y="727"/>
                  </a:lnTo>
                  <a:lnTo>
                    <a:pt x="208" y="731"/>
                  </a:lnTo>
                  <a:lnTo>
                    <a:pt x="222" y="736"/>
                  </a:lnTo>
                  <a:lnTo>
                    <a:pt x="235" y="740"/>
                  </a:lnTo>
                  <a:lnTo>
                    <a:pt x="249" y="745"/>
                  </a:lnTo>
                  <a:lnTo>
                    <a:pt x="265" y="750"/>
                  </a:lnTo>
                  <a:lnTo>
                    <a:pt x="280" y="754"/>
                  </a:lnTo>
                  <a:lnTo>
                    <a:pt x="295" y="7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6" name="Freeform 28"/>
            <p:cNvSpPr>
              <a:spLocks/>
            </p:cNvSpPr>
            <p:nvPr/>
          </p:nvSpPr>
          <p:spPr bwMode="auto">
            <a:xfrm>
              <a:off x="703" y="1557"/>
              <a:ext cx="91" cy="57"/>
            </a:xfrm>
            <a:custGeom>
              <a:avLst/>
              <a:gdLst>
                <a:gd name="T0" fmla="*/ 2 w 183"/>
                <a:gd name="T1" fmla="*/ 0 h 116"/>
                <a:gd name="T2" fmla="*/ 22 w 183"/>
                <a:gd name="T3" fmla="*/ 10 h 116"/>
                <a:gd name="T4" fmla="*/ 0 w 183"/>
                <a:gd name="T5" fmla="*/ 14 h 116"/>
                <a:gd name="T6" fmla="*/ 2 w 183"/>
                <a:gd name="T7" fmla="*/ 0 h 116"/>
                <a:gd name="T8" fmla="*/ 0 60000 65536"/>
                <a:gd name="T9" fmla="*/ 0 60000 65536"/>
                <a:gd name="T10" fmla="*/ 0 60000 65536"/>
                <a:gd name="T11" fmla="*/ 0 60000 65536"/>
                <a:gd name="T12" fmla="*/ 0 w 183"/>
                <a:gd name="T13" fmla="*/ 0 h 116"/>
                <a:gd name="T14" fmla="*/ 183 w 183"/>
                <a:gd name="T15" fmla="*/ 116 h 116"/>
              </a:gdLst>
              <a:ahLst/>
              <a:cxnLst>
                <a:cxn ang="T8">
                  <a:pos x="T0" y="T1"/>
                </a:cxn>
                <a:cxn ang="T9">
                  <a:pos x="T2" y="T3"/>
                </a:cxn>
                <a:cxn ang="T10">
                  <a:pos x="T4" y="T5"/>
                </a:cxn>
                <a:cxn ang="T11">
                  <a:pos x="T6" y="T7"/>
                </a:cxn>
              </a:cxnLst>
              <a:rect l="T12" t="T13" r="T14" b="T15"/>
              <a:pathLst>
                <a:path w="183" h="116">
                  <a:moveTo>
                    <a:pt x="18" y="0"/>
                  </a:moveTo>
                  <a:lnTo>
                    <a:pt x="183" y="87"/>
                  </a:lnTo>
                  <a:lnTo>
                    <a:pt x="0" y="11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7" name="Line 29"/>
            <p:cNvSpPr>
              <a:spLocks noChangeShapeType="1"/>
            </p:cNvSpPr>
            <p:nvPr/>
          </p:nvSpPr>
          <p:spPr bwMode="auto">
            <a:xfrm>
              <a:off x="816" y="1062"/>
              <a:ext cx="28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8" name="Rectangle 30"/>
            <p:cNvSpPr>
              <a:spLocks noChangeArrowheads="1"/>
            </p:cNvSpPr>
            <p:nvPr/>
          </p:nvSpPr>
          <p:spPr bwMode="auto">
            <a:xfrm>
              <a:off x="811" y="107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149" name="Line 31"/>
            <p:cNvSpPr>
              <a:spLocks noChangeShapeType="1"/>
            </p:cNvSpPr>
            <p:nvPr/>
          </p:nvSpPr>
          <p:spPr bwMode="auto">
            <a:xfrm>
              <a:off x="3708"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0" name="Freeform 32"/>
            <p:cNvSpPr>
              <a:spLocks/>
            </p:cNvSpPr>
            <p:nvPr/>
          </p:nvSpPr>
          <p:spPr bwMode="auto">
            <a:xfrm>
              <a:off x="4354" y="1657"/>
              <a:ext cx="88" cy="58"/>
            </a:xfrm>
            <a:custGeom>
              <a:avLst/>
              <a:gdLst>
                <a:gd name="T0" fmla="*/ 0 w 176"/>
                <a:gd name="T1" fmla="*/ 0 h 117"/>
                <a:gd name="T2" fmla="*/ 22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1" name="Freeform 33"/>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34"/>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3" name="Rectangle 35"/>
            <p:cNvSpPr>
              <a:spLocks noChangeArrowheads="1"/>
            </p:cNvSpPr>
            <p:nvPr/>
          </p:nvSpPr>
          <p:spPr bwMode="auto">
            <a:xfrm>
              <a:off x="4561" y="1614"/>
              <a:ext cx="24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yew</a:t>
              </a:r>
              <a:endParaRPr lang="en-US" b="0" dirty="0">
                <a:latin typeface="Arial" pitchFamily="34" charset="0"/>
              </a:endParaRPr>
            </a:p>
          </p:txBody>
        </p:sp>
        <p:sp>
          <p:nvSpPr>
            <p:cNvPr id="154" name="Rectangle 36"/>
            <p:cNvSpPr>
              <a:spLocks noChangeArrowheads="1"/>
            </p:cNvSpPr>
            <p:nvPr/>
          </p:nvSpPr>
          <p:spPr bwMode="auto">
            <a:xfrm>
              <a:off x="3219"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001 100</a:t>
              </a:r>
              <a:endParaRPr lang="en-US" b="0">
                <a:latin typeface="Arial" pitchFamily="34" charset="0"/>
              </a:endParaRPr>
            </a:p>
          </p:txBody>
        </p:sp>
        <p:sp>
          <p:nvSpPr>
            <p:cNvPr id="155" name="Rectangle 37"/>
            <p:cNvSpPr>
              <a:spLocks noChangeArrowheads="1"/>
            </p:cNvSpPr>
            <p:nvPr/>
          </p:nvSpPr>
          <p:spPr bwMode="auto">
            <a:xfrm>
              <a:off x="4440"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001 010</a:t>
              </a:r>
              <a:endParaRPr lang="en-US" b="0">
                <a:latin typeface="Arial" pitchFamily="34" charset="0"/>
              </a:endParaRPr>
            </a:p>
          </p:txBody>
        </p:sp>
        <p:sp>
          <p:nvSpPr>
            <p:cNvPr id="156" name="Freeform 38"/>
            <p:cNvSpPr>
              <a:spLocks/>
            </p:cNvSpPr>
            <p:nvPr/>
          </p:nvSpPr>
          <p:spPr bwMode="auto">
            <a:xfrm>
              <a:off x="164" y="1705"/>
              <a:ext cx="5377" cy="730"/>
            </a:xfrm>
            <a:custGeom>
              <a:avLst/>
              <a:gdLst>
                <a:gd name="T0" fmla="*/ 1253 w 10754"/>
                <a:gd name="T1" fmla="*/ 0 h 1459"/>
                <a:gd name="T2" fmla="*/ 1260 w 10754"/>
                <a:gd name="T3" fmla="*/ 1 h 1459"/>
                <a:gd name="T4" fmla="*/ 1267 w 10754"/>
                <a:gd name="T5" fmla="*/ 1 h 1459"/>
                <a:gd name="T6" fmla="*/ 1274 w 10754"/>
                <a:gd name="T7" fmla="*/ 3 h 1459"/>
                <a:gd name="T8" fmla="*/ 1280 w 10754"/>
                <a:gd name="T9" fmla="*/ 4 h 1459"/>
                <a:gd name="T10" fmla="*/ 1287 w 10754"/>
                <a:gd name="T11" fmla="*/ 6 h 1459"/>
                <a:gd name="T12" fmla="*/ 1297 w 10754"/>
                <a:gd name="T13" fmla="*/ 11 h 1459"/>
                <a:gd name="T14" fmla="*/ 1308 w 10754"/>
                <a:gd name="T15" fmla="*/ 18 h 1459"/>
                <a:gd name="T16" fmla="*/ 1318 w 10754"/>
                <a:gd name="T17" fmla="*/ 26 h 1459"/>
                <a:gd name="T18" fmla="*/ 1326 w 10754"/>
                <a:gd name="T19" fmla="*/ 35 h 1459"/>
                <a:gd name="T20" fmla="*/ 1334 w 10754"/>
                <a:gd name="T21" fmla="*/ 46 h 1459"/>
                <a:gd name="T22" fmla="*/ 1338 w 10754"/>
                <a:gd name="T23" fmla="*/ 56 h 1459"/>
                <a:gd name="T24" fmla="*/ 1341 w 10754"/>
                <a:gd name="T25" fmla="*/ 62 h 1459"/>
                <a:gd name="T26" fmla="*/ 1342 w 10754"/>
                <a:gd name="T27" fmla="*/ 68 h 1459"/>
                <a:gd name="T28" fmla="*/ 1344 w 10754"/>
                <a:gd name="T29" fmla="*/ 75 h 1459"/>
                <a:gd name="T30" fmla="*/ 1344 w 10754"/>
                <a:gd name="T31" fmla="*/ 81 h 1459"/>
                <a:gd name="T32" fmla="*/ 1345 w 10754"/>
                <a:gd name="T33" fmla="*/ 88 h 1459"/>
                <a:gd name="T34" fmla="*/ 1345 w 10754"/>
                <a:gd name="T35" fmla="*/ 92 h 1459"/>
                <a:gd name="T36" fmla="*/ 1344 w 10754"/>
                <a:gd name="T37" fmla="*/ 99 h 1459"/>
                <a:gd name="T38" fmla="*/ 1343 w 10754"/>
                <a:gd name="T39" fmla="*/ 106 h 1459"/>
                <a:gd name="T40" fmla="*/ 1342 w 10754"/>
                <a:gd name="T41" fmla="*/ 112 h 1459"/>
                <a:gd name="T42" fmla="*/ 1340 w 10754"/>
                <a:gd name="T43" fmla="*/ 119 h 1459"/>
                <a:gd name="T44" fmla="*/ 1338 w 10754"/>
                <a:gd name="T45" fmla="*/ 125 h 1459"/>
                <a:gd name="T46" fmla="*/ 1334 w 10754"/>
                <a:gd name="T47" fmla="*/ 133 h 1459"/>
                <a:gd name="T48" fmla="*/ 1327 w 10754"/>
                <a:gd name="T49" fmla="*/ 144 h 1459"/>
                <a:gd name="T50" fmla="*/ 1318 w 10754"/>
                <a:gd name="T51" fmla="*/ 154 h 1459"/>
                <a:gd name="T52" fmla="*/ 1308 w 10754"/>
                <a:gd name="T53" fmla="*/ 163 h 1459"/>
                <a:gd name="T54" fmla="*/ 1297 w 10754"/>
                <a:gd name="T55" fmla="*/ 170 h 1459"/>
                <a:gd name="T56" fmla="*/ 1289 w 10754"/>
                <a:gd name="T57" fmla="*/ 174 h 1459"/>
                <a:gd name="T58" fmla="*/ 1283 w 10754"/>
                <a:gd name="T59" fmla="*/ 176 h 1459"/>
                <a:gd name="T60" fmla="*/ 1276 w 10754"/>
                <a:gd name="T61" fmla="*/ 178 h 1459"/>
                <a:gd name="T62" fmla="*/ 1269 w 10754"/>
                <a:gd name="T63" fmla="*/ 180 h 1459"/>
                <a:gd name="T64" fmla="*/ 1263 w 10754"/>
                <a:gd name="T65" fmla="*/ 181 h 1459"/>
                <a:gd name="T66" fmla="*/ 1255 w 10754"/>
                <a:gd name="T67" fmla="*/ 181 h 1459"/>
                <a:gd name="T68" fmla="*/ 1253 w 10754"/>
                <a:gd name="T69" fmla="*/ 181 h 1459"/>
                <a:gd name="T70" fmla="*/ 88 w 10754"/>
                <a:gd name="T71" fmla="*/ 182 h 1459"/>
                <a:gd name="T72" fmla="*/ 82 w 10754"/>
                <a:gd name="T73" fmla="*/ 182 h 1459"/>
                <a:gd name="T74" fmla="*/ 76 w 10754"/>
                <a:gd name="T75" fmla="*/ 183 h 1459"/>
                <a:gd name="T76" fmla="*/ 69 w 10754"/>
                <a:gd name="T77" fmla="*/ 182 h 1459"/>
                <a:gd name="T78" fmla="*/ 58 w 10754"/>
                <a:gd name="T79" fmla="*/ 180 h 1459"/>
                <a:gd name="T80" fmla="*/ 47 w 10754"/>
                <a:gd name="T81" fmla="*/ 177 h 1459"/>
                <a:gd name="T82" fmla="*/ 37 w 10754"/>
                <a:gd name="T83" fmla="*/ 172 h 1459"/>
                <a:gd name="T84" fmla="*/ 28 w 10754"/>
                <a:gd name="T85" fmla="*/ 165 h 1459"/>
                <a:gd name="T86" fmla="*/ 19 w 10754"/>
                <a:gd name="T87" fmla="*/ 157 h 1459"/>
                <a:gd name="T88" fmla="*/ 12 w 10754"/>
                <a:gd name="T89" fmla="*/ 149 h 1459"/>
                <a:gd name="T90" fmla="*/ 7 w 10754"/>
                <a:gd name="T91" fmla="*/ 139 h 1459"/>
                <a:gd name="T92" fmla="*/ 2 w 10754"/>
                <a:gd name="T93" fmla="*/ 128 h 1459"/>
                <a:gd name="T94" fmla="*/ 0 w 10754"/>
                <a:gd name="T95" fmla="*/ 120 h 1459"/>
                <a:gd name="T96" fmla="*/ 1 w 10754"/>
                <a:gd name="T97" fmla="*/ 112 h 1459"/>
                <a:gd name="T98" fmla="*/ 3 w 10754"/>
                <a:gd name="T99" fmla="*/ 93 h 1459"/>
                <a:gd name="T100" fmla="*/ 9 w 10754"/>
                <a:gd name="T101" fmla="*/ 77 h 1459"/>
                <a:gd name="T102" fmla="*/ 18 w 10754"/>
                <a:gd name="T103" fmla="*/ 65 h 1459"/>
                <a:gd name="T104" fmla="*/ 29 w 10754"/>
                <a:gd name="T105" fmla="*/ 55 h 1459"/>
                <a:gd name="T106" fmla="*/ 42 w 10754"/>
                <a:gd name="T107" fmla="*/ 48 h 1459"/>
                <a:gd name="T108" fmla="*/ 57 w 10754"/>
                <a:gd name="T109" fmla="*/ 43 h 1459"/>
                <a:gd name="T110" fmla="*/ 74 w 10754"/>
                <a:gd name="T111" fmla="*/ 40 h 1459"/>
                <a:gd name="T112" fmla="*/ 93 w 10754"/>
                <a:gd name="T113" fmla="*/ 36 h 1459"/>
                <a:gd name="T114" fmla="*/ 126 w 10754"/>
                <a:gd name="T115" fmla="*/ 32 h 1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54"/>
                <a:gd name="T175" fmla="*/ 0 h 1459"/>
                <a:gd name="T176" fmla="*/ 10754 w 10754"/>
                <a:gd name="T177" fmla="*/ 1459 h 14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54" h="1459">
                  <a:moveTo>
                    <a:pt x="9533" y="0"/>
                  </a:moveTo>
                  <a:lnTo>
                    <a:pt x="10022" y="0"/>
                  </a:lnTo>
                  <a:lnTo>
                    <a:pt x="10040" y="0"/>
                  </a:lnTo>
                  <a:lnTo>
                    <a:pt x="10059" y="0"/>
                  </a:lnTo>
                  <a:lnTo>
                    <a:pt x="10077" y="2"/>
                  </a:lnTo>
                  <a:lnTo>
                    <a:pt x="10095" y="3"/>
                  </a:lnTo>
                  <a:lnTo>
                    <a:pt x="10114" y="5"/>
                  </a:lnTo>
                  <a:lnTo>
                    <a:pt x="10132" y="7"/>
                  </a:lnTo>
                  <a:lnTo>
                    <a:pt x="10151" y="10"/>
                  </a:lnTo>
                  <a:lnTo>
                    <a:pt x="10168" y="13"/>
                  </a:lnTo>
                  <a:lnTo>
                    <a:pt x="10186" y="17"/>
                  </a:lnTo>
                  <a:lnTo>
                    <a:pt x="10203" y="20"/>
                  </a:lnTo>
                  <a:lnTo>
                    <a:pt x="10222" y="25"/>
                  </a:lnTo>
                  <a:lnTo>
                    <a:pt x="10239" y="30"/>
                  </a:lnTo>
                  <a:lnTo>
                    <a:pt x="10256" y="36"/>
                  </a:lnTo>
                  <a:lnTo>
                    <a:pt x="10273" y="40"/>
                  </a:lnTo>
                  <a:lnTo>
                    <a:pt x="10289" y="47"/>
                  </a:lnTo>
                  <a:lnTo>
                    <a:pt x="10305" y="53"/>
                  </a:lnTo>
                  <a:lnTo>
                    <a:pt x="10337" y="67"/>
                  </a:lnTo>
                  <a:lnTo>
                    <a:pt x="10370" y="82"/>
                  </a:lnTo>
                  <a:lnTo>
                    <a:pt x="10400" y="99"/>
                  </a:lnTo>
                  <a:lnTo>
                    <a:pt x="10430" y="117"/>
                  </a:lnTo>
                  <a:lnTo>
                    <a:pt x="10459" y="137"/>
                  </a:lnTo>
                  <a:lnTo>
                    <a:pt x="10487" y="157"/>
                  </a:lnTo>
                  <a:lnTo>
                    <a:pt x="10513" y="179"/>
                  </a:lnTo>
                  <a:lnTo>
                    <a:pt x="10537" y="202"/>
                  </a:lnTo>
                  <a:lnTo>
                    <a:pt x="10562" y="227"/>
                  </a:lnTo>
                  <a:lnTo>
                    <a:pt x="10585" y="253"/>
                  </a:lnTo>
                  <a:lnTo>
                    <a:pt x="10607" y="279"/>
                  </a:lnTo>
                  <a:lnTo>
                    <a:pt x="10628" y="307"/>
                  </a:lnTo>
                  <a:lnTo>
                    <a:pt x="10647" y="334"/>
                  </a:lnTo>
                  <a:lnTo>
                    <a:pt x="10665" y="364"/>
                  </a:lnTo>
                  <a:lnTo>
                    <a:pt x="10681" y="394"/>
                  </a:lnTo>
                  <a:lnTo>
                    <a:pt x="10696" y="425"/>
                  </a:lnTo>
                  <a:lnTo>
                    <a:pt x="10702" y="442"/>
                  </a:lnTo>
                  <a:lnTo>
                    <a:pt x="10708" y="458"/>
                  </a:lnTo>
                  <a:lnTo>
                    <a:pt x="10714" y="474"/>
                  </a:lnTo>
                  <a:lnTo>
                    <a:pt x="10721" y="490"/>
                  </a:lnTo>
                  <a:lnTo>
                    <a:pt x="10725" y="507"/>
                  </a:lnTo>
                  <a:lnTo>
                    <a:pt x="10730" y="524"/>
                  </a:lnTo>
                  <a:lnTo>
                    <a:pt x="10734" y="541"/>
                  </a:lnTo>
                  <a:lnTo>
                    <a:pt x="10739" y="558"/>
                  </a:lnTo>
                  <a:lnTo>
                    <a:pt x="10742" y="574"/>
                  </a:lnTo>
                  <a:lnTo>
                    <a:pt x="10745" y="593"/>
                  </a:lnTo>
                  <a:lnTo>
                    <a:pt x="10748" y="610"/>
                  </a:lnTo>
                  <a:lnTo>
                    <a:pt x="10750" y="627"/>
                  </a:lnTo>
                  <a:lnTo>
                    <a:pt x="10751" y="645"/>
                  </a:lnTo>
                  <a:lnTo>
                    <a:pt x="10753" y="664"/>
                  </a:lnTo>
                  <a:lnTo>
                    <a:pt x="10754" y="681"/>
                  </a:lnTo>
                  <a:lnTo>
                    <a:pt x="10754" y="699"/>
                  </a:lnTo>
                  <a:lnTo>
                    <a:pt x="10754" y="713"/>
                  </a:lnTo>
                  <a:lnTo>
                    <a:pt x="10754" y="733"/>
                  </a:lnTo>
                  <a:lnTo>
                    <a:pt x="10754" y="751"/>
                  </a:lnTo>
                  <a:lnTo>
                    <a:pt x="10753" y="770"/>
                  </a:lnTo>
                  <a:lnTo>
                    <a:pt x="10751" y="788"/>
                  </a:lnTo>
                  <a:lnTo>
                    <a:pt x="10748" y="807"/>
                  </a:lnTo>
                  <a:lnTo>
                    <a:pt x="10747" y="825"/>
                  </a:lnTo>
                  <a:lnTo>
                    <a:pt x="10744" y="844"/>
                  </a:lnTo>
                  <a:lnTo>
                    <a:pt x="10741" y="861"/>
                  </a:lnTo>
                  <a:lnTo>
                    <a:pt x="10736" y="879"/>
                  </a:lnTo>
                  <a:lnTo>
                    <a:pt x="10731" y="896"/>
                  </a:lnTo>
                  <a:lnTo>
                    <a:pt x="10727" y="915"/>
                  </a:lnTo>
                  <a:lnTo>
                    <a:pt x="10722" y="932"/>
                  </a:lnTo>
                  <a:lnTo>
                    <a:pt x="10716" y="948"/>
                  </a:lnTo>
                  <a:lnTo>
                    <a:pt x="10710" y="965"/>
                  </a:lnTo>
                  <a:lnTo>
                    <a:pt x="10704" y="982"/>
                  </a:lnTo>
                  <a:lnTo>
                    <a:pt x="10697" y="999"/>
                  </a:lnTo>
                  <a:lnTo>
                    <a:pt x="10690" y="1015"/>
                  </a:lnTo>
                  <a:lnTo>
                    <a:pt x="10682" y="1032"/>
                  </a:lnTo>
                  <a:lnTo>
                    <a:pt x="10667" y="1062"/>
                  </a:lnTo>
                  <a:lnTo>
                    <a:pt x="10648" y="1093"/>
                  </a:lnTo>
                  <a:lnTo>
                    <a:pt x="10630" y="1124"/>
                  </a:lnTo>
                  <a:lnTo>
                    <a:pt x="10610" y="1152"/>
                  </a:lnTo>
                  <a:lnTo>
                    <a:pt x="10587" y="1179"/>
                  </a:lnTo>
                  <a:lnTo>
                    <a:pt x="10565" y="1206"/>
                  </a:lnTo>
                  <a:lnTo>
                    <a:pt x="10540" y="1232"/>
                  </a:lnTo>
                  <a:lnTo>
                    <a:pt x="10514" y="1256"/>
                  </a:lnTo>
                  <a:lnTo>
                    <a:pt x="10488" y="1279"/>
                  </a:lnTo>
                  <a:lnTo>
                    <a:pt x="10460" y="1301"/>
                  </a:lnTo>
                  <a:lnTo>
                    <a:pt x="10431" y="1321"/>
                  </a:lnTo>
                  <a:lnTo>
                    <a:pt x="10402" y="1341"/>
                  </a:lnTo>
                  <a:lnTo>
                    <a:pt x="10371" y="1358"/>
                  </a:lnTo>
                  <a:lnTo>
                    <a:pt x="10339" y="1375"/>
                  </a:lnTo>
                  <a:lnTo>
                    <a:pt x="10323" y="1381"/>
                  </a:lnTo>
                  <a:lnTo>
                    <a:pt x="10306" y="1389"/>
                  </a:lnTo>
                  <a:lnTo>
                    <a:pt x="10291" y="1395"/>
                  </a:lnTo>
                  <a:lnTo>
                    <a:pt x="10274" y="1403"/>
                  </a:lnTo>
                  <a:lnTo>
                    <a:pt x="10257" y="1407"/>
                  </a:lnTo>
                  <a:lnTo>
                    <a:pt x="10240" y="1413"/>
                  </a:lnTo>
                  <a:lnTo>
                    <a:pt x="10222" y="1418"/>
                  </a:lnTo>
                  <a:lnTo>
                    <a:pt x="10205" y="1423"/>
                  </a:lnTo>
                  <a:lnTo>
                    <a:pt x="10186" y="1427"/>
                  </a:lnTo>
                  <a:lnTo>
                    <a:pt x="10169" y="1432"/>
                  </a:lnTo>
                  <a:lnTo>
                    <a:pt x="10151" y="1435"/>
                  </a:lnTo>
                  <a:lnTo>
                    <a:pt x="10132" y="1438"/>
                  </a:lnTo>
                  <a:lnTo>
                    <a:pt x="10115" y="1441"/>
                  </a:lnTo>
                  <a:lnTo>
                    <a:pt x="10097" y="1443"/>
                  </a:lnTo>
                  <a:lnTo>
                    <a:pt x="10079" y="1444"/>
                  </a:lnTo>
                  <a:lnTo>
                    <a:pt x="10059" y="1446"/>
                  </a:lnTo>
                  <a:lnTo>
                    <a:pt x="10040" y="1446"/>
                  </a:lnTo>
                  <a:lnTo>
                    <a:pt x="10022" y="1446"/>
                  </a:lnTo>
                  <a:lnTo>
                    <a:pt x="10022" y="1447"/>
                  </a:lnTo>
                  <a:lnTo>
                    <a:pt x="734" y="1447"/>
                  </a:lnTo>
                  <a:lnTo>
                    <a:pt x="718" y="1449"/>
                  </a:lnTo>
                  <a:lnTo>
                    <a:pt x="702" y="1452"/>
                  </a:lnTo>
                  <a:lnTo>
                    <a:pt x="687" y="1453"/>
                  </a:lnTo>
                  <a:lnTo>
                    <a:pt x="671" y="1456"/>
                  </a:lnTo>
                  <a:lnTo>
                    <a:pt x="654" y="1456"/>
                  </a:lnTo>
                  <a:lnTo>
                    <a:pt x="639" y="1458"/>
                  </a:lnTo>
                  <a:lnTo>
                    <a:pt x="624" y="1458"/>
                  </a:lnTo>
                  <a:lnTo>
                    <a:pt x="608" y="1459"/>
                  </a:lnTo>
                  <a:lnTo>
                    <a:pt x="593" y="1458"/>
                  </a:lnTo>
                  <a:lnTo>
                    <a:pt x="577" y="1458"/>
                  </a:lnTo>
                  <a:lnTo>
                    <a:pt x="547" y="1455"/>
                  </a:lnTo>
                  <a:lnTo>
                    <a:pt x="516" y="1452"/>
                  </a:lnTo>
                  <a:lnTo>
                    <a:pt x="487" y="1446"/>
                  </a:lnTo>
                  <a:lnTo>
                    <a:pt x="457" y="1439"/>
                  </a:lnTo>
                  <a:lnTo>
                    <a:pt x="428" y="1432"/>
                  </a:lnTo>
                  <a:lnTo>
                    <a:pt x="399" y="1421"/>
                  </a:lnTo>
                  <a:lnTo>
                    <a:pt x="371" y="1410"/>
                  </a:lnTo>
                  <a:lnTo>
                    <a:pt x="343" y="1398"/>
                  </a:lnTo>
                  <a:lnTo>
                    <a:pt x="317" y="1384"/>
                  </a:lnTo>
                  <a:lnTo>
                    <a:pt x="291" y="1370"/>
                  </a:lnTo>
                  <a:lnTo>
                    <a:pt x="266" y="1353"/>
                  </a:lnTo>
                  <a:lnTo>
                    <a:pt x="242" y="1336"/>
                  </a:lnTo>
                  <a:lnTo>
                    <a:pt x="217" y="1318"/>
                  </a:lnTo>
                  <a:lnTo>
                    <a:pt x="196" y="1299"/>
                  </a:lnTo>
                  <a:lnTo>
                    <a:pt x="172" y="1278"/>
                  </a:lnTo>
                  <a:lnTo>
                    <a:pt x="152" y="1256"/>
                  </a:lnTo>
                  <a:lnTo>
                    <a:pt x="132" y="1235"/>
                  </a:lnTo>
                  <a:lnTo>
                    <a:pt x="114" y="1210"/>
                  </a:lnTo>
                  <a:lnTo>
                    <a:pt x="95" y="1186"/>
                  </a:lnTo>
                  <a:lnTo>
                    <a:pt x="80" y="1161"/>
                  </a:lnTo>
                  <a:lnTo>
                    <a:pt x="65" y="1133"/>
                  </a:lnTo>
                  <a:lnTo>
                    <a:pt x="51" y="1107"/>
                  </a:lnTo>
                  <a:lnTo>
                    <a:pt x="37" y="1078"/>
                  </a:lnTo>
                  <a:lnTo>
                    <a:pt x="26" y="1049"/>
                  </a:lnTo>
                  <a:lnTo>
                    <a:pt x="15" y="1019"/>
                  </a:lnTo>
                  <a:lnTo>
                    <a:pt x="8" y="989"/>
                  </a:lnTo>
                  <a:lnTo>
                    <a:pt x="0" y="958"/>
                  </a:lnTo>
                  <a:lnTo>
                    <a:pt x="0" y="927"/>
                  </a:lnTo>
                  <a:lnTo>
                    <a:pt x="2" y="896"/>
                  </a:lnTo>
                  <a:lnTo>
                    <a:pt x="6" y="839"/>
                  </a:lnTo>
                  <a:lnTo>
                    <a:pt x="12" y="787"/>
                  </a:lnTo>
                  <a:lnTo>
                    <a:pt x="23" y="738"/>
                  </a:lnTo>
                  <a:lnTo>
                    <a:pt x="35" y="691"/>
                  </a:lnTo>
                  <a:lnTo>
                    <a:pt x="51" y="650"/>
                  </a:lnTo>
                  <a:lnTo>
                    <a:pt x="69" y="611"/>
                  </a:lnTo>
                  <a:lnTo>
                    <a:pt x="89" y="576"/>
                  </a:lnTo>
                  <a:lnTo>
                    <a:pt x="112" y="542"/>
                  </a:lnTo>
                  <a:lnTo>
                    <a:pt x="137" y="513"/>
                  </a:lnTo>
                  <a:lnTo>
                    <a:pt x="165" y="485"/>
                  </a:lnTo>
                  <a:lnTo>
                    <a:pt x="194" y="461"/>
                  </a:lnTo>
                  <a:lnTo>
                    <a:pt x="226" y="438"/>
                  </a:lnTo>
                  <a:lnTo>
                    <a:pt x="260" y="418"/>
                  </a:lnTo>
                  <a:lnTo>
                    <a:pt x="296" y="399"/>
                  </a:lnTo>
                  <a:lnTo>
                    <a:pt x="333" y="384"/>
                  </a:lnTo>
                  <a:lnTo>
                    <a:pt x="373" y="368"/>
                  </a:lnTo>
                  <a:lnTo>
                    <a:pt x="413" y="354"/>
                  </a:lnTo>
                  <a:lnTo>
                    <a:pt x="456" y="342"/>
                  </a:lnTo>
                  <a:lnTo>
                    <a:pt x="500" y="331"/>
                  </a:lnTo>
                  <a:lnTo>
                    <a:pt x="545" y="322"/>
                  </a:lnTo>
                  <a:lnTo>
                    <a:pt x="591" y="313"/>
                  </a:lnTo>
                  <a:lnTo>
                    <a:pt x="641" y="304"/>
                  </a:lnTo>
                  <a:lnTo>
                    <a:pt x="690" y="296"/>
                  </a:lnTo>
                  <a:lnTo>
                    <a:pt x="739" y="288"/>
                  </a:lnTo>
                  <a:lnTo>
                    <a:pt x="791" y="281"/>
                  </a:lnTo>
                  <a:lnTo>
                    <a:pt x="896" y="267"/>
                  </a:lnTo>
                  <a:lnTo>
                    <a:pt x="1005" y="250"/>
                  </a:lnTo>
                  <a:lnTo>
                    <a:pt x="1116" y="23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7" name="Freeform 39"/>
            <p:cNvSpPr>
              <a:spLocks/>
            </p:cNvSpPr>
            <p:nvPr/>
          </p:nvSpPr>
          <p:spPr bwMode="auto">
            <a:xfrm>
              <a:off x="709" y="1794"/>
              <a:ext cx="92" cy="57"/>
            </a:xfrm>
            <a:custGeom>
              <a:avLst/>
              <a:gdLst>
                <a:gd name="T0" fmla="*/ 0 w 185"/>
                <a:gd name="T1" fmla="*/ 0 h 114"/>
                <a:gd name="T2" fmla="*/ 23 w 185"/>
                <a:gd name="T3" fmla="*/ 3 h 114"/>
                <a:gd name="T4" fmla="*/ 2 w 185"/>
                <a:gd name="T5" fmla="*/ 15 h 114"/>
                <a:gd name="T6" fmla="*/ 0 w 185"/>
                <a:gd name="T7" fmla="*/ 0 h 114"/>
                <a:gd name="T8" fmla="*/ 0 60000 65536"/>
                <a:gd name="T9" fmla="*/ 0 60000 65536"/>
                <a:gd name="T10" fmla="*/ 0 60000 65536"/>
                <a:gd name="T11" fmla="*/ 0 60000 65536"/>
                <a:gd name="T12" fmla="*/ 0 w 185"/>
                <a:gd name="T13" fmla="*/ 0 h 114"/>
                <a:gd name="T14" fmla="*/ 185 w 185"/>
                <a:gd name="T15" fmla="*/ 114 h 114"/>
              </a:gdLst>
              <a:ahLst/>
              <a:cxnLst>
                <a:cxn ang="T8">
                  <a:pos x="T0" y="T1"/>
                </a:cxn>
                <a:cxn ang="T9">
                  <a:pos x="T2" y="T3"/>
                </a:cxn>
                <a:cxn ang="T10">
                  <a:pos x="T4" y="T5"/>
                </a:cxn>
                <a:cxn ang="T11">
                  <a:pos x="T6" y="T7"/>
                </a:cxn>
              </a:cxnLst>
              <a:rect l="T12" t="T13" r="T14" b="T15"/>
              <a:pathLst>
                <a:path w="185" h="114">
                  <a:moveTo>
                    <a:pt x="0" y="0"/>
                  </a:moveTo>
                  <a:lnTo>
                    <a:pt x="185" y="22"/>
                  </a:lnTo>
                  <a:lnTo>
                    <a:pt x="23"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8" name="矩形 157"/>
          <p:cNvSpPr/>
          <p:nvPr/>
        </p:nvSpPr>
        <p:spPr>
          <a:xfrm>
            <a:off x="957324" y="4429647"/>
            <a:ext cx="5329668" cy="400110"/>
          </a:xfrm>
          <a:prstGeom prst="rect">
            <a:avLst/>
          </a:prstGeom>
        </p:spPr>
        <p:txBody>
          <a:bodyPr wrap="square">
            <a:spAutoFit/>
          </a:bodyPr>
          <a:lstStyle/>
          <a:p>
            <a:pPr algn="l"/>
            <a:r>
              <a:rPr lang="en-US" altLang="zh-CN" b="0" dirty="0">
                <a:solidFill>
                  <a:srgbClr val="C00000"/>
                </a:solidFill>
                <a:latin typeface="Arial" pitchFamily="34" charset="0"/>
              </a:rPr>
              <a:t>00                 01                 11                 10</a:t>
            </a:r>
          </a:p>
        </p:txBody>
      </p:sp>
    </p:spTree>
    <p:extLst>
      <p:ext uri="{BB962C8B-B14F-4D97-AF65-F5344CB8AC3E}">
        <p14:creationId xmlns:p14="http://schemas.microsoft.com/office/powerpoint/2010/main" val="3136003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ea typeface="ＭＳ Ｐゴシック" pitchFamily="34" charset="-128"/>
              </a:rPr>
              <a:t>Microcode Of Light-Traffic Controller</a:t>
            </a:r>
          </a:p>
        </p:txBody>
      </p:sp>
      <p:grpSp>
        <p:nvGrpSpPr>
          <p:cNvPr id="22532" name="Group 3"/>
          <p:cNvGrpSpPr>
            <a:grpSpLocks/>
          </p:cNvGrpSpPr>
          <p:nvPr/>
        </p:nvGrpSpPr>
        <p:grpSpPr bwMode="auto">
          <a:xfrm>
            <a:off x="1100138" y="1093192"/>
            <a:ext cx="7010400" cy="3381375"/>
            <a:chOff x="720" y="1512"/>
            <a:chExt cx="4416" cy="2130"/>
          </a:xfrm>
        </p:grpSpPr>
        <p:sp>
          <p:nvSpPr>
            <p:cNvPr id="22533" name="Rectangle 4"/>
            <p:cNvSpPr>
              <a:spLocks noChangeArrowheads="1"/>
            </p:cNvSpPr>
            <p:nvPr/>
          </p:nvSpPr>
          <p:spPr bwMode="auto">
            <a:xfrm>
              <a:off x="1895" y="1800"/>
              <a:ext cx="1151"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4" name="Rectangle 5"/>
            <p:cNvSpPr>
              <a:spLocks noChangeArrowheads="1"/>
            </p:cNvSpPr>
            <p:nvPr/>
          </p:nvSpPr>
          <p:spPr bwMode="auto">
            <a:xfrm>
              <a:off x="4054" y="2806"/>
              <a:ext cx="287"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5" name="Rectangle 6"/>
            <p:cNvSpPr>
              <a:spLocks noChangeArrowheads="1"/>
            </p:cNvSpPr>
            <p:nvPr/>
          </p:nvSpPr>
          <p:spPr bwMode="auto">
            <a:xfrm>
              <a:off x="4080" y="2806"/>
              <a:ext cx="288" cy="432"/>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6" name="Rectangle 7"/>
            <p:cNvSpPr>
              <a:spLocks noChangeArrowheads="1"/>
            </p:cNvSpPr>
            <p:nvPr/>
          </p:nvSpPr>
          <p:spPr bwMode="auto">
            <a:xfrm>
              <a:off x="4095" y="2880"/>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D</a:t>
              </a:r>
              <a:endParaRPr lang="en-US" b="0">
                <a:latin typeface="Arial" pitchFamily="34" charset="0"/>
              </a:endParaRPr>
            </a:p>
          </p:txBody>
        </p:sp>
        <p:sp>
          <p:nvSpPr>
            <p:cNvPr id="22537" name="Rectangle 8"/>
            <p:cNvSpPr>
              <a:spLocks noChangeArrowheads="1"/>
            </p:cNvSpPr>
            <p:nvPr/>
          </p:nvSpPr>
          <p:spPr bwMode="auto">
            <a:xfrm>
              <a:off x="4272" y="2880"/>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Q</a:t>
              </a:r>
              <a:endParaRPr lang="en-US" b="0">
                <a:latin typeface="Arial" pitchFamily="34" charset="0"/>
              </a:endParaRPr>
            </a:p>
          </p:txBody>
        </p:sp>
        <p:sp>
          <p:nvSpPr>
            <p:cNvPr id="22538" name="Freeform 9"/>
            <p:cNvSpPr>
              <a:spLocks/>
            </p:cNvSpPr>
            <p:nvPr/>
          </p:nvSpPr>
          <p:spPr bwMode="auto">
            <a:xfrm>
              <a:off x="4162" y="3166"/>
              <a:ext cx="72" cy="72"/>
            </a:xfrm>
            <a:custGeom>
              <a:avLst/>
              <a:gdLst>
                <a:gd name="T0" fmla="*/ 0 w 143"/>
                <a:gd name="T1" fmla="*/ 18 h 143"/>
                <a:gd name="T2" fmla="*/ 9 w 143"/>
                <a:gd name="T3" fmla="*/ 0 h 143"/>
                <a:gd name="T4" fmla="*/ 18 w 143"/>
                <a:gd name="T5" fmla="*/ 18 h 143"/>
                <a:gd name="T6" fmla="*/ 0 60000 65536"/>
                <a:gd name="T7" fmla="*/ 0 60000 65536"/>
                <a:gd name="T8" fmla="*/ 0 60000 65536"/>
                <a:gd name="T9" fmla="*/ 0 w 143"/>
                <a:gd name="T10" fmla="*/ 0 h 143"/>
                <a:gd name="T11" fmla="*/ 143 w 143"/>
                <a:gd name="T12" fmla="*/ 143 h 143"/>
              </a:gdLst>
              <a:ahLst/>
              <a:cxnLst>
                <a:cxn ang="T6">
                  <a:pos x="T0" y="T1"/>
                </a:cxn>
                <a:cxn ang="T7">
                  <a:pos x="T2" y="T3"/>
                </a:cxn>
                <a:cxn ang="T8">
                  <a:pos x="T4" y="T5"/>
                </a:cxn>
              </a:cxnLst>
              <a:rect l="T9" t="T10" r="T11" b="T12"/>
              <a:pathLst>
                <a:path w="143" h="143">
                  <a:moveTo>
                    <a:pt x="0" y="143"/>
                  </a:moveTo>
                  <a:lnTo>
                    <a:pt x="71" y="0"/>
                  </a:lnTo>
                  <a:lnTo>
                    <a:pt x="143" y="14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9" name="Line 10"/>
            <p:cNvSpPr>
              <a:spLocks noChangeShapeType="1"/>
            </p:cNvSpPr>
            <p:nvPr/>
          </p:nvSpPr>
          <p:spPr bwMode="auto">
            <a:xfrm flipV="1">
              <a:off x="4197" y="3238"/>
              <a:ext cx="1" cy="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0" name="Rectangle 11"/>
            <p:cNvSpPr>
              <a:spLocks noChangeArrowheads="1"/>
            </p:cNvSpPr>
            <p:nvPr/>
          </p:nvSpPr>
          <p:spPr bwMode="auto">
            <a:xfrm>
              <a:off x="4119" y="3450"/>
              <a:ext cx="1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clk</a:t>
              </a:r>
              <a:endParaRPr lang="en-US" b="0">
                <a:latin typeface="Arial" pitchFamily="34" charset="0"/>
              </a:endParaRPr>
            </a:p>
          </p:txBody>
        </p:sp>
        <p:sp>
          <p:nvSpPr>
            <p:cNvPr id="22541" name="Line 12"/>
            <p:cNvSpPr>
              <a:spLocks noChangeShapeType="1"/>
            </p:cNvSpPr>
            <p:nvPr/>
          </p:nvSpPr>
          <p:spPr bwMode="auto">
            <a:xfrm flipV="1">
              <a:off x="3888" y="2892"/>
              <a:ext cx="72"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2" name="Rectangle 13"/>
            <p:cNvSpPr>
              <a:spLocks noChangeArrowheads="1"/>
            </p:cNvSpPr>
            <p:nvPr/>
          </p:nvSpPr>
          <p:spPr bwMode="auto">
            <a:xfrm>
              <a:off x="3888" y="301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6</a:t>
              </a:r>
              <a:endParaRPr lang="en-US" b="0">
                <a:latin typeface="Arial" pitchFamily="34" charset="0"/>
              </a:endParaRPr>
            </a:p>
          </p:txBody>
        </p:sp>
        <p:sp>
          <p:nvSpPr>
            <p:cNvPr id="22543" name="Freeform 14"/>
            <p:cNvSpPr>
              <a:spLocks/>
            </p:cNvSpPr>
            <p:nvPr/>
          </p:nvSpPr>
          <p:spPr bwMode="auto">
            <a:xfrm>
              <a:off x="3055" y="2519"/>
              <a:ext cx="351" cy="409"/>
            </a:xfrm>
            <a:custGeom>
              <a:avLst/>
              <a:gdLst>
                <a:gd name="T0" fmla="*/ 0 w 702"/>
                <a:gd name="T1" fmla="*/ 0 h 863"/>
                <a:gd name="T2" fmla="*/ 73 w 702"/>
                <a:gd name="T3" fmla="*/ 0 h 863"/>
                <a:gd name="T4" fmla="*/ 88 w 702"/>
                <a:gd name="T5" fmla="*/ 13 h 863"/>
                <a:gd name="T6" fmla="*/ 88 w 702"/>
                <a:gd name="T7" fmla="*/ 92 h 863"/>
                <a:gd name="T8" fmla="*/ 0 60000 65536"/>
                <a:gd name="T9" fmla="*/ 0 60000 65536"/>
                <a:gd name="T10" fmla="*/ 0 60000 65536"/>
                <a:gd name="T11" fmla="*/ 0 60000 65536"/>
                <a:gd name="T12" fmla="*/ 0 w 702"/>
                <a:gd name="T13" fmla="*/ 0 h 863"/>
                <a:gd name="T14" fmla="*/ 702 w 702"/>
                <a:gd name="T15" fmla="*/ 863 h 863"/>
              </a:gdLst>
              <a:ahLst/>
              <a:cxnLst>
                <a:cxn ang="T8">
                  <a:pos x="T0" y="T1"/>
                </a:cxn>
                <a:cxn ang="T9">
                  <a:pos x="T2" y="T3"/>
                </a:cxn>
                <a:cxn ang="T10">
                  <a:pos x="T4" y="T5"/>
                </a:cxn>
                <a:cxn ang="T11">
                  <a:pos x="T6" y="T7"/>
                </a:cxn>
              </a:cxnLst>
              <a:rect l="T12" t="T13" r="T14" b="T15"/>
              <a:pathLst>
                <a:path w="702" h="863">
                  <a:moveTo>
                    <a:pt x="0" y="0"/>
                  </a:moveTo>
                  <a:lnTo>
                    <a:pt x="577" y="0"/>
                  </a:lnTo>
                  <a:lnTo>
                    <a:pt x="702" y="125"/>
                  </a:lnTo>
                  <a:lnTo>
                    <a:pt x="702" y="86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4" name="Rectangle 15"/>
            <p:cNvSpPr>
              <a:spLocks noChangeArrowheads="1"/>
            </p:cNvSpPr>
            <p:nvPr/>
          </p:nvSpPr>
          <p:spPr bwMode="auto">
            <a:xfrm>
              <a:off x="3515" y="2738"/>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n_out</a:t>
              </a:r>
              <a:endParaRPr lang="en-US" b="0">
                <a:latin typeface="Arial" pitchFamily="34" charset="0"/>
              </a:endParaRPr>
            </a:p>
          </p:txBody>
        </p:sp>
        <p:sp>
          <p:nvSpPr>
            <p:cNvPr id="22545" name="Line 16"/>
            <p:cNvSpPr>
              <a:spLocks noChangeShapeType="1"/>
            </p:cNvSpPr>
            <p:nvPr/>
          </p:nvSpPr>
          <p:spPr bwMode="auto">
            <a:xfrm flipV="1">
              <a:off x="3408" y="2928"/>
              <a:ext cx="6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6" name="Line 17"/>
            <p:cNvSpPr>
              <a:spLocks noChangeShapeType="1"/>
            </p:cNvSpPr>
            <p:nvPr/>
          </p:nvSpPr>
          <p:spPr bwMode="auto">
            <a:xfrm>
              <a:off x="4368" y="2928"/>
              <a:ext cx="7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7" name="Rectangle 18"/>
            <p:cNvSpPr>
              <a:spLocks noChangeArrowheads="1"/>
            </p:cNvSpPr>
            <p:nvPr/>
          </p:nvSpPr>
          <p:spPr bwMode="auto">
            <a:xfrm>
              <a:off x="4704" y="2736"/>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lights</a:t>
              </a:r>
              <a:endParaRPr lang="en-US" b="0">
                <a:latin typeface="Arial" pitchFamily="34" charset="0"/>
              </a:endParaRPr>
            </a:p>
          </p:txBody>
        </p:sp>
        <p:sp>
          <p:nvSpPr>
            <p:cNvPr id="22548" name="Freeform 19"/>
            <p:cNvSpPr>
              <a:spLocks/>
            </p:cNvSpPr>
            <p:nvPr/>
          </p:nvSpPr>
          <p:spPr bwMode="auto">
            <a:xfrm>
              <a:off x="3334" y="2087"/>
              <a:ext cx="720" cy="432"/>
            </a:xfrm>
            <a:custGeom>
              <a:avLst/>
              <a:gdLst>
                <a:gd name="T0" fmla="*/ 0 w 1439"/>
                <a:gd name="T1" fmla="*/ 108 h 864"/>
                <a:gd name="T2" fmla="*/ 21 w 1439"/>
                <a:gd name="T3" fmla="*/ 87 h 864"/>
                <a:gd name="T4" fmla="*/ 21 w 1439"/>
                <a:gd name="T5" fmla="*/ 0 h 864"/>
                <a:gd name="T6" fmla="*/ 180 w 1439"/>
                <a:gd name="T7" fmla="*/ 0 h 864"/>
                <a:gd name="T8" fmla="*/ 0 60000 65536"/>
                <a:gd name="T9" fmla="*/ 0 60000 65536"/>
                <a:gd name="T10" fmla="*/ 0 60000 65536"/>
                <a:gd name="T11" fmla="*/ 0 60000 65536"/>
                <a:gd name="T12" fmla="*/ 0 w 1439"/>
                <a:gd name="T13" fmla="*/ 0 h 864"/>
                <a:gd name="T14" fmla="*/ 1439 w 1439"/>
                <a:gd name="T15" fmla="*/ 864 h 864"/>
              </a:gdLst>
              <a:ahLst/>
              <a:cxnLst>
                <a:cxn ang="T8">
                  <a:pos x="T0" y="T1"/>
                </a:cxn>
                <a:cxn ang="T9">
                  <a:pos x="T2" y="T3"/>
                </a:cxn>
                <a:cxn ang="T10">
                  <a:pos x="T4" y="T5"/>
                </a:cxn>
                <a:cxn ang="T11">
                  <a:pos x="T6" y="T7"/>
                </a:cxn>
              </a:cxnLst>
              <a:rect l="T12" t="T13" r="T14" b="T15"/>
              <a:pathLst>
                <a:path w="1439" h="864">
                  <a:moveTo>
                    <a:pt x="0" y="864"/>
                  </a:moveTo>
                  <a:lnTo>
                    <a:pt x="166" y="696"/>
                  </a:lnTo>
                  <a:lnTo>
                    <a:pt x="161" y="0"/>
                  </a:lnTo>
                  <a:lnTo>
                    <a:pt x="143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9" name="Rectangle 20"/>
            <p:cNvSpPr>
              <a:spLocks noChangeArrowheads="1"/>
            </p:cNvSpPr>
            <p:nvPr/>
          </p:nvSpPr>
          <p:spPr bwMode="auto">
            <a:xfrm>
              <a:off x="4054" y="1944"/>
              <a:ext cx="287" cy="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50" name="Rectangle 21"/>
            <p:cNvSpPr>
              <a:spLocks noChangeArrowheads="1"/>
            </p:cNvSpPr>
            <p:nvPr/>
          </p:nvSpPr>
          <p:spPr bwMode="auto">
            <a:xfrm>
              <a:off x="4054" y="1944"/>
              <a:ext cx="287" cy="431"/>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1" name="Rectangle 22"/>
            <p:cNvSpPr>
              <a:spLocks noChangeArrowheads="1"/>
            </p:cNvSpPr>
            <p:nvPr/>
          </p:nvSpPr>
          <p:spPr bwMode="auto">
            <a:xfrm>
              <a:off x="4073" y="20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D</a:t>
              </a:r>
              <a:endParaRPr lang="en-US" b="0">
                <a:latin typeface="Arial" pitchFamily="34" charset="0"/>
              </a:endParaRPr>
            </a:p>
          </p:txBody>
        </p:sp>
        <p:sp>
          <p:nvSpPr>
            <p:cNvPr id="22552" name="Rectangle 23"/>
            <p:cNvSpPr>
              <a:spLocks noChangeArrowheads="1"/>
            </p:cNvSpPr>
            <p:nvPr/>
          </p:nvSpPr>
          <p:spPr bwMode="auto">
            <a:xfrm>
              <a:off x="4250" y="2031"/>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Q</a:t>
              </a:r>
              <a:endParaRPr lang="en-US" b="0">
                <a:latin typeface="Arial" pitchFamily="34" charset="0"/>
              </a:endParaRPr>
            </a:p>
          </p:txBody>
        </p:sp>
        <p:sp>
          <p:nvSpPr>
            <p:cNvPr id="22553" name="Freeform 24"/>
            <p:cNvSpPr>
              <a:spLocks/>
            </p:cNvSpPr>
            <p:nvPr/>
          </p:nvSpPr>
          <p:spPr bwMode="auto">
            <a:xfrm>
              <a:off x="4162" y="2303"/>
              <a:ext cx="72" cy="72"/>
            </a:xfrm>
            <a:custGeom>
              <a:avLst/>
              <a:gdLst>
                <a:gd name="T0" fmla="*/ 0 w 143"/>
                <a:gd name="T1" fmla="*/ 18 h 145"/>
                <a:gd name="T2" fmla="*/ 9 w 143"/>
                <a:gd name="T3" fmla="*/ 0 h 145"/>
                <a:gd name="T4" fmla="*/ 18 w 143"/>
                <a:gd name="T5" fmla="*/ 18 h 145"/>
                <a:gd name="T6" fmla="*/ 0 60000 65536"/>
                <a:gd name="T7" fmla="*/ 0 60000 65536"/>
                <a:gd name="T8" fmla="*/ 0 60000 65536"/>
                <a:gd name="T9" fmla="*/ 0 w 143"/>
                <a:gd name="T10" fmla="*/ 0 h 145"/>
                <a:gd name="T11" fmla="*/ 143 w 143"/>
                <a:gd name="T12" fmla="*/ 145 h 145"/>
              </a:gdLst>
              <a:ahLst/>
              <a:cxnLst>
                <a:cxn ang="T6">
                  <a:pos x="T0" y="T1"/>
                </a:cxn>
                <a:cxn ang="T7">
                  <a:pos x="T2" y="T3"/>
                </a:cxn>
                <a:cxn ang="T8">
                  <a:pos x="T4" y="T5"/>
                </a:cxn>
              </a:cxnLst>
              <a:rect l="T9" t="T10" r="T11" b="T12"/>
              <a:pathLst>
                <a:path w="143" h="145">
                  <a:moveTo>
                    <a:pt x="0" y="145"/>
                  </a:moveTo>
                  <a:lnTo>
                    <a:pt x="71" y="0"/>
                  </a:lnTo>
                  <a:lnTo>
                    <a:pt x="143" y="14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4" name="Line 25"/>
            <p:cNvSpPr>
              <a:spLocks noChangeShapeType="1"/>
            </p:cNvSpPr>
            <p:nvPr/>
          </p:nvSpPr>
          <p:spPr bwMode="auto">
            <a:xfrm flipV="1">
              <a:off x="4197" y="2375"/>
              <a:ext cx="1" cy="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5" name="Line 26"/>
            <p:cNvSpPr>
              <a:spLocks noChangeShapeType="1"/>
            </p:cNvSpPr>
            <p:nvPr/>
          </p:nvSpPr>
          <p:spPr bwMode="auto">
            <a:xfrm>
              <a:off x="3424" y="2087"/>
              <a:ext cx="35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6" name="Rectangle 27"/>
            <p:cNvSpPr>
              <a:spLocks noChangeArrowheads="1"/>
            </p:cNvSpPr>
            <p:nvPr/>
          </p:nvSpPr>
          <p:spPr bwMode="auto">
            <a:xfrm>
              <a:off x="3515" y="1920"/>
              <a:ext cx="2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next</a:t>
              </a:r>
              <a:endParaRPr lang="en-US" b="0">
                <a:latin typeface="Arial" pitchFamily="34" charset="0"/>
              </a:endParaRPr>
            </a:p>
          </p:txBody>
        </p:sp>
        <p:sp>
          <p:nvSpPr>
            <p:cNvPr id="22557" name="Line 28"/>
            <p:cNvSpPr>
              <a:spLocks noChangeShapeType="1"/>
            </p:cNvSpPr>
            <p:nvPr/>
          </p:nvSpPr>
          <p:spPr bwMode="auto">
            <a:xfrm flipV="1">
              <a:off x="4522" y="2914"/>
              <a:ext cx="71"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8" name="Rectangle 29"/>
            <p:cNvSpPr>
              <a:spLocks noChangeArrowheads="1"/>
            </p:cNvSpPr>
            <p:nvPr/>
          </p:nvSpPr>
          <p:spPr bwMode="auto">
            <a:xfrm>
              <a:off x="4522" y="2978"/>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6</a:t>
              </a:r>
              <a:endParaRPr lang="en-US" b="0">
                <a:latin typeface="Arial" pitchFamily="34" charset="0"/>
              </a:endParaRPr>
            </a:p>
          </p:txBody>
        </p:sp>
        <p:sp>
          <p:nvSpPr>
            <p:cNvPr id="22559" name="Line 30"/>
            <p:cNvSpPr>
              <a:spLocks noChangeShapeType="1"/>
            </p:cNvSpPr>
            <p:nvPr/>
          </p:nvSpPr>
          <p:spPr bwMode="auto">
            <a:xfrm>
              <a:off x="4639" y="2087"/>
              <a:ext cx="2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0" name="Rectangle 31"/>
            <p:cNvSpPr>
              <a:spLocks noChangeArrowheads="1"/>
            </p:cNvSpPr>
            <p:nvPr/>
          </p:nvSpPr>
          <p:spPr bwMode="auto">
            <a:xfrm>
              <a:off x="4639" y="1895"/>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state</a:t>
              </a:r>
              <a:endParaRPr lang="en-US" b="0">
                <a:latin typeface="Arial" pitchFamily="34" charset="0"/>
              </a:endParaRPr>
            </a:p>
          </p:txBody>
        </p:sp>
        <p:sp>
          <p:nvSpPr>
            <p:cNvPr id="22561" name="Line 32"/>
            <p:cNvSpPr>
              <a:spLocks noChangeShapeType="1"/>
            </p:cNvSpPr>
            <p:nvPr/>
          </p:nvSpPr>
          <p:spPr bwMode="auto">
            <a:xfrm flipV="1">
              <a:off x="4458" y="2052"/>
              <a:ext cx="73"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2" name="Rectangle 33"/>
            <p:cNvSpPr>
              <a:spLocks noChangeArrowheads="1"/>
            </p:cNvSpPr>
            <p:nvPr/>
          </p:nvSpPr>
          <p:spPr bwMode="auto">
            <a:xfrm>
              <a:off x="4462" y="211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2</a:t>
              </a:r>
              <a:endParaRPr lang="en-US" b="0">
                <a:latin typeface="Arial" pitchFamily="34" charset="0"/>
              </a:endParaRPr>
            </a:p>
          </p:txBody>
        </p:sp>
        <p:sp>
          <p:nvSpPr>
            <p:cNvPr id="22563" name="Line 34"/>
            <p:cNvSpPr>
              <a:spLocks noChangeShapeType="1"/>
            </p:cNvSpPr>
            <p:nvPr/>
          </p:nvSpPr>
          <p:spPr bwMode="auto">
            <a:xfrm>
              <a:off x="4341" y="2087"/>
              <a:ext cx="2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4" name="Line 35"/>
            <p:cNvSpPr>
              <a:spLocks noChangeShapeType="1"/>
            </p:cNvSpPr>
            <p:nvPr/>
          </p:nvSpPr>
          <p:spPr bwMode="auto">
            <a:xfrm flipV="1">
              <a:off x="3874" y="2052"/>
              <a:ext cx="72"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5" name="Rectangle 36"/>
            <p:cNvSpPr>
              <a:spLocks noChangeArrowheads="1"/>
            </p:cNvSpPr>
            <p:nvPr/>
          </p:nvSpPr>
          <p:spPr bwMode="auto">
            <a:xfrm>
              <a:off x="3877" y="211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2</a:t>
              </a:r>
              <a:endParaRPr lang="en-US" b="0">
                <a:latin typeface="Arial" pitchFamily="34" charset="0"/>
              </a:endParaRPr>
            </a:p>
          </p:txBody>
        </p:sp>
        <p:sp>
          <p:nvSpPr>
            <p:cNvPr id="22566" name="Line 37"/>
            <p:cNvSpPr>
              <a:spLocks noChangeShapeType="1"/>
            </p:cNvSpPr>
            <p:nvPr/>
          </p:nvSpPr>
          <p:spPr bwMode="auto">
            <a:xfrm>
              <a:off x="3757" y="2087"/>
              <a:ext cx="29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7" name="Freeform 38"/>
            <p:cNvSpPr>
              <a:spLocks/>
            </p:cNvSpPr>
            <p:nvPr/>
          </p:nvSpPr>
          <p:spPr bwMode="auto">
            <a:xfrm>
              <a:off x="1032" y="1512"/>
              <a:ext cx="4029" cy="1001"/>
            </a:xfrm>
            <a:custGeom>
              <a:avLst/>
              <a:gdLst>
                <a:gd name="T0" fmla="*/ 972 w 8058"/>
                <a:gd name="T1" fmla="*/ 143 h 2003"/>
                <a:gd name="T2" fmla="*/ 1008 w 8058"/>
                <a:gd name="T3" fmla="*/ 143 h 2003"/>
                <a:gd name="T4" fmla="*/ 1008 w 8058"/>
                <a:gd name="T5" fmla="*/ 0 h 2003"/>
                <a:gd name="T6" fmla="*/ 0 w 8058"/>
                <a:gd name="T7" fmla="*/ 0 h 2003"/>
                <a:gd name="T8" fmla="*/ 0 w 8058"/>
                <a:gd name="T9" fmla="*/ 143 h 2003"/>
                <a:gd name="T10" fmla="*/ 108 w 8058"/>
                <a:gd name="T11" fmla="*/ 143 h 2003"/>
                <a:gd name="T12" fmla="*/ 108 w 8058"/>
                <a:gd name="T13" fmla="*/ 233 h 2003"/>
                <a:gd name="T14" fmla="*/ 125 w 8058"/>
                <a:gd name="T15" fmla="*/ 250 h 2003"/>
                <a:gd name="T16" fmla="*/ 0 60000 65536"/>
                <a:gd name="T17" fmla="*/ 0 60000 65536"/>
                <a:gd name="T18" fmla="*/ 0 60000 65536"/>
                <a:gd name="T19" fmla="*/ 0 60000 65536"/>
                <a:gd name="T20" fmla="*/ 0 60000 65536"/>
                <a:gd name="T21" fmla="*/ 0 60000 65536"/>
                <a:gd name="T22" fmla="*/ 0 60000 65536"/>
                <a:gd name="T23" fmla="*/ 0 60000 65536"/>
                <a:gd name="T24" fmla="*/ 0 w 8058"/>
                <a:gd name="T25" fmla="*/ 0 h 2003"/>
                <a:gd name="T26" fmla="*/ 8058 w 8058"/>
                <a:gd name="T27" fmla="*/ 2003 h 20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58" h="2003">
                  <a:moveTo>
                    <a:pt x="7770" y="1151"/>
                  </a:moveTo>
                  <a:lnTo>
                    <a:pt x="8058" y="1151"/>
                  </a:lnTo>
                  <a:lnTo>
                    <a:pt x="8058" y="0"/>
                  </a:lnTo>
                  <a:lnTo>
                    <a:pt x="0" y="0"/>
                  </a:lnTo>
                  <a:lnTo>
                    <a:pt x="0" y="1151"/>
                  </a:lnTo>
                  <a:lnTo>
                    <a:pt x="863" y="1151"/>
                  </a:lnTo>
                  <a:lnTo>
                    <a:pt x="863" y="1870"/>
                  </a:lnTo>
                  <a:lnTo>
                    <a:pt x="995" y="200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68" name="Line 39"/>
            <p:cNvSpPr>
              <a:spLocks noChangeShapeType="1"/>
            </p:cNvSpPr>
            <p:nvPr/>
          </p:nvSpPr>
          <p:spPr bwMode="auto">
            <a:xfrm>
              <a:off x="744" y="2950"/>
              <a:ext cx="43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9" name="Rectangle 40"/>
            <p:cNvSpPr>
              <a:spLocks noChangeArrowheads="1"/>
            </p:cNvSpPr>
            <p:nvPr/>
          </p:nvSpPr>
          <p:spPr bwMode="auto">
            <a:xfrm>
              <a:off x="720" y="2736"/>
              <a:ext cx="4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carew</a:t>
              </a:r>
              <a:endParaRPr lang="en-US" b="0">
                <a:latin typeface="Arial" pitchFamily="34" charset="0"/>
              </a:endParaRPr>
            </a:p>
          </p:txBody>
        </p:sp>
        <p:sp>
          <p:nvSpPr>
            <p:cNvPr id="22570" name="Freeform 41"/>
            <p:cNvSpPr>
              <a:spLocks/>
            </p:cNvSpPr>
            <p:nvPr/>
          </p:nvSpPr>
          <p:spPr bwMode="auto">
            <a:xfrm>
              <a:off x="1176" y="2513"/>
              <a:ext cx="359" cy="437"/>
            </a:xfrm>
            <a:custGeom>
              <a:avLst/>
              <a:gdLst>
                <a:gd name="T0" fmla="*/ 0 w 718"/>
                <a:gd name="T1" fmla="*/ 109 h 875"/>
                <a:gd name="T2" fmla="*/ 72 w 718"/>
                <a:gd name="T3" fmla="*/ 109 h 875"/>
                <a:gd name="T4" fmla="*/ 72 w 718"/>
                <a:gd name="T5" fmla="*/ 19 h 875"/>
                <a:gd name="T6" fmla="*/ 90 w 718"/>
                <a:gd name="T7" fmla="*/ 0 h 875"/>
                <a:gd name="T8" fmla="*/ 0 60000 65536"/>
                <a:gd name="T9" fmla="*/ 0 60000 65536"/>
                <a:gd name="T10" fmla="*/ 0 60000 65536"/>
                <a:gd name="T11" fmla="*/ 0 60000 65536"/>
                <a:gd name="T12" fmla="*/ 0 w 718"/>
                <a:gd name="T13" fmla="*/ 0 h 875"/>
                <a:gd name="T14" fmla="*/ 718 w 718"/>
                <a:gd name="T15" fmla="*/ 875 h 875"/>
              </a:gdLst>
              <a:ahLst/>
              <a:cxnLst>
                <a:cxn ang="T8">
                  <a:pos x="T0" y="T1"/>
                </a:cxn>
                <a:cxn ang="T9">
                  <a:pos x="T2" y="T3"/>
                </a:cxn>
                <a:cxn ang="T10">
                  <a:pos x="T4" y="T5"/>
                </a:cxn>
                <a:cxn ang="T11">
                  <a:pos x="T6" y="T7"/>
                </a:cxn>
              </a:cxnLst>
              <a:rect l="T12" t="T13" r="T14" b="T15"/>
              <a:pathLst>
                <a:path w="718" h="875">
                  <a:moveTo>
                    <a:pt x="0" y="875"/>
                  </a:moveTo>
                  <a:lnTo>
                    <a:pt x="575" y="875"/>
                  </a:lnTo>
                  <a:lnTo>
                    <a:pt x="575" y="155"/>
                  </a:lnTo>
                  <a:lnTo>
                    <a:pt x="718"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71" name="Line 42"/>
            <p:cNvSpPr>
              <a:spLocks noChangeShapeType="1"/>
            </p:cNvSpPr>
            <p:nvPr/>
          </p:nvSpPr>
          <p:spPr bwMode="auto">
            <a:xfrm>
              <a:off x="1535" y="2514"/>
              <a:ext cx="360"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2" name="Line 43"/>
            <p:cNvSpPr>
              <a:spLocks noChangeShapeType="1"/>
            </p:cNvSpPr>
            <p:nvPr/>
          </p:nvSpPr>
          <p:spPr bwMode="auto">
            <a:xfrm flipV="1">
              <a:off x="1652" y="2483"/>
              <a:ext cx="72"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3" name="Rectangle 44"/>
            <p:cNvSpPr>
              <a:spLocks noChangeArrowheads="1"/>
            </p:cNvSpPr>
            <p:nvPr/>
          </p:nvSpPr>
          <p:spPr bwMode="auto">
            <a:xfrm>
              <a:off x="1526" y="2520"/>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dirty="0">
                  <a:solidFill>
                    <a:srgbClr val="000000"/>
                  </a:solidFill>
                  <a:latin typeface="Arial" pitchFamily="34" charset="0"/>
                </a:rPr>
                <a:t>3</a:t>
              </a:r>
              <a:endParaRPr lang="en-US" b="0" dirty="0">
                <a:latin typeface="Arial" pitchFamily="34" charset="0"/>
              </a:endParaRPr>
            </a:p>
          </p:txBody>
        </p:sp>
        <p:sp>
          <p:nvSpPr>
            <p:cNvPr id="22575" name="Line 46"/>
            <p:cNvSpPr>
              <a:spLocks noChangeShapeType="1"/>
            </p:cNvSpPr>
            <p:nvPr/>
          </p:nvSpPr>
          <p:spPr bwMode="auto">
            <a:xfrm>
              <a:off x="1094" y="2950"/>
              <a:ext cx="2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6" name="Line 47"/>
            <p:cNvSpPr>
              <a:spLocks noChangeShapeType="1"/>
            </p:cNvSpPr>
            <p:nvPr/>
          </p:nvSpPr>
          <p:spPr bwMode="auto">
            <a:xfrm flipV="1">
              <a:off x="3164" y="2483"/>
              <a:ext cx="72"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7" name="Rectangle 48"/>
            <p:cNvSpPr>
              <a:spLocks noChangeArrowheads="1"/>
            </p:cNvSpPr>
            <p:nvPr/>
          </p:nvSpPr>
          <p:spPr bwMode="auto">
            <a:xfrm>
              <a:off x="3168" y="259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8</a:t>
              </a:r>
              <a:endParaRPr lang="en-US" b="0">
                <a:latin typeface="Arial" pitchFamily="34" charset="0"/>
              </a:endParaRPr>
            </a:p>
          </p:txBody>
        </p:sp>
        <p:sp>
          <p:nvSpPr>
            <p:cNvPr id="22578" name="Line 49"/>
            <p:cNvSpPr>
              <a:spLocks noChangeShapeType="1"/>
            </p:cNvSpPr>
            <p:nvPr/>
          </p:nvSpPr>
          <p:spPr bwMode="auto">
            <a:xfrm>
              <a:off x="3047" y="2519"/>
              <a:ext cx="29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9" name="Rectangle 50"/>
            <p:cNvSpPr>
              <a:spLocks noChangeArrowheads="1"/>
            </p:cNvSpPr>
            <p:nvPr/>
          </p:nvSpPr>
          <p:spPr bwMode="auto">
            <a:xfrm>
              <a:off x="1872" y="3035"/>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00</a:t>
              </a:r>
              <a:r>
                <a:rPr lang="en-US" sz="1800" b="0" dirty="0">
                  <a:solidFill>
                    <a:srgbClr val="000000"/>
                  </a:solidFill>
                  <a:latin typeface="Arial" pitchFamily="34" charset="0"/>
                </a:rPr>
                <a:t>001010</a:t>
              </a:r>
              <a:endParaRPr lang="en-US" sz="1800" b="0" dirty="0">
                <a:latin typeface="Arial" pitchFamily="34" charset="0"/>
              </a:endParaRPr>
            </a:p>
          </p:txBody>
        </p:sp>
        <p:sp>
          <p:nvSpPr>
            <p:cNvPr id="22580" name="Rectangle 51"/>
            <p:cNvSpPr>
              <a:spLocks noChangeArrowheads="1"/>
            </p:cNvSpPr>
            <p:nvPr/>
          </p:nvSpPr>
          <p:spPr bwMode="auto">
            <a:xfrm>
              <a:off x="1872" y="2862"/>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00</a:t>
              </a:r>
              <a:r>
                <a:rPr lang="en-US" sz="1800" b="0" dirty="0">
                  <a:solidFill>
                    <a:srgbClr val="000000"/>
                  </a:solidFill>
                  <a:latin typeface="Arial" pitchFamily="34" charset="0"/>
                </a:rPr>
                <a:t>001010</a:t>
              </a:r>
              <a:endParaRPr lang="en-US" sz="1800" b="0" dirty="0">
                <a:latin typeface="Arial" pitchFamily="34" charset="0"/>
              </a:endParaRPr>
            </a:p>
          </p:txBody>
        </p:sp>
        <p:sp>
          <p:nvSpPr>
            <p:cNvPr id="22581" name="Rectangle 52"/>
            <p:cNvSpPr>
              <a:spLocks noChangeArrowheads="1"/>
            </p:cNvSpPr>
            <p:nvPr/>
          </p:nvSpPr>
          <p:spPr bwMode="auto">
            <a:xfrm>
              <a:off x="1872" y="2689"/>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10</a:t>
              </a:r>
              <a:r>
                <a:rPr lang="en-US" sz="1800" b="0" dirty="0">
                  <a:solidFill>
                    <a:srgbClr val="000000"/>
                  </a:solidFill>
                  <a:latin typeface="Arial" pitchFamily="34" charset="0"/>
                </a:rPr>
                <a:t>001100</a:t>
              </a:r>
            </a:p>
          </p:txBody>
        </p:sp>
        <p:sp>
          <p:nvSpPr>
            <p:cNvPr id="22582" name="Rectangle 53"/>
            <p:cNvSpPr>
              <a:spLocks noChangeArrowheads="1"/>
            </p:cNvSpPr>
            <p:nvPr/>
          </p:nvSpPr>
          <p:spPr bwMode="auto">
            <a:xfrm>
              <a:off x="1872" y="2516"/>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10</a:t>
              </a:r>
              <a:r>
                <a:rPr lang="en-US" sz="1800" b="0" dirty="0">
                  <a:solidFill>
                    <a:srgbClr val="000000"/>
                  </a:solidFill>
                  <a:latin typeface="Arial" pitchFamily="34" charset="0"/>
                </a:rPr>
                <a:t>001100</a:t>
              </a:r>
            </a:p>
          </p:txBody>
        </p:sp>
        <p:sp>
          <p:nvSpPr>
            <p:cNvPr id="22583" name="Rectangle 54"/>
            <p:cNvSpPr>
              <a:spLocks noChangeArrowheads="1"/>
            </p:cNvSpPr>
            <p:nvPr/>
          </p:nvSpPr>
          <p:spPr bwMode="auto">
            <a:xfrm>
              <a:off x="1872" y="2343"/>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11</a:t>
              </a:r>
              <a:r>
                <a:rPr lang="en-US" sz="1800" b="0" dirty="0">
                  <a:solidFill>
                    <a:srgbClr val="000000"/>
                  </a:solidFill>
                  <a:latin typeface="Arial" pitchFamily="34" charset="0"/>
                </a:rPr>
                <a:t>010001</a:t>
              </a:r>
              <a:endParaRPr lang="en-US" sz="1800" b="0" dirty="0">
                <a:latin typeface="Arial" pitchFamily="34" charset="0"/>
              </a:endParaRPr>
            </a:p>
          </p:txBody>
        </p:sp>
        <p:sp>
          <p:nvSpPr>
            <p:cNvPr id="22584" name="Rectangle 55"/>
            <p:cNvSpPr>
              <a:spLocks noChangeArrowheads="1"/>
            </p:cNvSpPr>
            <p:nvPr/>
          </p:nvSpPr>
          <p:spPr bwMode="auto">
            <a:xfrm>
              <a:off x="1872" y="2170"/>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dirty="0">
                  <a:solidFill>
                    <a:srgbClr val="C00000"/>
                  </a:solidFill>
                  <a:latin typeface="Arial" pitchFamily="34" charset="0"/>
                </a:rPr>
                <a:t>11</a:t>
              </a:r>
              <a:r>
                <a:rPr lang="en-US" sz="1800" b="0" dirty="0">
                  <a:solidFill>
                    <a:srgbClr val="000000"/>
                  </a:solidFill>
                  <a:latin typeface="Arial" pitchFamily="34" charset="0"/>
                </a:rPr>
                <a:t>010001</a:t>
              </a:r>
              <a:endParaRPr lang="en-US" sz="1800" b="0" dirty="0">
                <a:latin typeface="Arial" pitchFamily="34" charset="0"/>
              </a:endParaRPr>
            </a:p>
          </p:txBody>
        </p:sp>
        <p:sp>
          <p:nvSpPr>
            <p:cNvPr id="22585" name="Rectangle 56"/>
            <p:cNvSpPr>
              <a:spLocks noChangeArrowheads="1"/>
            </p:cNvSpPr>
            <p:nvPr/>
          </p:nvSpPr>
          <p:spPr bwMode="auto">
            <a:xfrm>
              <a:off x="1872" y="1997"/>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01</a:t>
              </a:r>
              <a:r>
                <a:rPr lang="en-US" sz="1800" b="0" dirty="0">
                  <a:latin typeface="Arial" pitchFamily="34" charset="0"/>
                </a:rPr>
                <a:t>100001</a:t>
              </a:r>
            </a:p>
          </p:txBody>
        </p:sp>
        <p:sp>
          <p:nvSpPr>
            <p:cNvPr id="22586" name="Rectangle 57"/>
            <p:cNvSpPr>
              <a:spLocks noChangeArrowheads="1"/>
            </p:cNvSpPr>
            <p:nvPr/>
          </p:nvSpPr>
          <p:spPr bwMode="auto">
            <a:xfrm>
              <a:off x="1872" y="1824"/>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dirty="0">
                  <a:solidFill>
                    <a:srgbClr val="C00000"/>
                  </a:solidFill>
                  <a:latin typeface="Arial" pitchFamily="34" charset="0"/>
                </a:rPr>
                <a:t>00</a:t>
              </a:r>
              <a:r>
                <a:rPr lang="en-US" sz="1800" b="0" dirty="0">
                  <a:latin typeface="Arial" pitchFamily="34" charset="0"/>
                </a:rPr>
                <a:t>100001</a:t>
              </a:r>
            </a:p>
          </p:txBody>
        </p:sp>
        <p:sp>
          <p:nvSpPr>
            <p:cNvPr id="22587" name="Line 58"/>
            <p:cNvSpPr>
              <a:spLocks noChangeShapeType="1"/>
            </p:cNvSpPr>
            <p:nvPr/>
          </p:nvSpPr>
          <p:spPr bwMode="auto">
            <a:xfrm>
              <a:off x="1872" y="1824"/>
              <a:ext cx="0" cy="1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88" name="Line 59"/>
            <p:cNvSpPr>
              <a:spLocks noChangeShapeType="1"/>
            </p:cNvSpPr>
            <p:nvPr/>
          </p:nvSpPr>
          <p:spPr bwMode="auto">
            <a:xfrm>
              <a:off x="3024" y="1824"/>
              <a:ext cx="0" cy="1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89" name="Line 60"/>
            <p:cNvSpPr>
              <a:spLocks noChangeShapeType="1"/>
            </p:cNvSpPr>
            <p:nvPr/>
          </p:nvSpPr>
          <p:spPr bwMode="auto">
            <a:xfrm>
              <a:off x="1872" y="182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0" name="Line 61"/>
            <p:cNvSpPr>
              <a:spLocks noChangeShapeType="1"/>
            </p:cNvSpPr>
            <p:nvPr/>
          </p:nvSpPr>
          <p:spPr bwMode="auto">
            <a:xfrm>
              <a:off x="1872" y="1997"/>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1" name="Line 62"/>
            <p:cNvSpPr>
              <a:spLocks noChangeShapeType="1"/>
            </p:cNvSpPr>
            <p:nvPr/>
          </p:nvSpPr>
          <p:spPr bwMode="auto">
            <a:xfrm>
              <a:off x="1872" y="2170"/>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2" name="Line 63"/>
            <p:cNvSpPr>
              <a:spLocks noChangeShapeType="1"/>
            </p:cNvSpPr>
            <p:nvPr/>
          </p:nvSpPr>
          <p:spPr bwMode="auto">
            <a:xfrm>
              <a:off x="1872" y="234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3" name="Line 64"/>
            <p:cNvSpPr>
              <a:spLocks noChangeShapeType="1"/>
            </p:cNvSpPr>
            <p:nvPr/>
          </p:nvSpPr>
          <p:spPr bwMode="auto">
            <a:xfrm>
              <a:off x="1872" y="2516"/>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4" name="Line 65"/>
            <p:cNvSpPr>
              <a:spLocks noChangeShapeType="1"/>
            </p:cNvSpPr>
            <p:nvPr/>
          </p:nvSpPr>
          <p:spPr bwMode="auto">
            <a:xfrm>
              <a:off x="1872" y="2689"/>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5" name="Line 66"/>
            <p:cNvSpPr>
              <a:spLocks noChangeShapeType="1"/>
            </p:cNvSpPr>
            <p:nvPr/>
          </p:nvSpPr>
          <p:spPr bwMode="auto">
            <a:xfrm>
              <a:off x="1872" y="2862"/>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6" name="Line 67"/>
            <p:cNvSpPr>
              <a:spLocks noChangeShapeType="1"/>
            </p:cNvSpPr>
            <p:nvPr/>
          </p:nvSpPr>
          <p:spPr bwMode="auto">
            <a:xfrm>
              <a:off x="1872" y="3035"/>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7" name="Line 68"/>
            <p:cNvSpPr>
              <a:spLocks noChangeShapeType="1"/>
            </p:cNvSpPr>
            <p:nvPr/>
          </p:nvSpPr>
          <p:spPr bwMode="auto">
            <a:xfrm>
              <a:off x="1872" y="3208"/>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sp>
        <p:nvSpPr>
          <p:cNvPr id="2" name="矩形 1"/>
          <p:cNvSpPr/>
          <p:nvPr/>
        </p:nvSpPr>
        <p:spPr>
          <a:xfrm>
            <a:off x="2352783" y="1496653"/>
            <a:ext cx="612668" cy="400110"/>
          </a:xfrm>
          <a:prstGeom prst="rect">
            <a:avLst/>
          </a:prstGeom>
        </p:spPr>
        <p:txBody>
          <a:bodyPr wrap="none">
            <a:spAutoFit/>
          </a:bodyPr>
          <a:lstStyle/>
          <a:p>
            <a:pPr algn="l"/>
            <a:r>
              <a:rPr lang="en-US" altLang="zh-CN" b="0" dirty="0">
                <a:solidFill>
                  <a:srgbClr val="C00000"/>
                </a:solidFill>
                <a:latin typeface="Arial" pitchFamily="34" charset="0"/>
              </a:rPr>
              <a:t>00</a:t>
            </a:r>
            <a:r>
              <a:rPr lang="en-US" altLang="zh-CN" b="0" dirty="0">
                <a:solidFill>
                  <a:srgbClr val="000000"/>
                </a:solidFill>
                <a:latin typeface="Arial" pitchFamily="34" charset="0"/>
              </a:rPr>
              <a:t>0</a:t>
            </a:r>
            <a:endParaRPr lang="en-US" altLang="zh-CN" b="0" dirty="0">
              <a:latin typeface="Arial" pitchFamily="34" charset="0"/>
            </a:endParaRPr>
          </a:p>
        </p:txBody>
      </p:sp>
      <p:sp>
        <p:nvSpPr>
          <p:cNvPr id="69" name="矩形 68"/>
          <p:cNvSpPr/>
          <p:nvPr/>
        </p:nvSpPr>
        <p:spPr>
          <a:xfrm>
            <a:off x="2349518" y="1807538"/>
            <a:ext cx="612668" cy="400110"/>
          </a:xfrm>
          <a:prstGeom prst="rect">
            <a:avLst/>
          </a:prstGeom>
        </p:spPr>
        <p:txBody>
          <a:bodyPr wrap="none">
            <a:spAutoFit/>
          </a:bodyPr>
          <a:lstStyle/>
          <a:p>
            <a:pPr algn="l"/>
            <a:r>
              <a:rPr lang="en-US" altLang="zh-CN" b="0" dirty="0">
                <a:solidFill>
                  <a:srgbClr val="C00000"/>
                </a:solidFill>
                <a:latin typeface="Arial" pitchFamily="34" charset="0"/>
              </a:rPr>
              <a:t>00</a:t>
            </a:r>
            <a:r>
              <a:rPr lang="en-US" altLang="zh-CN" b="0" dirty="0">
                <a:solidFill>
                  <a:srgbClr val="000000"/>
                </a:solidFill>
                <a:latin typeface="Arial" pitchFamily="34" charset="0"/>
              </a:rPr>
              <a:t>1</a:t>
            </a:r>
            <a:endParaRPr lang="en-US" altLang="zh-CN" b="0" dirty="0">
              <a:latin typeface="Arial" pitchFamily="34" charset="0"/>
            </a:endParaRPr>
          </a:p>
        </p:txBody>
      </p:sp>
      <p:sp>
        <p:nvSpPr>
          <p:cNvPr id="70" name="矩形 69"/>
          <p:cNvSpPr/>
          <p:nvPr/>
        </p:nvSpPr>
        <p:spPr>
          <a:xfrm>
            <a:off x="2346121" y="2076363"/>
            <a:ext cx="612668" cy="400110"/>
          </a:xfrm>
          <a:prstGeom prst="rect">
            <a:avLst/>
          </a:prstGeom>
        </p:spPr>
        <p:txBody>
          <a:bodyPr wrap="none">
            <a:spAutoFit/>
          </a:bodyPr>
          <a:lstStyle/>
          <a:p>
            <a:pPr algn="l"/>
            <a:r>
              <a:rPr lang="en-US" altLang="zh-CN" b="0" dirty="0">
                <a:solidFill>
                  <a:srgbClr val="C00000"/>
                </a:solidFill>
                <a:latin typeface="Arial" pitchFamily="34" charset="0"/>
              </a:rPr>
              <a:t>01</a:t>
            </a:r>
            <a:r>
              <a:rPr lang="en-US" altLang="zh-CN" b="0" dirty="0">
                <a:solidFill>
                  <a:srgbClr val="000000"/>
                </a:solidFill>
                <a:latin typeface="Arial" pitchFamily="34" charset="0"/>
              </a:rPr>
              <a:t>0</a:t>
            </a:r>
            <a:endParaRPr lang="en-US" altLang="zh-CN" b="0" dirty="0">
              <a:latin typeface="Arial" pitchFamily="34" charset="0"/>
            </a:endParaRPr>
          </a:p>
        </p:txBody>
      </p:sp>
      <p:sp>
        <p:nvSpPr>
          <p:cNvPr id="71" name="矩形 70"/>
          <p:cNvSpPr/>
          <p:nvPr/>
        </p:nvSpPr>
        <p:spPr>
          <a:xfrm>
            <a:off x="2352783" y="2377633"/>
            <a:ext cx="593624" cy="400110"/>
          </a:xfrm>
          <a:prstGeom prst="rect">
            <a:avLst/>
          </a:prstGeom>
        </p:spPr>
        <p:txBody>
          <a:bodyPr wrap="none">
            <a:spAutoFit/>
          </a:bodyPr>
          <a:lstStyle/>
          <a:p>
            <a:pPr algn="l"/>
            <a:r>
              <a:rPr lang="en-US" altLang="zh-CN" b="0" dirty="0">
                <a:solidFill>
                  <a:srgbClr val="C00000"/>
                </a:solidFill>
                <a:latin typeface="Arial" pitchFamily="34" charset="0"/>
              </a:rPr>
              <a:t>01</a:t>
            </a:r>
            <a:r>
              <a:rPr lang="en-US" altLang="zh-CN" b="0" dirty="0">
                <a:solidFill>
                  <a:srgbClr val="000000"/>
                </a:solidFill>
                <a:latin typeface="Arial" pitchFamily="34" charset="0"/>
              </a:rPr>
              <a:t>1</a:t>
            </a:r>
            <a:endParaRPr lang="en-US" altLang="zh-CN" b="0" dirty="0">
              <a:latin typeface="Arial" pitchFamily="34" charset="0"/>
            </a:endParaRPr>
          </a:p>
        </p:txBody>
      </p:sp>
      <p:grpSp>
        <p:nvGrpSpPr>
          <p:cNvPr id="72" name="Group 10"/>
          <p:cNvGrpSpPr>
            <a:grpSpLocks/>
          </p:cNvGrpSpPr>
          <p:nvPr/>
        </p:nvGrpSpPr>
        <p:grpSpPr bwMode="auto">
          <a:xfrm>
            <a:off x="611105" y="4160242"/>
            <a:ext cx="6423108" cy="1817829"/>
            <a:chOff x="164" y="1062"/>
            <a:chExt cx="5377" cy="1373"/>
          </a:xfrm>
        </p:grpSpPr>
        <p:sp>
          <p:nvSpPr>
            <p:cNvPr id="73" name="Freeform 11"/>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4" name="Freeform 12"/>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75" name="Rectangle 13"/>
            <p:cNvSpPr>
              <a:spLocks noChangeArrowheads="1"/>
            </p:cNvSpPr>
            <p:nvPr/>
          </p:nvSpPr>
          <p:spPr bwMode="auto">
            <a:xfrm>
              <a:off x="910" y="1614"/>
              <a:ext cx="21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gns</a:t>
              </a:r>
              <a:endParaRPr lang="en-US" b="0">
                <a:latin typeface="Arial" pitchFamily="34" charset="0"/>
              </a:endParaRPr>
            </a:p>
          </p:txBody>
        </p:sp>
        <p:sp>
          <p:nvSpPr>
            <p:cNvPr id="76" name="Rectangle 14"/>
            <p:cNvSpPr>
              <a:spLocks noChangeArrowheads="1"/>
            </p:cNvSpPr>
            <p:nvPr/>
          </p:nvSpPr>
          <p:spPr bwMode="auto">
            <a:xfrm>
              <a:off x="774"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100 001</a:t>
              </a:r>
              <a:endParaRPr lang="en-US" b="0">
                <a:latin typeface="Arial" pitchFamily="34" charset="0"/>
              </a:endParaRPr>
            </a:p>
          </p:txBody>
        </p:sp>
        <p:sp>
          <p:nvSpPr>
            <p:cNvPr id="77" name="Line 15"/>
            <p:cNvSpPr>
              <a:spLocks noChangeShapeType="1"/>
            </p:cNvSpPr>
            <p:nvPr/>
          </p:nvSpPr>
          <p:spPr bwMode="auto">
            <a:xfrm>
              <a:off x="1264"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78" name="Freeform 16"/>
            <p:cNvSpPr>
              <a:spLocks/>
            </p:cNvSpPr>
            <p:nvPr/>
          </p:nvSpPr>
          <p:spPr bwMode="auto">
            <a:xfrm>
              <a:off x="1909" y="1657"/>
              <a:ext cx="89" cy="58"/>
            </a:xfrm>
            <a:custGeom>
              <a:avLst/>
              <a:gdLst>
                <a:gd name="T0" fmla="*/ 0 w 177"/>
                <a:gd name="T1" fmla="*/ 0 h 117"/>
                <a:gd name="T2" fmla="*/ 23 w 177"/>
                <a:gd name="T3" fmla="*/ 7 h 117"/>
                <a:gd name="T4" fmla="*/ 0 w 177"/>
                <a:gd name="T5" fmla="*/ 14 h 117"/>
                <a:gd name="T6" fmla="*/ 0 w 177"/>
                <a:gd name="T7" fmla="*/ 0 h 117"/>
                <a:gd name="T8" fmla="*/ 0 60000 65536"/>
                <a:gd name="T9" fmla="*/ 0 60000 65536"/>
                <a:gd name="T10" fmla="*/ 0 60000 65536"/>
                <a:gd name="T11" fmla="*/ 0 60000 65536"/>
                <a:gd name="T12" fmla="*/ 0 w 177"/>
                <a:gd name="T13" fmla="*/ 0 h 117"/>
                <a:gd name="T14" fmla="*/ 177 w 177"/>
                <a:gd name="T15" fmla="*/ 117 h 117"/>
              </a:gdLst>
              <a:ahLst/>
              <a:cxnLst>
                <a:cxn ang="T8">
                  <a:pos x="T0" y="T1"/>
                </a:cxn>
                <a:cxn ang="T9">
                  <a:pos x="T2" y="T3"/>
                </a:cxn>
                <a:cxn ang="T10">
                  <a:pos x="T4" y="T5"/>
                </a:cxn>
                <a:cxn ang="T11">
                  <a:pos x="T6" y="T7"/>
                </a:cxn>
              </a:cxnLst>
              <a:rect l="T12" t="T13" r="T14" b="T15"/>
              <a:pathLst>
                <a:path w="177" h="117">
                  <a:moveTo>
                    <a:pt x="0" y="0"/>
                  </a:moveTo>
                  <a:lnTo>
                    <a:pt x="177"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79" name="Rectangle 17"/>
            <p:cNvSpPr>
              <a:spLocks noChangeArrowheads="1"/>
            </p:cNvSpPr>
            <p:nvPr/>
          </p:nvSpPr>
          <p:spPr bwMode="auto">
            <a:xfrm>
              <a:off x="1486" y="155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80" name="Freeform 18"/>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9"/>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20"/>
            <p:cNvSpPr>
              <a:spLocks noChangeArrowheads="1"/>
            </p:cNvSpPr>
            <p:nvPr/>
          </p:nvSpPr>
          <p:spPr bwMode="auto">
            <a:xfrm>
              <a:off x="2136" y="1614"/>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yns</a:t>
              </a:r>
              <a:endParaRPr lang="en-US" b="0">
                <a:latin typeface="Arial" pitchFamily="34" charset="0"/>
              </a:endParaRPr>
            </a:p>
          </p:txBody>
        </p:sp>
        <p:sp>
          <p:nvSpPr>
            <p:cNvPr id="83" name="Rectangle 21"/>
            <p:cNvSpPr>
              <a:spLocks noChangeArrowheads="1"/>
            </p:cNvSpPr>
            <p:nvPr/>
          </p:nvSpPr>
          <p:spPr bwMode="auto">
            <a:xfrm>
              <a:off x="1996"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010 001</a:t>
              </a:r>
              <a:endParaRPr lang="en-US" b="0">
                <a:latin typeface="Arial" pitchFamily="34" charset="0"/>
              </a:endParaRPr>
            </a:p>
          </p:txBody>
        </p:sp>
        <p:sp>
          <p:nvSpPr>
            <p:cNvPr id="84" name="Line 22"/>
            <p:cNvSpPr>
              <a:spLocks noChangeShapeType="1"/>
            </p:cNvSpPr>
            <p:nvPr/>
          </p:nvSpPr>
          <p:spPr bwMode="auto">
            <a:xfrm>
              <a:off x="2486"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23"/>
            <p:cNvSpPr>
              <a:spLocks/>
            </p:cNvSpPr>
            <p:nvPr/>
          </p:nvSpPr>
          <p:spPr bwMode="auto">
            <a:xfrm>
              <a:off x="3132" y="1657"/>
              <a:ext cx="87" cy="58"/>
            </a:xfrm>
            <a:custGeom>
              <a:avLst/>
              <a:gdLst>
                <a:gd name="T0" fmla="*/ 0 w 176"/>
                <a:gd name="T1" fmla="*/ 0 h 117"/>
                <a:gd name="T2" fmla="*/ 21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Freeform 24"/>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7" name="Freeform 25"/>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8" name="Rectangle 26"/>
            <p:cNvSpPr>
              <a:spLocks noChangeArrowheads="1"/>
            </p:cNvSpPr>
            <p:nvPr/>
          </p:nvSpPr>
          <p:spPr bwMode="auto">
            <a:xfrm>
              <a:off x="3340" y="1614"/>
              <a:ext cx="24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gew</a:t>
              </a:r>
              <a:endParaRPr lang="en-US" b="0">
                <a:latin typeface="Arial" pitchFamily="34" charset="0"/>
              </a:endParaRPr>
            </a:p>
          </p:txBody>
        </p:sp>
        <p:sp>
          <p:nvSpPr>
            <p:cNvPr id="89" name="Freeform 27"/>
            <p:cNvSpPr>
              <a:spLocks/>
            </p:cNvSpPr>
            <p:nvPr/>
          </p:nvSpPr>
          <p:spPr bwMode="auto">
            <a:xfrm>
              <a:off x="567" y="1208"/>
              <a:ext cx="836" cy="382"/>
            </a:xfrm>
            <a:custGeom>
              <a:avLst/>
              <a:gdLst>
                <a:gd name="T0" fmla="*/ 174 w 1670"/>
                <a:gd name="T1" fmla="*/ 94 h 764"/>
                <a:gd name="T2" fmla="*/ 181 w 1670"/>
                <a:gd name="T3" fmla="*/ 90 h 764"/>
                <a:gd name="T4" fmla="*/ 188 w 1670"/>
                <a:gd name="T5" fmla="*/ 86 h 764"/>
                <a:gd name="T6" fmla="*/ 194 w 1670"/>
                <a:gd name="T7" fmla="*/ 82 h 764"/>
                <a:gd name="T8" fmla="*/ 199 w 1670"/>
                <a:gd name="T9" fmla="*/ 78 h 764"/>
                <a:gd name="T10" fmla="*/ 203 w 1670"/>
                <a:gd name="T11" fmla="*/ 74 h 764"/>
                <a:gd name="T12" fmla="*/ 206 w 1670"/>
                <a:gd name="T13" fmla="*/ 69 h 764"/>
                <a:gd name="T14" fmla="*/ 208 w 1670"/>
                <a:gd name="T15" fmla="*/ 65 h 764"/>
                <a:gd name="T16" fmla="*/ 210 w 1670"/>
                <a:gd name="T17" fmla="*/ 60 h 764"/>
                <a:gd name="T18" fmla="*/ 209 w 1670"/>
                <a:gd name="T19" fmla="*/ 55 h 764"/>
                <a:gd name="T20" fmla="*/ 208 w 1670"/>
                <a:gd name="T21" fmla="*/ 50 h 764"/>
                <a:gd name="T22" fmla="*/ 206 w 1670"/>
                <a:gd name="T23" fmla="*/ 47 h 764"/>
                <a:gd name="T24" fmla="*/ 204 w 1670"/>
                <a:gd name="T25" fmla="*/ 43 h 764"/>
                <a:gd name="T26" fmla="*/ 202 w 1670"/>
                <a:gd name="T27" fmla="*/ 40 h 764"/>
                <a:gd name="T28" fmla="*/ 196 w 1670"/>
                <a:gd name="T29" fmla="*/ 35 h 764"/>
                <a:gd name="T30" fmla="*/ 189 w 1670"/>
                <a:gd name="T31" fmla="*/ 29 h 764"/>
                <a:gd name="T32" fmla="*/ 180 w 1670"/>
                <a:gd name="T33" fmla="*/ 23 h 764"/>
                <a:gd name="T34" fmla="*/ 170 w 1670"/>
                <a:gd name="T35" fmla="*/ 17 h 764"/>
                <a:gd name="T36" fmla="*/ 159 w 1670"/>
                <a:gd name="T37" fmla="*/ 12 h 764"/>
                <a:gd name="T38" fmla="*/ 147 w 1670"/>
                <a:gd name="T39" fmla="*/ 8 h 764"/>
                <a:gd name="T40" fmla="*/ 135 w 1670"/>
                <a:gd name="T41" fmla="*/ 5 h 764"/>
                <a:gd name="T42" fmla="*/ 123 w 1670"/>
                <a:gd name="T43" fmla="*/ 2 h 764"/>
                <a:gd name="T44" fmla="*/ 111 w 1670"/>
                <a:gd name="T45" fmla="*/ 1 h 764"/>
                <a:gd name="T46" fmla="*/ 100 w 1670"/>
                <a:gd name="T47" fmla="*/ 0 h 764"/>
                <a:gd name="T48" fmla="*/ 90 w 1670"/>
                <a:gd name="T49" fmla="*/ 1 h 764"/>
                <a:gd name="T50" fmla="*/ 81 w 1670"/>
                <a:gd name="T51" fmla="*/ 2 h 764"/>
                <a:gd name="T52" fmla="*/ 72 w 1670"/>
                <a:gd name="T53" fmla="*/ 4 h 764"/>
                <a:gd name="T54" fmla="*/ 64 w 1670"/>
                <a:gd name="T55" fmla="*/ 7 h 764"/>
                <a:gd name="T56" fmla="*/ 56 w 1670"/>
                <a:gd name="T57" fmla="*/ 9 h 764"/>
                <a:gd name="T58" fmla="*/ 48 w 1670"/>
                <a:gd name="T59" fmla="*/ 13 h 764"/>
                <a:gd name="T60" fmla="*/ 41 w 1670"/>
                <a:gd name="T61" fmla="*/ 16 h 764"/>
                <a:gd name="T62" fmla="*/ 34 w 1670"/>
                <a:gd name="T63" fmla="*/ 20 h 764"/>
                <a:gd name="T64" fmla="*/ 28 w 1670"/>
                <a:gd name="T65" fmla="*/ 24 h 764"/>
                <a:gd name="T66" fmla="*/ 23 w 1670"/>
                <a:gd name="T67" fmla="*/ 29 h 764"/>
                <a:gd name="T68" fmla="*/ 18 w 1670"/>
                <a:gd name="T69" fmla="*/ 32 h 764"/>
                <a:gd name="T70" fmla="*/ 14 w 1670"/>
                <a:gd name="T71" fmla="*/ 36 h 764"/>
                <a:gd name="T72" fmla="*/ 10 w 1670"/>
                <a:gd name="T73" fmla="*/ 40 h 764"/>
                <a:gd name="T74" fmla="*/ 7 w 1670"/>
                <a:gd name="T75" fmla="*/ 44 h 764"/>
                <a:gd name="T76" fmla="*/ 5 w 1670"/>
                <a:gd name="T77" fmla="*/ 48 h 764"/>
                <a:gd name="T78" fmla="*/ 3 w 1670"/>
                <a:gd name="T79" fmla="*/ 52 h 764"/>
                <a:gd name="T80" fmla="*/ 2 w 1670"/>
                <a:gd name="T81" fmla="*/ 56 h 764"/>
                <a:gd name="T82" fmla="*/ 1 w 1670"/>
                <a:gd name="T83" fmla="*/ 59 h 764"/>
                <a:gd name="T84" fmla="*/ 0 w 1670"/>
                <a:gd name="T85" fmla="*/ 63 h 764"/>
                <a:gd name="T86" fmla="*/ 1 w 1670"/>
                <a:gd name="T87" fmla="*/ 66 h 764"/>
                <a:gd name="T88" fmla="*/ 1 w 1670"/>
                <a:gd name="T89" fmla="*/ 70 h 764"/>
                <a:gd name="T90" fmla="*/ 3 w 1670"/>
                <a:gd name="T91" fmla="*/ 73 h 764"/>
                <a:gd name="T92" fmla="*/ 4 w 1670"/>
                <a:gd name="T93" fmla="*/ 76 h 764"/>
                <a:gd name="T94" fmla="*/ 6 w 1670"/>
                <a:gd name="T95" fmla="*/ 79 h 764"/>
                <a:gd name="T96" fmla="*/ 9 w 1670"/>
                <a:gd name="T97" fmla="*/ 82 h 764"/>
                <a:gd name="T98" fmla="*/ 12 w 1670"/>
                <a:gd name="T99" fmla="*/ 84 h 764"/>
                <a:gd name="T100" fmla="*/ 16 w 1670"/>
                <a:gd name="T101" fmla="*/ 87 h 764"/>
                <a:gd name="T102" fmla="*/ 20 w 1670"/>
                <a:gd name="T103" fmla="*/ 89 h 764"/>
                <a:gd name="T104" fmla="*/ 25 w 1670"/>
                <a:gd name="T105" fmla="*/ 91 h 764"/>
                <a:gd name="T106" fmla="*/ 30 w 1670"/>
                <a:gd name="T107" fmla="*/ 93 h 764"/>
                <a:gd name="T108" fmla="*/ 35 w 1670"/>
                <a:gd name="T109" fmla="*/ 95 h 7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70"/>
                <a:gd name="T166" fmla="*/ 0 h 764"/>
                <a:gd name="T167" fmla="*/ 1670 w 1670"/>
                <a:gd name="T168" fmla="*/ 764 h 7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70" h="764">
                  <a:moveTo>
                    <a:pt x="1345" y="764"/>
                  </a:moveTo>
                  <a:lnTo>
                    <a:pt x="1365" y="754"/>
                  </a:lnTo>
                  <a:lnTo>
                    <a:pt x="1387" y="745"/>
                  </a:lnTo>
                  <a:lnTo>
                    <a:pt x="1407" y="736"/>
                  </a:lnTo>
                  <a:lnTo>
                    <a:pt x="1426" y="727"/>
                  </a:lnTo>
                  <a:lnTo>
                    <a:pt x="1444" y="717"/>
                  </a:lnTo>
                  <a:lnTo>
                    <a:pt x="1462" y="707"/>
                  </a:lnTo>
                  <a:lnTo>
                    <a:pt x="1481" y="696"/>
                  </a:lnTo>
                  <a:lnTo>
                    <a:pt x="1498" y="687"/>
                  </a:lnTo>
                  <a:lnTo>
                    <a:pt x="1513" y="676"/>
                  </a:lnTo>
                  <a:lnTo>
                    <a:pt x="1530" y="665"/>
                  </a:lnTo>
                  <a:lnTo>
                    <a:pt x="1544" y="654"/>
                  </a:lnTo>
                  <a:lnTo>
                    <a:pt x="1559" y="643"/>
                  </a:lnTo>
                  <a:lnTo>
                    <a:pt x="1572" y="633"/>
                  </a:lnTo>
                  <a:lnTo>
                    <a:pt x="1586" y="620"/>
                  </a:lnTo>
                  <a:lnTo>
                    <a:pt x="1596" y="610"/>
                  </a:lnTo>
                  <a:lnTo>
                    <a:pt x="1609" y="597"/>
                  </a:lnTo>
                  <a:lnTo>
                    <a:pt x="1618" y="587"/>
                  </a:lnTo>
                  <a:lnTo>
                    <a:pt x="1627" y="574"/>
                  </a:lnTo>
                  <a:lnTo>
                    <a:pt x="1636" y="562"/>
                  </a:lnTo>
                  <a:lnTo>
                    <a:pt x="1644" y="550"/>
                  </a:lnTo>
                  <a:lnTo>
                    <a:pt x="1650" y="537"/>
                  </a:lnTo>
                  <a:lnTo>
                    <a:pt x="1656" y="525"/>
                  </a:lnTo>
                  <a:lnTo>
                    <a:pt x="1661" y="513"/>
                  </a:lnTo>
                  <a:lnTo>
                    <a:pt x="1666" y="500"/>
                  </a:lnTo>
                  <a:lnTo>
                    <a:pt x="1667" y="487"/>
                  </a:lnTo>
                  <a:lnTo>
                    <a:pt x="1670" y="474"/>
                  </a:lnTo>
                  <a:lnTo>
                    <a:pt x="1670" y="462"/>
                  </a:lnTo>
                  <a:lnTo>
                    <a:pt x="1670" y="448"/>
                  </a:lnTo>
                  <a:lnTo>
                    <a:pt x="1669" y="434"/>
                  </a:lnTo>
                  <a:lnTo>
                    <a:pt x="1666" y="422"/>
                  </a:lnTo>
                  <a:lnTo>
                    <a:pt x="1663" y="408"/>
                  </a:lnTo>
                  <a:lnTo>
                    <a:pt x="1658" y="394"/>
                  </a:lnTo>
                  <a:lnTo>
                    <a:pt x="1653" y="386"/>
                  </a:lnTo>
                  <a:lnTo>
                    <a:pt x="1649" y="377"/>
                  </a:lnTo>
                  <a:lnTo>
                    <a:pt x="1644" y="370"/>
                  </a:lnTo>
                  <a:lnTo>
                    <a:pt x="1640" y="360"/>
                  </a:lnTo>
                  <a:lnTo>
                    <a:pt x="1635" y="353"/>
                  </a:lnTo>
                  <a:lnTo>
                    <a:pt x="1629" y="343"/>
                  </a:lnTo>
                  <a:lnTo>
                    <a:pt x="1623" y="336"/>
                  </a:lnTo>
                  <a:lnTo>
                    <a:pt x="1615" y="326"/>
                  </a:lnTo>
                  <a:lnTo>
                    <a:pt x="1609" y="319"/>
                  </a:lnTo>
                  <a:lnTo>
                    <a:pt x="1601" y="310"/>
                  </a:lnTo>
                  <a:lnTo>
                    <a:pt x="1584" y="293"/>
                  </a:lnTo>
                  <a:lnTo>
                    <a:pt x="1567" y="276"/>
                  </a:lnTo>
                  <a:lnTo>
                    <a:pt x="1547" y="259"/>
                  </a:lnTo>
                  <a:lnTo>
                    <a:pt x="1527" y="242"/>
                  </a:lnTo>
                  <a:lnTo>
                    <a:pt x="1506" y="226"/>
                  </a:lnTo>
                  <a:lnTo>
                    <a:pt x="1482" y="209"/>
                  </a:lnTo>
                  <a:lnTo>
                    <a:pt x="1458" y="194"/>
                  </a:lnTo>
                  <a:lnTo>
                    <a:pt x="1433" y="179"/>
                  </a:lnTo>
                  <a:lnTo>
                    <a:pt x="1407" y="163"/>
                  </a:lnTo>
                  <a:lnTo>
                    <a:pt x="1379" y="149"/>
                  </a:lnTo>
                  <a:lnTo>
                    <a:pt x="1352" y="136"/>
                  </a:lnTo>
                  <a:lnTo>
                    <a:pt x="1324" y="122"/>
                  </a:lnTo>
                  <a:lnTo>
                    <a:pt x="1295" y="108"/>
                  </a:lnTo>
                  <a:lnTo>
                    <a:pt x="1264" y="96"/>
                  </a:lnTo>
                  <a:lnTo>
                    <a:pt x="1233" y="83"/>
                  </a:lnTo>
                  <a:lnTo>
                    <a:pt x="1202" y="72"/>
                  </a:lnTo>
                  <a:lnTo>
                    <a:pt x="1171" y="62"/>
                  </a:lnTo>
                  <a:lnTo>
                    <a:pt x="1139" y="51"/>
                  </a:lnTo>
                  <a:lnTo>
                    <a:pt x="1107" y="42"/>
                  </a:lnTo>
                  <a:lnTo>
                    <a:pt x="1074" y="34"/>
                  </a:lnTo>
                  <a:lnTo>
                    <a:pt x="1042" y="26"/>
                  </a:lnTo>
                  <a:lnTo>
                    <a:pt x="1010" y="20"/>
                  </a:lnTo>
                  <a:lnTo>
                    <a:pt x="977" y="14"/>
                  </a:lnTo>
                  <a:lnTo>
                    <a:pt x="945" y="9"/>
                  </a:lnTo>
                  <a:lnTo>
                    <a:pt x="913" y="5"/>
                  </a:lnTo>
                  <a:lnTo>
                    <a:pt x="880" y="2"/>
                  </a:lnTo>
                  <a:lnTo>
                    <a:pt x="848" y="0"/>
                  </a:lnTo>
                  <a:lnTo>
                    <a:pt x="824" y="0"/>
                  </a:lnTo>
                  <a:lnTo>
                    <a:pt x="797" y="0"/>
                  </a:lnTo>
                  <a:lnTo>
                    <a:pt x="771" y="0"/>
                  </a:lnTo>
                  <a:lnTo>
                    <a:pt x="745" y="2"/>
                  </a:lnTo>
                  <a:lnTo>
                    <a:pt x="720" y="3"/>
                  </a:lnTo>
                  <a:lnTo>
                    <a:pt x="696" y="6"/>
                  </a:lnTo>
                  <a:lnTo>
                    <a:pt x="671" y="9"/>
                  </a:lnTo>
                  <a:lnTo>
                    <a:pt x="646" y="14"/>
                  </a:lnTo>
                  <a:lnTo>
                    <a:pt x="623" y="19"/>
                  </a:lnTo>
                  <a:lnTo>
                    <a:pt x="599" y="23"/>
                  </a:lnTo>
                  <a:lnTo>
                    <a:pt x="576" y="29"/>
                  </a:lnTo>
                  <a:lnTo>
                    <a:pt x="553" y="36"/>
                  </a:lnTo>
                  <a:lnTo>
                    <a:pt x="529" y="42"/>
                  </a:lnTo>
                  <a:lnTo>
                    <a:pt x="508" y="49"/>
                  </a:lnTo>
                  <a:lnTo>
                    <a:pt x="486" y="56"/>
                  </a:lnTo>
                  <a:lnTo>
                    <a:pt x="465" y="63"/>
                  </a:lnTo>
                  <a:lnTo>
                    <a:pt x="443" y="72"/>
                  </a:lnTo>
                  <a:lnTo>
                    <a:pt x="423" y="80"/>
                  </a:lnTo>
                  <a:lnTo>
                    <a:pt x="402" y="89"/>
                  </a:lnTo>
                  <a:lnTo>
                    <a:pt x="382" y="99"/>
                  </a:lnTo>
                  <a:lnTo>
                    <a:pt x="363" y="108"/>
                  </a:lnTo>
                  <a:lnTo>
                    <a:pt x="343" y="117"/>
                  </a:lnTo>
                  <a:lnTo>
                    <a:pt x="325" y="128"/>
                  </a:lnTo>
                  <a:lnTo>
                    <a:pt x="308" y="139"/>
                  </a:lnTo>
                  <a:lnTo>
                    <a:pt x="289" y="148"/>
                  </a:lnTo>
                  <a:lnTo>
                    <a:pt x="272" y="159"/>
                  </a:lnTo>
                  <a:lnTo>
                    <a:pt x="255" y="169"/>
                  </a:lnTo>
                  <a:lnTo>
                    <a:pt x="240" y="180"/>
                  </a:lnTo>
                  <a:lnTo>
                    <a:pt x="223" y="191"/>
                  </a:lnTo>
                  <a:lnTo>
                    <a:pt x="209" y="202"/>
                  </a:lnTo>
                  <a:lnTo>
                    <a:pt x="194" y="213"/>
                  </a:lnTo>
                  <a:lnTo>
                    <a:pt x="180" y="225"/>
                  </a:lnTo>
                  <a:lnTo>
                    <a:pt x="166" y="234"/>
                  </a:lnTo>
                  <a:lnTo>
                    <a:pt x="154" y="245"/>
                  </a:lnTo>
                  <a:lnTo>
                    <a:pt x="141" y="256"/>
                  </a:lnTo>
                  <a:lnTo>
                    <a:pt x="131" y="266"/>
                  </a:lnTo>
                  <a:lnTo>
                    <a:pt x="120" y="277"/>
                  </a:lnTo>
                  <a:lnTo>
                    <a:pt x="109" y="288"/>
                  </a:lnTo>
                  <a:lnTo>
                    <a:pt x="98" y="299"/>
                  </a:lnTo>
                  <a:lnTo>
                    <a:pt x="89" y="310"/>
                  </a:lnTo>
                  <a:lnTo>
                    <a:pt x="80" y="319"/>
                  </a:lnTo>
                  <a:lnTo>
                    <a:pt x="71" y="330"/>
                  </a:lnTo>
                  <a:lnTo>
                    <a:pt x="63" y="340"/>
                  </a:lnTo>
                  <a:lnTo>
                    <a:pt x="55" y="351"/>
                  </a:lnTo>
                  <a:lnTo>
                    <a:pt x="49" y="362"/>
                  </a:lnTo>
                  <a:lnTo>
                    <a:pt x="41" y="371"/>
                  </a:lnTo>
                  <a:lnTo>
                    <a:pt x="35" y="382"/>
                  </a:lnTo>
                  <a:lnTo>
                    <a:pt x="31" y="393"/>
                  </a:lnTo>
                  <a:lnTo>
                    <a:pt x="24" y="402"/>
                  </a:lnTo>
                  <a:lnTo>
                    <a:pt x="20" y="413"/>
                  </a:lnTo>
                  <a:lnTo>
                    <a:pt x="15" y="422"/>
                  </a:lnTo>
                  <a:lnTo>
                    <a:pt x="12" y="433"/>
                  </a:lnTo>
                  <a:lnTo>
                    <a:pt x="9" y="442"/>
                  </a:lnTo>
                  <a:lnTo>
                    <a:pt x="6" y="453"/>
                  </a:lnTo>
                  <a:lnTo>
                    <a:pt x="4" y="462"/>
                  </a:lnTo>
                  <a:lnTo>
                    <a:pt x="1" y="471"/>
                  </a:lnTo>
                  <a:lnTo>
                    <a:pt x="1" y="480"/>
                  </a:lnTo>
                  <a:lnTo>
                    <a:pt x="0" y="491"/>
                  </a:lnTo>
                  <a:lnTo>
                    <a:pt x="0" y="500"/>
                  </a:lnTo>
                  <a:lnTo>
                    <a:pt x="0" y="510"/>
                  </a:lnTo>
                  <a:lnTo>
                    <a:pt x="0" y="519"/>
                  </a:lnTo>
                  <a:lnTo>
                    <a:pt x="1" y="528"/>
                  </a:lnTo>
                  <a:lnTo>
                    <a:pt x="3" y="537"/>
                  </a:lnTo>
                  <a:lnTo>
                    <a:pt x="4" y="545"/>
                  </a:lnTo>
                  <a:lnTo>
                    <a:pt x="6" y="554"/>
                  </a:lnTo>
                  <a:lnTo>
                    <a:pt x="9" y="563"/>
                  </a:lnTo>
                  <a:lnTo>
                    <a:pt x="12" y="571"/>
                  </a:lnTo>
                  <a:lnTo>
                    <a:pt x="17" y="580"/>
                  </a:lnTo>
                  <a:lnTo>
                    <a:pt x="20" y="588"/>
                  </a:lnTo>
                  <a:lnTo>
                    <a:pt x="24" y="597"/>
                  </a:lnTo>
                  <a:lnTo>
                    <a:pt x="31" y="605"/>
                  </a:lnTo>
                  <a:lnTo>
                    <a:pt x="35" y="613"/>
                  </a:lnTo>
                  <a:lnTo>
                    <a:pt x="41" y="620"/>
                  </a:lnTo>
                  <a:lnTo>
                    <a:pt x="48" y="628"/>
                  </a:lnTo>
                  <a:lnTo>
                    <a:pt x="55" y="636"/>
                  </a:lnTo>
                  <a:lnTo>
                    <a:pt x="61" y="643"/>
                  </a:lnTo>
                  <a:lnTo>
                    <a:pt x="69" y="651"/>
                  </a:lnTo>
                  <a:lnTo>
                    <a:pt x="77" y="657"/>
                  </a:lnTo>
                  <a:lnTo>
                    <a:pt x="86" y="665"/>
                  </a:lnTo>
                  <a:lnTo>
                    <a:pt x="95" y="671"/>
                  </a:lnTo>
                  <a:lnTo>
                    <a:pt x="104" y="679"/>
                  </a:lnTo>
                  <a:lnTo>
                    <a:pt x="114" y="685"/>
                  </a:lnTo>
                  <a:lnTo>
                    <a:pt x="125" y="691"/>
                  </a:lnTo>
                  <a:lnTo>
                    <a:pt x="135" y="697"/>
                  </a:lnTo>
                  <a:lnTo>
                    <a:pt x="146" y="704"/>
                  </a:lnTo>
                  <a:lnTo>
                    <a:pt x="157" y="710"/>
                  </a:lnTo>
                  <a:lnTo>
                    <a:pt x="169" y="716"/>
                  </a:lnTo>
                  <a:lnTo>
                    <a:pt x="181" y="720"/>
                  </a:lnTo>
                  <a:lnTo>
                    <a:pt x="194" y="727"/>
                  </a:lnTo>
                  <a:lnTo>
                    <a:pt x="208" y="731"/>
                  </a:lnTo>
                  <a:lnTo>
                    <a:pt x="222" y="736"/>
                  </a:lnTo>
                  <a:lnTo>
                    <a:pt x="235" y="740"/>
                  </a:lnTo>
                  <a:lnTo>
                    <a:pt x="249" y="745"/>
                  </a:lnTo>
                  <a:lnTo>
                    <a:pt x="265" y="750"/>
                  </a:lnTo>
                  <a:lnTo>
                    <a:pt x="280" y="754"/>
                  </a:lnTo>
                  <a:lnTo>
                    <a:pt x="295" y="7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0" name="Freeform 28"/>
            <p:cNvSpPr>
              <a:spLocks/>
            </p:cNvSpPr>
            <p:nvPr/>
          </p:nvSpPr>
          <p:spPr bwMode="auto">
            <a:xfrm>
              <a:off x="703" y="1557"/>
              <a:ext cx="91" cy="57"/>
            </a:xfrm>
            <a:custGeom>
              <a:avLst/>
              <a:gdLst>
                <a:gd name="T0" fmla="*/ 2 w 183"/>
                <a:gd name="T1" fmla="*/ 0 h 116"/>
                <a:gd name="T2" fmla="*/ 22 w 183"/>
                <a:gd name="T3" fmla="*/ 10 h 116"/>
                <a:gd name="T4" fmla="*/ 0 w 183"/>
                <a:gd name="T5" fmla="*/ 14 h 116"/>
                <a:gd name="T6" fmla="*/ 2 w 183"/>
                <a:gd name="T7" fmla="*/ 0 h 116"/>
                <a:gd name="T8" fmla="*/ 0 60000 65536"/>
                <a:gd name="T9" fmla="*/ 0 60000 65536"/>
                <a:gd name="T10" fmla="*/ 0 60000 65536"/>
                <a:gd name="T11" fmla="*/ 0 60000 65536"/>
                <a:gd name="T12" fmla="*/ 0 w 183"/>
                <a:gd name="T13" fmla="*/ 0 h 116"/>
                <a:gd name="T14" fmla="*/ 183 w 183"/>
                <a:gd name="T15" fmla="*/ 116 h 116"/>
              </a:gdLst>
              <a:ahLst/>
              <a:cxnLst>
                <a:cxn ang="T8">
                  <a:pos x="T0" y="T1"/>
                </a:cxn>
                <a:cxn ang="T9">
                  <a:pos x="T2" y="T3"/>
                </a:cxn>
                <a:cxn ang="T10">
                  <a:pos x="T4" y="T5"/>
                </a:cxn>
                <a:cxn ang="T11">
                  <a:pos x="T6" y="T7"/>
                </a:cxn>
              </a:cxnLst>
              <a:rect l="T12" t="T13" r="T14" b="T15"/>
              <a:pathLst>
                <a:path w="183" h="116">
                  <a:moveTo>
                    <a:pt x="18" y="0"/>
                  </a:moveTo>
                  <a:lnTo>
                    <a:pt x="183" y="87"/>
                  </a:lnTo>
                  <a:lnTo>
                    <a:pt x="0" y="11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1" name="Line 29"/>
            <p:cNvSpPr>
              <a:spLocks noChangeShapeType="1"/>
            </p:cNvSpPr>
            <p:nvPr/>
          </p:nvSpPr>
          <p:spPr bwMode="auto">
            <a:xfrm>
              <a:off x="816" y="1062"/>
              <a:ext cx="28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Rectangle 30"/>
            <p:cNvSpPr>
              <a:spLocks noChangeArrowheads="1"/>
            </p:cNvSpPr>
            <p:nvPr/>
          </p:nvSpPr>
          <p:spPr bwMode="auto">
            <a:xfrm>
              <a:off x="811" y="107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93" name="Line 31"/>
            <p:cNvSpPr>
              <a:spLocks noChangeShapeType="1"/>
            </p:cNvSpPr>
            <p:nvPr/>
          </p:nvSpPr>
          <p:spPr bwMode="auto">
            <a:xfrm>
              <a:off x="3708"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4" name="Freeform 32"/>
            <p:cNvSpPr>
              <a:spLocks/>
            </p:cNvSpPr>
            <p:nvPr/>
          </p:nvSpPr>
          <p:spPr bwMode="auto">
            <a:xfrm>
              <a:off x="4354" y="1657"/>
              <a:ext cx="88" cy="58"/>
            </a:xfrm>
            <a:custGeom>
              <a:avLst/>
              <a:gdLst>
                <a:gd name="T0" fmla="*/ 0 w 176"/>
                <a:gd name="T1" fmla="*/ 0 h 117"/>
                <a:gd name="T2" fmla="*/ 22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5" name="Freeform 33"/>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6" name="Freeform 34"/>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Rectangle 35"/>
            <p:cNvSpPr>
              <a:spLocks noChangeArrowheads="1"/>
            </p:cNvSpPr>
            <p:nvPr/>
          </p:nvSpPr>
          <p:spPr bwMode="auto">
            <a:xfrm>
              <a:off x="4561" y="1614"/>
              <a:ext cx="24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yew</a:t>
              </a:r>
              <a:endParaRPr lang="en-US" b="0" dirty="0">
                <a:latin typeface="Arial" pitchFamily="34" charset="0"/>
              </a:endParaRPr>
            </a:p>
          </p:txBody>
        </p:sp>
        <p:sp>
          <p:nvSpPr>
            <p:cNvPr id="98" name="Rectangle 36"/>
            <p:cNvSpPr>
              <a:spLocks noChangeArrowheads="1"/>
            </p:cNvSpPr>
            <p:nvPr/>
          </p:nvSpPr>
          <p:spPr bwMode="auto">
            <a:xfrm>
              <a:off x="3219"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001 100</a:t>
              </a:r>
              <a:endParaRPr lang="en-US" b="0">
                <a:latin typeface="Arial" pitchFamily="34" charset="0"/>
              </a:endParaRPr>
            </a:p>
          </p:txBody>
        </p:sp>
        <p:sp>
          <p:nvSpPr>
            <p:cNvPr id="99" name="Rectangle 37"/>
            <p:cNvSpPr>
              <a:spLocks noChangeArrowheads="1"/>
            </p:cNvSpPr>
            <p:nvPr/>
          </p:nvSpPr>
          <p:spPr bwMode="auto">
            <a:xfrm>
              <a:off x="4440"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001 010</a:t>
              </a:r>
              <a:endParaRPr lang="en-US" b="0">
                <a:latin typeface="Arial" pitchFamily="34" charset="0"/>
              </a:endParaRPr>
            </a:p>
          </p:txBody>
        </p:sp>
        <p:sp>
          <p:nvSpPr>
            <p:cNvPr id="100" name="Freeform 38"/>
            <p:cNvSpPr>
              <a:spLocks/>
            </p:cNvSpPr>
            <p:nvPr/>
          </p:nvSpPr>
          <p:spPr bwMode="auto">
            <a:xfrm>
              <a:off x="164" y="1705"/>
              <a:ext cx="5377" cy="730"/>
            </a:xfrm>
            <a:custGeom>
              <a:avLst/>
              <a:gdLst>
                <a:gd name="T0" fmla="*/ 1253 w 10754"/>
                <a:gd name="T1" fmla="*/ 0 h 1459"/>
                <a:gd name="T2" fmla="*/ 1260 w 10754"/>
                <a:gd name="T3" fmla="*/ 1 h 1459"/>
                <a:gd name="T4" fmla="*/ 1267 w 10754"/>
                <a:gd name="T5" fmla="*/ 1 h 1459"/>
                <a:gd name="T6" fmla="*/ 1274 w 10754"/>
                <a:gd name="T7" fmla="*/ 3 h 1459"/>
                <a:gd name="T8" fmla="*/ 1280 w 10754"/>
                <a:gd name="T9" fmla="*/ 4 h 1459"/>
                <a:gd name="T10" fmla="*/ 1287 w 10754"/>
                <a:gd name="T11" fmla="*/ 6 h 1459"/>
                <a:gd name="T12" fmla="*/ 1297 w 10754"/>
                <a:gd name="T13" fmla="*/ 11 h 1459"/>
                <a:gd name="T14" fmla="*/ 1308 w 10754"/>
                <a:gd name="T15" fmla="*/ 18 h 1459"/>
                <a:gd name="T16" fmla="*/ 1318 w 10754"/>
                <a:gd name="T17" fmla="*/ 26 h 1459"/>
                <a:gd name="T18" fmla="*/ 1326 w 10754"/>
                <a:gd name="T19" fmla="*/ 35 h 1459"/>
                <a:gd name="T20" fmla="*/ 1334 w 10754"/>
                <a:gd name="T21" fmla="*/ 46 h 1459"/>
                <a:gd name="T22" fmla="*/ 1338 w 10754"/>
                <a:gd name="T23" fmla="*/ 56 h 1459"/>
                <a:gd name="T24" fmla="*/ 1341 w 10754"/>
                <a:gd name="T25" fmla="*/ 62 h 1459"/>
                <a:gd name="T26" fmla="*/ 1342 w 10754"/>
                <a:gd name="T27" fmla="*/ 68 h 1459"/>
                <a:gd name="T28" fmla="*/ 1344 w 10754"/>
                <a:gd name="T29" fmla="*/ 75 h 1459"/>
                <a:gd name="T30" fmla="*/ 1344 w 10754"/>
                <a:gd name="T31" fmla="*/ 81 h 1459"/>
                <a:gd name="T32" fmla="*/ 1345 w 10754"/>
                <a:gd name="T33" fmla="*/ 88 h 1459"/>
                <a:gd name="T34" fmla="*/ 1345 w 10754"/>
                <a:gd name="T35" fmla="*/ 92 h 1459"/>
                <a:gd name="T36" fmla="*/ 1344 w 10754"/>
                <a:gd name="T37" fmla="*/ 99 h 1459"/>
                <a:gd name="T38" fmla="*/ 1343 w 10754"/>
                <a:gd name="T39" fmla="*/ 106 h 1459"/>
                <a:gd name="T40" fmla="*/ 1342 w 10754"/>
                <a:gd name="T41" fmla="*/ 112 h 1459"/>
                <a:gd name="T42" fmla="*/ 1340 w 10754"/>
                <a:gd name="T43" fmla="*/ 119 h 1459"/>
                <a:gd name="T44" fmla="*/ 1338 w 10754"/>
                <a:gd name="T45" fmla="*/ 125 h 1459"/>
                <a:gd name="T46" fmla="*/ 1334 w 10754"/>
                <a:gd name="T47" fmla="*/ 133 h 1459"/>
                <a:gd name="T48" fmla="*/ 1327 w 10754"/>
                <a:gd name="T49" fmla="*/ 144 h 1459"/>
                <a:gd name="T50" fmla="*/ 1318 w 10754"/>
                <a:gd name="T51" fmla="*/ 154 h 1459"/>
                <a:gd name="T52" fmla="*/ 1308 w 10754"/>
                <a:gd name="T53" fmla="*/ 163 h 1459"/>
                <a:gd name="T54" fmla="*/ 1297 w 10754"/>
                <a:gd name="T55" fmla="*/ 170 h 1459"/>
                <a:gd name="T56" fmla="*/ 1289 w 10754"/>
                <a:gd name="T57" fmla="*/ 174 h 1459"/>
                <a:gd name="T58" fmla="*/ 1283 w 10754"/>
                <a:gd name="T59" fmla="*/ 176 h 1459"/>
                <a:gd name="T60" fmla="*/ 1276 w 10754"/>
                <a:gd name="T61" fmla="*/ 178 h 1459"/>
                <a:gd name="T62" fmla="*/ 1269 w 10754"/>
                <a:gd name="T63" fmla="*/ 180 h 1459"/>
                <a:gd name="T64" fmla="*/ 1263 w 10754"/>
                <a:gd name="T65" fmla="*/ 181 h 1459"/>
                <a:gd name="T66" fmla="*/ 1255 w 10754"/>
                <a:gd name="T67" fmla="*/ 181 h 1459"/>
                <a:gd name="T68" fmla="*/ 1253 w 10754"/>
                <a:gd name="T69" fmla="*/ 181 h 1459"/>
                <a:gd name="T70" fmla="*/ 88 w 10754"/>
                <a:gd name="T71" fmla="*/ 182 h 1459"/>
                <a:gd name="T72" fmla="*/ 82 w 10754"/>
                <a:gd name="T73" fmla="*/ 182 h 1459"/>
                <a:gd name="T74" fmla="*/ 76 w 10754"/>
                <a:gd name="T75" fmla="*/ 183 h 1459"/>
                <a:gd name="T76" fmla="*/ 69 w 10754"/>
                <a:gd name="T77" fmla="*/ 182 h 1459"/>
                <a:gd name="T78" fmla="*/ 58 w 10754"/>
                <a:gd name="T79" fmla="*/ 180 h 1459"/>
                <a:gd name="T80" fmla="*/ 47 w 10754"/>
                <a:gd name="T81" fmla="*/ 177 h 1459"/>
                <a:gd name="T82" fmla="*/ 37 w 10754"/>
                <a:gd name="T83" fmla="*/ 172 h 1459"/>
                <a:gd name="T84" fmla="*/ 28 w 10754"/>
                <a:gd name="T85" fmla="*/ 165 h 1459"/>
                <a:gd name="T86" fmla="*/ 19 w 10754"/>
                <a:gd name="T87" fmla="*/ 157 h 1459"/>
                <a:gd name="T88" fmla="*/ 12 w 10754"/>
                <a:gd name="T89" fmla="*/ 149 h 1459"/>
                <a:gd name="T90" fmla="*/ 7 w 10754"/>
                <a:gd name="T91" fmla="*/ 139 h 1459"/>
                <a:gd name="T92" fmla="*/ 2 w 10754"/>
                <a:gd name="T93" fmla="*/ 128 h 1459"/>
                <a:gd name="T94" fmla="*/ 0 w 10754"/>
                <a:gd name="T95" fmla="*/ 120 h 1459"/>
                <a:gd name="T96" fmla="*/ 1 w 10754"/>
                <a:gd name="T97" fmla="*/ 112 h 1459"/>
                <a:gd name="T98" fmla="*/ 3 w 10754"/>
                <a:gd name="T99" fmla="*/ 93 h 1459"/>
                <a:gd name="T100" fmla="*/ 9 w 10754"/>
                <a:gd name="T101" fmla="*/ 77 h 1459"/>
                <a:gd name="T102" fmla="*/ 18 w 10754"/>
                <a:gd name="T103" fmla="*/ 65 h 1459"/>
                <a:gd name="T104" fmla="*/ 29 w 10754"/>
                <a:gd name="T105" fmla="*/ 55 h 1459"/>
                <a:gd name="T106" fmla="*/ 42 w 10754"/>
                <a:gd name="T107" fmla="*/ 48 h 1459"/>
                <a:gd name="T108" fmla="*/ 57 w 10754"/>
                <a:gd name="T109" fmla="*/ 43 h 1459"/>
                <a:gd name="T110" fmla="*/ 74 w 10754"/>
                <a:gd name="T111" fmla="*/ 40 h 1459"/>
                <a:gd name="T112" fmla="*/ 93 w 10754"/>
                <a:gd name="T113" fmla="*/ 36 h 1459"/>
                <a:gd name="T114" fmla="*/ 126 w 10754"/>
                <a:gd name="T115" fmla="*/ 32 h 1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54"/>
                <a:gd name="T175" fmla="*/ 0 h 1459"/>
                <a:gd name="T176" fmla="*/ 10754 w 10754"/>
                <a:gd name="T177" fmla="*/ 1459 h 14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54" h="1459">
                  <a:moveTo>
                    <a:pt x="9533" y="0"/>
                  </a:moveTo>
                  <a:lnTo>
                    <a:pt x="10022" y="0"/>
                  </a:lnTo>
                  <a:lnTo>
                    <a:pt x="10040" y="0"/>
                  </a:lnTo>
                  <a:lnTo>
                    <a:pt x="10059" y="0"/>
                  </a:lnTo>
                  <a:lnTo>
                    <a:pt x="10077" y="2"/>
                  </a:lnTo>
                  <a:lnTo>
                    <a:pt x="10095" y="3"/>
                  </a:lnTo>
                  <a:lnTo>
                    <a:pt x="10114" y="5"/>
                  </a:lnTo>
                  <a:lnTo>
                    <a:pt x="10132" y="7"/>
                  </a:lnTo>
                  <a:lnTo>
                    <a:pt x="10151" y="10"/>
                  </a:lnTo>
                  <a:lnTo>
                    <a:pt x="10168" y="13"/>
                  </a:lnTo>
                  <a:lnTo>
                    <a:pt x="10186" y="17"/>
                  </a:lnTo>
                  <a:lnTo>
                    <a:pt x="10203" y="20"/>
                  </a:lnTo>
                  <a:lnTo>
                    <a:pt x="10222" y="25"/>
                  </a:lnTo>
                  <a:lnTo>
                    <a:pt x="10239" y="30"/>
                  </a:lnTo>
                  <a:lnTo>
                    <a:pt x="10256" y="36"/>
                  </a:lnTo>
                  <a:lnTo>
                    <a:pt x="10273" y="40"/>
                  </a:lnTo>
                  <a:lnTo>
                    <a:pt x="10289" y="47"/>
                  </a:lnTo>
                  <a:lnTo>
                    <a:pt x="10305" y="53"/>
                  </a:lnTo>
                  <a:lnTo>
                    <a:pt x="10337" y="67"/>
                  </a:lnTo>
                  <a:lnTo>
                    <a:pt x="10370" y="82"/>
                  </a:lnTo>
                  <a:lnTo>
                    <a:pt x="10400" y="99"/>
                  </a:lnTo>
                  <a:lnTo>
                    <a:pt x="10430" y="117"/>
                  </a:lnTo>
                  <a:lnTo>
                    <a:pt x="10459" y="137"/>
                  </a:lnTo>
                  <a:lnTo>
                    <a:pt x="10487" y="157"/>
                  </a:lnTo>
                  <a:lnTo>
                    <a:pt x="10513" y="179"/>
                  </a:lnTo>
                  <a:lnTo>
                    <a:pt x="10537" y="202"/>
                  </a:lnTo>
                  <a:lnTo>
                    <a:pt x="10562" y="227"/>
                  </a:lnTo>
                  <a:lnTo>
                    <a:pt x="10585" y="253"/>
                  </a:lnTo>
                  <a:lnTo>
                    <a:pt x="10607" y="279"/>
                  </a:lnTo>
                  <a:lnTo>
                    <a:pt x="10628" y="307"/>
                  </a:lnTo>
                  <a:lnTo>
                    <a:pt x="10647" y="334"/>
                  </a:lnTo>
                  <a:lnTo>
                    <a:pt x="10665" y="364"/>
                  </a:lnTo>
                  <a:lnTo>
                    <a:pt x="10681" y="394"/>
                  </a:lnTo>
                  <a:lnTo>
                    <a:pt x="10696" y="425"/>
                  </a:lnTo>
                  <a:lnTo>
                    <a:pt x="10702" y="442"/>
                  </a:lnTo>
                  <a:lnTo>
                    <a:pt x="10708" y="458"/>
                  </a:lnTo>
                  <a:lnTo>
                    <a:pt x="10714" y="474"/>
                  </a:lnTo>
                  <a:lnTo>
                    <a:pt x="10721" y="490"/>
                  </a:lnTo>
                  <a:lnTo>
                    <a:pt x="10725" y="507"/>
                  </a:lnTo>
                  <a:lnTo>
                    <a:pt x="10730" y="524"/>
                  </a:lnTo>
                  <a:lnTo>
                    <a:pt x="10734" y="541"/>
                  </a:lnTo>
                  <a:lnTo>
                    <a:pt x="10739" y="558"/>
                  </a:lnTo>
                  <a:lnTo>
                    <a:pt x="10742" y="574"/>
                  </a:lnTo>
                  <a:lnTo>
                    <a:pt x="10745" y="593"/>
                  </a:lnTo>
                  <a:lnTo>
                    <a:pt x="10748" y="610"/>
                  </a:lnTo>
                  <a:lnTo>
                    <a:pt x="10750" y="627"/>
                  </a:lnTo>
                  <a:lnTo>
                    <a:pt x="10751" y="645"/>
                  </a:lnTo>
                  <a:lnTo>
                    <a:pt x="10753" y="664"/>
                  </a:lnTo>
                  <a:lnTo>
                    <a:pt x="10754" y="681"/>
                  </a:lnTo>
                  <a:lnTo>
                    <a:pt x="10754" y="699"/>
                  </a:lnTo>
                  <a:lnTo>
                    <a:pt x="10754" y="713"/>
                  </a:lnTo>
                  <a:lnTo>
                    <a:pt x="10754" y="733"/>
                  </a:lnTo>
                  <a:lnTo>
                    <a:pt x="10754" y="751"/>
                  </a:lnTo>
                  <a:lnTo>
                    <a:pt x="10753" y="770"/>
                  </a:lnTo>
                  <a:lnTo>
                    <a:pt x="10751" y="788"/>
                  </a:lnTo>
                  <a:lnTo>
                    <a:pt x="10748" y="807"/>
                  </a:lnTo>
                  <a:lnTo>
                    <a:pt x="10747" y="825"/>
                  </a:lnTo>
                  <a:lnTo>
                    <a:pt x="10744" y="844"/>
                  </a:lnTo>
                  <a:lnTo>
                    <a:pt x="10741" y="861"/>
                  </a:lnTo>
                  <a:lnTo>
                    <a:pt x="10736" y="879"/>
                  </a:lnTo>
                  <a:lnTo>
                    <a:pt x="10731" y="896"/>
                  </a:lnTo>
                  <a:lnTo>
                    <a:pt x="10727" y="915"/>
                  </a:lnTo>
                  <a:lnTo>
                    <a:pt x="10722" y="932"/>
                  </a:lnTo>
                  <a:lnTo>
                    <a:pt x="10716" y="948"/>
                  </a:lnTo>
                  <a:lnTo>
                    <a:pt x="10710" y="965"/>
                  </a:lnTo>
                  <a:lnTo>
                    <a:pt x="10704" y="982"/>
                  </a:lnTo>
                  <a:lnTo>
                    <a:pt x="10697" y="999"/>
                  </a:lnTo>
                  <a:lnTo>
                    <a:pt x="10690" y="1015"/>
                  </a:lnTo>
                  <a:lnTo>
                    <a:pt x="10682" y="1032"/>
                  </a:lnTo>
                  <a:lnTo>
                    <a:pt x="10667" y="1062"/>
                  </a:lnTo>
                  <a:lnTo>
                    <a:pt x="10648" y="1093"/>
                  </a:lnTo>
                  <a:lnTo>
                    <a:pt x="10630" y="1124"/>
                  </a:lnTo>
                  <a:lnTo>
                    <a:pt x="10610" y="1152"/>
                  </a:lnTo>
                  <a:lnTo>
                    <a:pt x="10587" y="1179"/>
                  </a:lnTo>
                  <a:lnTo>
                    <a:pt x="10565" y="1206"/>
                  </a:lnTo>
                  <a:lnTo>
                    <a:pt x="10540" y="1232"/>
                  </a:lnTo>
                  <a:lnTo>
                    <a:pt x="10514" y="1256"/>
                  </a:lnTo>
                  <a:lnTo>
                    <a:pt x="10488" y="1279"/>
                  </a:lnTo>
                  <a:lnTo>
                    <a:pt x="10460" y="1301"/>
                  </a:lnTo>
                  <a:lnTo>
                    <a:pt x="10431" y="1321"/>
                  </a:lnTo>
                  <a:lnTo>
                    <a:pt x="10402" y="1341"/>
                  </a:lnTo>
                  <a:lnTo>
                    <a:pt x="10371" y="1358"/>
                  </a:lnTo>
                  <a:lnTo>
                    <a:pt x="10339" y="1375"/>
                  </a:lnTo>
                  <a:lnTo>
                    <a:pt x="10323" y="1381"/>
                  </a:lnTo>
                  <a:lnTo>
                    <a:pt x="10306" y="1389"/>
                  </a:lnTo>
                  <a:lnTo>
                    <a:pt x="10291" y="1395"/>
                  </a:lnTo>
                  <a:lnTo>
                    <a:pt x="10274" y="1403"/>
                  </a:lnTo>
                  <a:lnTo>
                    <a:pt x="10257" y="1407"/>
                  </a:lnTo>
                  <a:lnTo>
                    <a:pt x="10240" y="1413"/>
                  </a:lnTo>
                  <a:lnTo>
                    <a:pt x="10222" y="1418"/>
                  </a:lnTo>
                  <a:lnTo>
                    <a:pt x="10205" y="1423"/>
                  </a:lnTo>
                  <a:lnTo>
                    <a:pt x="10186" y="1427"/>
                  </a:lnTo>
                  <a:lnTo>
                    <a:pt x="10169" y="1432"/>
                  </a:lnTo>
                  <a:lnTo>
                    <a:pt x="10151" y="1435"/>
                  </a:lnTo>
                  <a:lnTo>
                    <a:pt x="10132" y="1438"/>
                  </a:lnTo>
                  <a:lnTo>
                    <a:pt x="10115" y="1441"/>
                  </a:lnTo>
                  <a:lnTo>
                    <a:pt x="10097" y="1443"/>
                  </a:lnTo>
                  <a:lnTo>
                    <a:pt x="10079" y="1444"/>
                  </a:lnTo>
                  <a:lnTo>
                    <a:pt x="10059" y="1446"/>
                  </a:lnTo>
                  <a:lnTo>
                    <a:pt x="10040" y="1446"/>
                  </a:lnTo>
                  <a:lnTo>
                    <a:pt x="10022" y="1446"/>
                  </a:lnTo>
                  <a:lnTo>
                    <a:pt x="10022" y="1447"/>
                  </a:lnTo>
                  <a:lnTo>
                    <a:pt x="734" y="1447"/>
                  </a:lnTo>
                  <a:lnTo>
                    <a:pt x="718" y="1449"/>
                  </a:lnTo>
                  <a:lnTo>
                    <a:pt x="702" y="1452"/>
                  </a:lnTo>
                  <a:lnTo>
                    <a:pt x="687" y="1453"/>
                  </a:lnTo>
                  <a:lnTo>
                    <a:pt x="671" y="1456"/>
                  </a:lnTo>
                  <a:lnTo>
                    <a:pt x="654" y="1456"/>
                  </a:lnTo>
                  <a:lnTo>
                    <a:pt x="639" y="1458"/>
                  </a:lnTo>
                  <a:lnTo>
                    <a:pt x="624" y="1458"/>
                  </a:lnTo>
                  <a:lnTo>
                    <a:pt x="608" y="1459"/>
                  </a:lnTo>
                  <a:lnTo>
                    <a:pt x="593" y="1458"/>
                  </a:lnTo>
                  <a:lnTo>
                    <a:pt x="577" y="1458"/>
                  </a:lnTo>
                  <a:lnTo>
                    <a:pt x="547" y="1455"/>
                  </a:lnTo>
                  <a:lnTo>
                    <a:pt x="516" y="1452"/>
                  </a:lnTo>
                  <a:lnTo>
                    <a:pt x="487" y="1446"/>
                  </a:lnTo>
                  <a:lnTo>
                    <a:pt x="457" y="1439"/>
                  </a:lnTo>
                  <a:lnTo>
                    <a:pt x="428" y="1432"/>
                  </a:lnTo>
                  <a:lnTo>
                    <a:pt x="399" y="1421"/>
                  </a:lnTo>
                  <a:lnTo>
                    <a:pt x="371" y="1410"/>
                  </a:lnTo>
                  <a:lnTo>
                    <a:pt x="343" y="1398"/>
                  </a:lnTo>
                  <a:lnTo>
                    <a:pt x="317" y="1384"/>
                  </a:lnTo>
                  <a:lnTo>
                    <a:pt x="291" y="1370"/>
                  </a:lnTo>
                  <a:lnTo>
                    <a:pt x="266" y="1353"/>
                  </a:lnTo>
                  <a:lnTo>
                    <a:pt x="242" y="1336"/>
                  </a:lnTo>
                  <a:lnTo>
                    <a:pt x="217" y="1318"/>
                  </a:lnTo>
                  <a:lnTo>
                    <a:pt x="196" y="1299"/>
                  </a:lnTo>
                  <a:lnTo>
                    <a:pt x="172" y="1278"/>
                  </a:lnTo>
                  <a:lnTo>
                    <a:pt x="152" y="1256"/>
                  </a:lnTo>
                  <a:lnTo>
                    <a:pt x="132" y="1235"/>
                  </a:lnTo>
                  <a:lnTo>
                    <a:pt x="114" y="1210"/>
                  </a:lnTo>
                  <a:lnTo>
                    <a:pt x="95" y="1186"/>
                  </a:lnTo>
                  <a:lnTo>
                    <a:pt x="80" y="1161"/>
                  </a:lnTo>
                  <a:lnTo>
                    <a:pt x="65" y="1133"/>
                  </a:lnTo>
                  <a:lnTo>
                    <a:pt x="51" y="1107"/>
                  </a:lnTo>
                  <a:lnTo>
                    <a:pt x="37" y="1078"/>
                  </a:lnTo>
                  <a:lnTo>
                    <a:pt x="26" y="1049"/>
                  </a:lnTo>
                  <a:lnTo>
                    <a:pt x="15" y="1019"/>
                  </a:lnTo>
                  <a:lnTo>
                    <a:pt x="8" y="989"/>
                  </a:lnTo>
                  <a:lnTo>
                    <a:pt x="0" y="958"/>
                  </a:lnTo>
                  <a:lnTo>
                    <a:pt x="0" y="927"/>
                  </a:lnTo>
                  <a:lnTo>
                    <a:pt x="2" y="896"/>
                  </a:lnTo>
                  <a:lnTo>
                    <a:pt x="6" y="839"/>
                  </a:lnTo>
                  <a:lnTo>
                    <a:pt x="12" y="787"/>
                  </a:lnTo>
                  <a:lnTo>
                    <a:pt x="23" y="738"/>
                  </a:lnTo>
                  <a:lnTo>
                    <a:pt x="35" y="691"/>
                  </a:lnTo>
                  <a:lnTo>
                    <a:pt x="51" y="650"/>
                  </a:lnTo>
                  <a:lnTo>
                    <a:pt x="69" y="611"/>
                  </a:lnTo>
                  <a:lnTo>
                    <a:pt x="89" y="576"/>
                  </a:lnTo>
                  <a:lnTo>
                    <a:pt x="112" y="542"/>
                  </a:lnTo>
                  <a:lnTo>
                    <a:pt x="137" y="513"/>
                  </a:lnTo>
                  <a:lnTo>
                    <a:pt x="165" y="485"/>
                  </a:lnTo>
                  <a:lnTo>
                    <a:pt x="194" y="461"/>
                  </a:lnTo>
                  <a:lnTo>
                    <a:pt x="226" y="438"/>
                  </a:lnTo>
                  <a:lnTo>
                    <a:pt x="260" y="418"/>
                  </a:lnTo>
                  <a:lnTo>
                    <a:pt x="296" y="399"/>
                  </a:lnTo>
                  <a:lnTo>
                    <a:pt x="333" y="384"/>
                  </a:lnTo>
                  <a:lnTo>
                    <a:pt x="373" y="368"/>
                  </a:lnTo>
                  <a:lnTo>
                    <a:pt x="413" y="354"/>
                  </a:lnTo>
                  <a:lnTo>
                    <a:pt x="456" y="342"/>
                  </a:lnTo>
                  <a:lnTo>
                    <a:pt x="500" y="331"/>
                  </a:lnTo>
                  <a:lnTo>
                    <a:pt x="545" y="322"/>
                  </a:lnTo>
                  <a:lnTo>
                    <a:pt x="591" y="313"/>
                  </a:lnTo>
                  <a:lnTo>
                    <a:pt x="641" y="304"/>
                  </a:lnTo>
                  <a:lnTo>
                    <a:pt x="690" y="296"/>
                  </a:lnTo>
                  <a:lnTo>
                    <a:pt x="739" y="288"/>
                  </a:lnTo>
                  <a:lnTo>
                    <a:pt x="791" y="281"/>
                  </a:lnTo>
                  <a:lnTo>
                    <a:pt x="896" y="267"/>
                  </a:lnTo>
                  <a:lnTo>
                    <a:pt x="1005" y="250"/>
                  </a:lnTo>
                  <a:lnTo>
                    <a:pt x="1116" y="23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1" name="Freeform 39"/>
            <p:cNvSpPr>
              <a:spLocks/>
            </p:cNvSpPr>
            <p:nvPr/>
          </p:nvSpPr>
          <p:spPr bwMode="auto">
            <a:xfrm>
              <a:off x="709" y="1794"/>
              <a:ext cx="92" cy="57"/>
            </a:xfrm>
            <a:custGeom>
              <a:avLst/>
              <a:gdLst>
                <a:gd name="T0" fmla="*/ 0 w 185"/>
                <a:gd name="T1" fmla="*/ 0 h 114"/>
                <a:gd name="T2" fmla="*/ 23 w 185"/>
                <a:gd name="T3" fmla="*/ 3 h 114"/>
                <a:gd name="T4" fmla="*/ 2 w 185"/>
                <a:gd name="T5" fmla="*/ 15 h 114"/>
                <a:gd name="T6" fmla="*/ 0 w 185"/>
                <a:gd name="T7" fmla="*/ 0 h 114"/>
                <a:gd name="T8" fmla="*/ 0 60000 65536"/>
                <a:gd name="T9" fmla="*/ 0 60000 65536"/>
                <a:gd name="T10" fmla="*/ 0 60000 65536"/>
                <a:gd name="T11" fmla="*/ 0 60000 65536"/>
                <a:gd name="T12" fmla="*/ 0 w 185"/>
                <a:gd name="T13" fmla="*/ 0 h 114"/>
                <a:gd name="T14" fmla="*/ 185 w 185"/>
                <a:gd name="T15" fmla="*/ 114 h 114"/>
              </a:gdLst>
              <a:ahLst/>
              <a:cxnLst>
                <a:cxn ang="T8">
                  <a:pos x="T0" y="T1"/>
                </a:cxn>
                <a:cxn ang="T9">
                  <a:pos x="T2" y="T3"/>
                </a:cxn>
                <a:cxn ang="T10">
                  <a:pos x="T4" y="T5"/>
                </a:cxn>
                <a:cxn ang="T11">
                  <a:pos x="T6" y="T7"/>
                </a:cxn>
              </a:cxnLst>
              <a:rect l="T12" t="T13" r="T14" b="T15"/>
              <a:pathLst>
                <a:path w="185" h="114">
                  <a:moveTo>
                    <a:pt x="0" y="0"/>
                  </a:moveTo>
                  <a:lnTo>
                    <a:pt x="185" y="22"/>
                  </a:lnTo>
                  <a:lnTo>
                    <a:pt x="23"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2" name="矩形 101"/>
          <p:cNvSpPr/>
          <p:nvPr/>
        </p:nvSpPr>
        <p:spPr>
          <a:xfrm>
            <a:off x="2356091" y="2676968"/>
            <a:ext cx="593624"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0</a:t>
            </a:r>
            <a:endParaRPr lang="en-US" altLang="zh-CN" b="0" dirty="0">
              <a:latin typeface="Arial" pitchFamily="34" charset="0"/>
            </a:endParaRPr>
          </a:p>
        </p:txBody>
      </p:sp>
      <p:sp>
        <p:nvSpPr>
          <p:cNvPr id="103" name="矩形 102"/>
          <p:cNvSpPr/>
          <p:nvPr/>
        </p:nvSpPr>
        <p:spPr>
          <a:xfrm>
            <a:off x="2352826" y="2987853"/>
            <a:ext cx="574581"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1</a:t>
            </a:r>
            <a:endParaRPr lang="en-US" altLang="zh-CN" b="0" dirty="0">
              <a:latin typeface="Arial" pitchFamily="34" charset="0"/>
            </a:endParaRPr>
          </a:p>
        </p:txBody>
      </p:sp>
      <p:sp>
        <p:nvSpPr>
          <p:cNvPr id="104" name="矩形 103"/>
          <p:cNvSpPr/>
          <p:nvPr/>
        </p:nvSpPr>
        <p:spPr>
          <a:xfrm>
            <a:off x="2349429" y="3256678"/>
            <a:ext cx="612668" cy="400110"/>
          </a:xfrm>
          <a:prstGeom prst="rect">
            <a:avLst/>
          </a:prstGeom>
        </p:spPr>
        <p:txBody>
          <a:bodyPr wrap="none">
            <a:spAutoFit/>
          </a:bodyPr>
          <a:lstStyle/>
          <a:p>
            <a:pPr algn="l"/>
            <a:r>
              <a:rPr lang="en-US" altLang="zh-CN" b="0" dirty="0">
                <a:solidFill>
                  <a:srgbClr val="C00000"/>
                </a:solidFill>
                <a:latin typeface="Arial" pitchFamily="34" charset="0"/>
              </a:rPr>
              <a:t>10</a:t>
            </a:r>
            <a:r>
              <a:rPr lang="en-US" altLang="zh-CN" b="0" dirty="0">
                <a:solidFill>
                  <a:srgbClr val="000000"/>
                </a:solidFill>
                <a:latin typeface="Arial" pitchFamily="34" charset="0"/>
              </a:rPr>
              <a:t>0</a:t>
            </a:r>
            <a:endParaRPr lang="en-US" altLang="zh-CN" b="0" dirty="0">
              <a:latin typeface="Arial" pitchFamily="34" charset="0"/>
            </a:endParaRPr>
          </a:p>
        </p:txBody>
      </p:sp>
      <p:sp>
        <p:nvSpPr>
          <p:cNvPr id="105" name="矩形 104"/>
          <p:cNvSpPr/>
          <p:nvPr/>
        </p:nvSpPr>
        <p:spPr>
          <a:xfrm>
            <a:off x="2356091" y="3557948"/>
            <a:ext cx="612668" cy="400110"/>
          </a:xfrm>
          <a:prstGeom prst="rect">
            <a:avLst/>
          </a:prstGeom>
        </p:spPr>
        <p:txBody>
          <a:bodyPr wrap="none">
            <a:spAutoFit/>
          </a:bodyPr>
          <a:lstStyle/>
          <a:p>
            <a:pPr algn="l"/>
            <a:r>
              <a:rPr lang="en-US" altLang="zh-CN" b="0" dirty="0">
                <a:solidFill>
                  <a:srgbClr val="C00000"/>
                </a:solidFill>
                <a:latin typeface="Arial" pitchFamily="34" charset="0"/>
              </a:rPr>
              <a:t>10</a:t>
            </a:r>
            <a:r>
              <a:rPr lang="en-US" altLang="zh-CN" b="0" dirty="0">
                <a:solidFill>
                  <a:srgbClr val="000000"/>
                </a:solidFill>
                <a:latin typeface="Arial" pitchFamily="34" charset="0"/>
              </a:rPr>
              <a:t>1</a:t>
            </a:r>
            <a:endParaRPr lang="en-US" altLang="zh-CN" b="0" dirty="0">
              <a:latin typeface="Arial" pitchFamily="34" charset="0"/>
            </a:endParaRPr>
          </a:p>
        </p:txBody>
      </p:sp>
      <p:sp>
        <p:nvSpPr>
          <p:cNvPr id="3" name="矩形 2"/>
          <p:cNvSpPr/>
          <p:nvPr/>
        </p:nvSpPr>
        <p:spPr>
          <a:xfrm>
            <a:off x="1409270" y="4666025"/>
            <a:ext cx="5329668" cy="400110"/>
          </a:xfrm>
          <a:prstGeom prst="rect">
            <a:avLst/>
          </a:prstGeom>
        </p:spPr>
        <p:txBody>
          <a:bodyPr wrap="square">
            <a:spAutoFit/>
          </a:bodyPr>
          <a:lstStyle/>
          <a:p>
            <a:pPr algn="l"/>
            <a:r>
              <a:rPr lang="en-US" altLang="zh-CN" b="0" dirty="0">
                <a:solidFill>
                  <a:srgbClr val="C00000"/>
                </a:solidFill>
                <a:latin typeface="Arial" pitchFamily="34" charset="0"/>
              </a:rPr>
              <a:t>00                 01                 11                 10</a:t>
            </a:r>
          </a:p>
        </p:txBody>
      </p:sp>
    </p:spTree>
    <p:extLst>
      <p:ext uri="{BB962C8B-B14F-4D97-AF65-F5344CB8AC3E}">
        <p14:creationId xmlns:p14="http://schemas.microsoft.com/office/powerpoint/2010/main" val="28868705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ChangeArrowheads="1"/>
          </p:cNvSpPr>
          <p:nvPr/>
        </p:nvSpPr>
        <p:spPr bwMode="auto">
          <a:xfrm>
            <a:off x="228600" y="1305464"/>
            <a:ext cx="876300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eaLnBrk="1" hangingPunct="1">
              <a:spcBef>
                <a:spcPct val="0"/>
              </a:spcBef>
            </a:pPr>
            <a:r>
              <a:rPr lang="en-US" sz="1600" dirty="0"/>
              <a:t>module </a:t>
            </a:r>
            <a:r>
              <a:rPr lang="en-US" sz="1600" dirty="0" err="1"/>
              <a:t>ucodeTLC</a:t>
            </a:r>
            <a:r>
              <a:rPr lang="en-US" sz="1600" dirty="0"/>
              <a:t>(</a:t>
            </a:r>
            <a:r>
              <a:rPr lang="en-US" sz="1600" dirty="0" err="1"/>
              <a:t>clk,rst,in,out</a:t>
            </a:r>
            <a:r>
              <a:rPr lang="en-US" sz="1600" dirty="0"/>
              <a:t>) ;</a:t>
            </a:r>
          </a:p>
          <a:p>
            <a:pPr algn="l" eaLnBrk="1" hangingPunct="1">
              <a:spcBef>
                <a:spcPct val="0"/>
              </a:spcBef>
            </a:pPr>
            <a:r>
              <a:rPr lang="en-US" sz="1600" dirty="0"/>
              <a:t>  parameter n = 1 ; // input width</a:t>
            </a:r>
          </a:p>
          <a:p>
            <a:pPr algn="l" eaLnBrk="1" hangingPunct="1">
              <a:spcBef>
                <a:spcPct val="0"/>
              </a:spcBef>
            </a:pPr>
            <a:r>
              <a:rPr lang="en-US" sz="1600" dirty="0"/>
              <a:t>  parameter m = 6 ; // output width</a:t>
            </a:r>
          </a:p>
          <a:p>
            <a:pPr algn="l" eaLnBrk="1" hangingPunct="1">
              <a:spcBef>
                <a:spcPct val="0"/>
              </a:spcBef>
            </a:pPr>
            <a:r>
              <a:rPr lang="en-US" sz="1600" dirty="0"/>
              <a:t>  parameter k = 2 ; // bits of state</a:t>
            </a:r>
          </a:p>
          <a:p>
            <a:pPr algn="l" eaLnBrk="1" hangingPunct="1">
              <a:spcBef>
                <a:spcPct val="0"/>
              </a:spcBef>
            </a:pPr>
            <a:endParaRPr lang="en-US" sz="1600" dirty="0"/>
          </a:p>
          <a:p>
            <a:pPr algn="l" eaLnBrk="1" hangingPunct="1">
              <a:spcBef>
                <a:spcPct val="0"/>
              </a:spcBef>
            </a:pPr>
            <a:r>
              <a:rPr lang="en-US" sz="1600" dirty="0"/>
              <a:t>  input  </a:t>
            </a:r>
            <a:r>
              <a:rPr lang="en-US" sz="1600" dirty="0" err="1"/>
              <a:t>clk</a:t>
            </a:r>
            <a:r>
              <a:rPr lang="en-US" sz="1600" dirty="0"/>
              <a:t>, </a:t>
            </a:r>
            <a:r>
              <a:rPr lang="en-US" sz="1600" dirty="0" err="1"/>
              <a:t>rst</a:t>
            </a:r>
            <a:r>
              <a:rPr lang="en-US" sz="1600" dirty="0"/>
              <a:t> ;</a:t>
            </a:r>
          </a:p>
          <a:p>
            <a:pPr algn="l" eaLnBrk="1" hangingPunct="1">
              <a:spcBef>
                <a:spcPct val="0"/>
              </a:spcBef>
            </a:pPr>
            <a:r>
              <a:rPr lang="en-US" sz="1600" dirty="0"/>
              <a:t>  input  [n-1:0] in ;</a:t>
            </a:r>
          </a:p>
          <a:p>
            <a:pPr algn="l" eaLnBrk="1" hangingPunct="1">
              <a:spcBef>
                <a:spcPct val="0"/>
              </a:spcBef>
            </a:pPr>
            <a:r>
              <a:rPr lang="en-US" sz="1600" dirty="0"/>
              <a:t>  output [m-1:0] out ;</a:t>
            </a:r>
          </a:p>
          <a:p>
            <a:pPr algn="l" eaLnBrk="1" hangingPunct="1">
              <a:spcBef>
                <a:spcPct val="0"/>
              </a:spcBef>
            </a:pPr>
            <a:endParaRPr lang="en-US" sz="1600" dirty="0"/>
          </a:p>
          <a:p>
            <a:pPr algn="l" eaLnBrk="1" hangingPunct="1">
              <a:spcBef>
                <a:spcPct val="0"/>
              </a:spcBef>
            </a:pPr>
            <a:r>
              <a:rPr lang="en-US" sz="1600" dirty="0"/>
              <a:t>  wire   [k-1:0] next, state ;</a:t>
            </a:r>
          </a:p>
          <a:p>
            <a:pPr algn="l" eaLnBrk="1" hangingPunct="1">
              <a:spcBef>
                <a:spcPct val="0"/>
              </a:spcBef>
            </a:pPr>
            <a:r>
              <a:rPr lang="en-US" sz="1600" dirty="0"/>
              <a:t>  wire [k+m-1:0] </a:t>
            </a:r>
            <a:r>
              <a:rPr lang="en-US" sz="1600" dirty="0" err="1"/>
              <a:t>uinst</a:t>
            </a:r>
            <a:r>
              <a:rPr lang="en-US" sz="1600" dirty="0"/>
              <a:t> ;</a:t>
            </a:r>
          </a:p>
          <a:p>
            <a:pPr algn="l" eaLnBrk="1" hangingPunct="1">
              <a:spcBef>
                <a:spcPct val="0"/>
              </a:spcBef>
            </a:pPr>
            <a:endParaRPr lang="en-US" sz="1600" dirty="0"/>
          </a:p>
          <a:p>
            <a:pPr algn="l" eaLnBrk="1" hangingPunct="1">
              <a:spcBef>
                <a:spcPct val="0"/>
              </a:spcBef>
            </a:pPr>
            <a:r>
              <a:rPr lang="en-US" sz="1600" dirty="0"/>
              <a:t>  DFF #(k) </a:t>
            </a:r>
            <a:r>
              <a:rPr lang="en-US" sz="1600" dirty="0" err="1"/>
              <a:t>state_reg</a:t>
            </a:r>
            <a:r>
              <a:rPr lang="en-US" sz="1600" dirty="0"/>
              <a:t>(</a:t>
            </a:r>
            <a:r>
              <a:rPr lang="en-US" sz="1600" dirty="0" err="1"/>
              <a:t>clk</a:t>
            </a:r>
            <a:r>
              <a:rPr lang="en-US" sz="1600" dirty="0"/>
              <a:t>, next, state) ;  // state register</a:t>
            </a:r>
          </a:p>
          <a:p>
            <a:pPr algn="l" eaLnBrk="1" hangingPunct="1">
              <a:spcBef>
                <a:spcPct val="0"/>
              </a:spcBef>
            </a:pPr>
            <a:r>
              <a:rPr lang="en-US" sz="1600" dirty="0"/>
              <a:t>  DFF #(m) </a:t>
            </a:r>
            <a:r>
              <a:rPr lang="en-US" sz="1600" dirty="0" err="1"/>
              <a:t>out_reg</a:t>
            </a:r>
            <a:r>
              <a:rPr lang="en-US" sz="1600" dirty="0"/>
              <a:t>(</a:t>
            </a:r>
            <a:r>
              <a:rPr lang="en-US" sz="1600" dirty="0" err="1"/>
              <a:t>clk</a:t>
            </a:r>
            <a:r>
              <a:rPr lang="en-US" sz="1600" dirty="0"/>
              <a:t>, </a:t>
            </a:r>
            <a:r>
              <a:rPr lang="en-US" sz="1600" dirty="0" err="1"/>
              <a:t>uinst</a:t>
            </a:r>
            <a:r>
              <a:rPr lang="en-US" sz="1600" dirty="0"/>
              <a:t>[m-1:0], out) ; // output register</a:t>
            </a:r>
          </a:p>
          <a:p>
            <a:pPr algn="l" eaLnBrk="1" hangingPunct="1">
              <a:spcBef>
                <a:spcPct val="0"/>
              </a:spcBef>
            </a:pPr>
            <a:r>
              <a:rPr lang="en-US" sz="1600" dirty="0"/>
              <a:t>  ROM #(</a:t>
            </a:r>
            <a:r>
              <a:rPr lang="en-US" sz="1600" dirty="0" err="1"/>
              <a:t>n+k,m+k</a:t>
            </a:r>
            <a:r>
              <a:rPr lang="en-US" sz="1600" dirty="0"/>
              <a:t>) </a:t>
            </a:r>
            <a:r>
              <a:rPr lang="en-US" sz="1600" dirty="0" err="1"/>
              <a:t>uc</a:t>
            </a:r>
            <a:r>
              <a:rPr lang="en-US" sz="1600" dirty="0"/>
              <a:t>({state, in}, </a:t>
            </a:r>
            <a:r>
              <a:rPr lang="en-US" sz="1600" dirty="0" err="1"/>
              <a:t>uinst</a:t>
            </a:r>
            <a:r>
              <a:rPr lang="en-US" sz="1600" dirty="0"/>
              <a:t>) ; // </a:t>
            </a:r>
            <a:r>
              <a:rPr lang="en-US" sz="1600" dirty="0">
                <a:solidFill>
                  <a:srgbClr val="C00000"/>
                </a:solidFill>
              </a:rPr>
              <a:t>microcode store</a:t>
            </a:r>
          </a:p>
          <a:p>
            <a:pPr algn="l" eaLnBrk="1" hangingPunct="1">
              <a:spcBef>
                <a:spcPct val="0"/>
              </a:spcBef>
            </a:pPr>
            <a:r>
              <a:rPr lang="en-US" sz="1600" dirty="0"/>
              <a:t>  assign next = </a:t>
            </a:r>
            <a:r>
              <a:rPr lang="en-US" sz="1600" dirty="0" err="1"/>
              <a:t>rst</a:t>
            </a:r>
            <a:r>
              <a:rPr lang="en-US" sz="1600" dirty="0"/>
              <a:t> ? {k{1'b0}} : </a:t>
            </a:r>
            <a:r>
              <a:rPr lang="en-US" sz="1600" dirty="0" err="1"/>
              <a:t>uinst</a:t>
            </a:r>
            <a:r>
              <a:rPr lang="en-US" sz="1600" dirty="0"/>
              <a:t>[m+k-1:m] ; // reset state</a:t>
            </a:r>
          </a:p>
          <a:p>
            <a:pPr algn="l" eaLnBrk="1" hangingPunct="1">
              <a:spcBef>
                <a:spcPct val="0"/>
              </a:spcBef>
            </a:pPr>
            <a:r>
              <a:rPr lang="en-US" sz="1600" dirty="0" err="1"/>
              <a:t>endmodule</a:t>
            </a:r>
            <a:endParaRPr lang="en-US" sz="1600" dirty="0"/>
          </a:p>
        </p:txBody>
      </p:sp>
      <p:sp>
        <p:nvSpPr>
          <p:cNvPr id="23556" name="Rectangle 4"/>
          <p:cNvSpPr>
            <a:spLocks noGrp="1" noChangeArrowheads="1"/>
          </p:cNvSpPr>
          <p:nvPr>
            <p:ph type="title"/>
          </p:nvPr>
        </p:nvSpPr>
        <p:spPr/>
        <p:txBody>
          <a:bodyPr/>
          <a:lstStyle/>
          <a:p>
            <a:r>
              <a:rPr lang="en-US">
                <a:ea typeface="ＭＳ Ｐゴシック" pitchFamily="34" charset="-128"/>
              </a:rPr>
              <a:t>Microcoded Traffic Light Controller – in Verilog</a:t>
            </a:r>
          </a:p>
        </p:txBody>
      </p:sp>
    </p:spTree>
    <p:extLst>
      <p:ext uri="{BB962C8B-B14F-4D97-AF65-F5344CB8AC3E}">
        <p14:creationId xmlns:p14="http://schemas.microsoft.com/office/powerpoint/2010/main" val="2522948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1DFCBD-8B40-402F-8D08-0BE163ED2B1D}"/>
              </a:ext>
            </a:extLst>
          </p:cNvPr>
          <p:cNvSpPr>
            <a:spLocks noGrp="1"/>
          </p:cNvSpPr>
          <p:nvPr>
            <p:ph type="title"/>
          </p:nvPr>
        </p:nvSpPr>
        <p:spPr/>
        <p:txBody>
          <a:bodyPr/>
          <a:lstStyle/>
          <a:p>
            <a:endParaRPr lang="zh-CN" altLang="en-US"/>
          </a:p>
        </p:txBody>
      </p:sp>
      <p:graphicFrame>
        <p:nvGraphicFramePr>
          <p:cNvPr id="4" name="对象 1">
            <a:extLst>
              <a:ext uri="{FF2B5EF4-FFF2-40B4-BE49-F238E27FC236}">
                <a16:creationId xmlns:a16="http://schemas.microsoft.com/office/drawing/2014/main" id="{77317D63-ABDA-45BC-86F6-973E4981E50D}"/>
              </a:ext>
            </a:extLst>
          </p:cNvPr>
          <p:cNvGraphicFramePr>
            <a:graphicFrameLocks/>
          </p:cNvGraphicFramePr>
          <p:nvPr>
            <p:extLst>
              <p:ext uri="{D42A27DB-BD31-4B8C-83A1-F6EECF244321}">
                <p14:modId xmlns:p14="http://schemas.microsoft.com/office/powerpoint/2010/main" val="252270859"/>
              </p:ext>
            </p:extLst>
          </p:nvPr>
        </p:nvGraphicFramePr>
        <p:xfrm>
          <a:off x="152400" y="0"/>
          <a:ext cx="6773602" cy="2564296"/>
        </p:xfrm>
        <a:graphic>
          <a:graphicData uri="http://schemas.openxmlformats.org/presentationml/2006/ole">
            <mc:AlternateContent xmlns:mc="http://schemas.openxmlformats.org/markup-compatibility/2006">
              <mc:Choice xmlns:v="urn:schemas-microsoft-com:vml" Requires="v">
                <p:oleObj spid="_x0000_s73767" r:id="rId3" imgW="5420482" imgH="2029108" progId="Paint.Picture">
                  <p:embed/>
                </p:oleObj>
              </mc:Choice>
              <mc:Fallback>
                <p:oleObj r:id="rId3" imgW="5420482" imgH="2029108" progId="Paint.Picture">
                  <p:embed/>
                  <p:pic>
                    <p:nvPicPr>
                      <p:cNvPr id="69634" name="对象 1">
                        <a:extLst>
                          <a:ext uri="{FF2B5EF4-FFF2-40B4-BE49-F238E27FC236}">
                            <a16:creationId xmlns:a16="http://schemas.microsoft.com/office/drawing/2014/main" id="{BC3CD549-FA8D-41CF-BA2D-86C74799293A}"/>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0"/>
                        <a:ext cx="6773602" cy="2564296"/>
                      </a:xfrm>
                      <a:prstGeom prst="rect">
                        <a:avLst/>
                      </a:prstGeom>
                      <a:noFill/>
                      <a:ln>
                        <a:noFill/>
                      </a:ln>
                    </p:spPr>
                  </p:pic>
                </p:oleObj>
              </mc:Fallback>
            </mc:AlternateContent>
          </a:graphicData>
        </a:graphic>
      </p:graphicFrame>
      <p:graphicFrame>
        <p:nvGraphicFramePr>
          <p:cNvPr id="5" name="表格 4">
            <a:extLst>
              <a:ext uri="{FF2B5EF4-FFF2-40B4-BE49-F238E27FC236}">
                <a16:creationId xmlns:a16="http://schemas.microsoft.com/office/drawing/2014/main" id="{61165CCE-3C56-48A3-B013-E446BE8A7509}"/>
              </a:ext>
            </a:extLst>
          </p:cNvPr>
          <p:cNvGraphicFramePr>
            <a:graphicFrameLocks noGrp="1"/>
          </p:cNvGraphicFramePr>
          <p:nvPr>
            <p:extLst>
              <p:ext uri="{D42A27DB-BD31-4B8C-83A1-F6EECF244321}">
                <p14:modId xmlns:p14="http://schemas.microsoft.com/office/powerpoint/2010/main" val="2209598696"/>
              </p:ext>
            </p:extLst>
          </p:nvPr>
        </p:nvGraphicFramePr>
        <p:xfrm>
          <a:off x="2161314" y="2486905"/>
          <a:ext cx="6096000" cy="33375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787922237"/>
                    </a:ext>
                  </a:extLst>
                </a:gridCol>
                <a:gridCol w="1524000">
                  <a:extLst>
                    <a:ext uri="{9D8B030D-6E8A-4147-A177-3AD203B41FA5}">
                      <a16:colId xmlns:a16="http://schemas.microsoft.com/office/drawing/2014/main" val="321731972"/>
                    </a:ext>
                  </a:extLst>
                </a:gridCol>
                <a:gridCol w="1524000">
                  <a:extLst>
                    <a:ext uri="{9D8B030D-6E8A-4147-A177-3AD203B41FA5}">
                      <a16:colId xmlns:a16="http://schemas.microsoft.com/office/drawing/2014/main" val="2264241806"/>
                    </a:ext>
                  </a:extLst>
                </a:gridCol>
                <a:gridCol w="1524000">
                  <a:extLst>
                    <a:ext uri="{9D8B030D-6E8A-4147-A177-3AD203B41FA5}">
                      <a16:colId xmlns:a16="http://schemas.microsoft.com/office/drawing/2014/main" val="3262513419"/>
                    </a:ext>
                  </a:extLst>
                </a:gridCol>
              </a:tblGrid>
              <a:tr h="370840">
                <a:tc>
                  <a:txBody>
                    <a:bodyPr/>
                    <a:lstStyle/>
                    <a:p>
                      <a:pPr algn="ctr"/>
                      <a:r>
                        <a:rPr lang="en-US" altLang="zh-CN" dirty="0"/>
                        <a:t>state</a:t>
                      </a:r>
                      <a:endParaRPr lang="zh-CN" altLang="en-US" dirty="0"/>
                    </a:p>
                  </a:txBody>
                  <a:tcPr/>
                </a:tc>
                <a:tc>
                  <a:txBody>
                    <a:bodyPr/>
                    <a:lstStyle/>
                    <a:p>
                      <a:pPr algn="ctr"/>
                      <a:r>
                        <a:rPr lang="en-US" altLang="zh-CN" dirty="0"/>
                        <a:t>in</a:t>
                      </a:r>
                      <a:endParaRPr lang="zh-CN" altLang="en-US" dirty="0"/>
                    </a:p>
                  </a:txBody>
                  <a:tcPr/>
                </a:tc>
                <a:tc>
                  <a:txBody>
                    <a:bodyPr/>
                    <a:lstStyle/>
                    <a:p>
                      <a:pPr algn="ctr"/>
                      <a:r>
                        <a:rPr lang="en-US" altLang="zh-CN" dirty="0"/>
                        <a:t>nest-state</a:t>
                      </a:r>
                      <a:endParaRPr lang="zh-CN" altLang="en-US" dirty="0"/>
                    </a:p>
                  </a:txBody>
                  <a:tcPr/>
                </a:tc>
                <a:tc>
                  <a:txBody>
                    <a:bodyPr/>
                    <a:lstStyle/>
                    <a:p>
                      <a:pPr algn="ctr"/>
                      <a:r>
                        <a:rPr lang="en-US" altLang="zh-CN" dirty="0"/>
                        <a:t>out</a:t>
                      </a:r>
                      <a:endParaRPr lang="zh-CN" altLang="en-US" dirty="0"/>
                    </a:p>
                  </a:txBody>
                  <a:tcPr/>
                </a:tc>
                <a:extLst>
                  <a:ext uri="{0D108BD9-81ED-4DB2-BD59-A6C34878D82A}">
                    <a16:rowId xmlns:a16="http://schemas.microsoft.com/office/drawing/2014/main" val="1226675771"/>
                  </a:ext>
                </a:extLst>
              </a:tr>
              <a:tr h="370840">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4137824077"/>
                  </a:ext>
                </a:extLst>
              </a:tr>
              <a:tr h="370840">
                <a:tc>
                  <a:txBody>
                    <a:bodyPr/>
                    <a:lstStyle/>
                    <a:p>
                      <a:pPr algn="ctr"/>
                      <a:r>
                        <a:rPr lang="en-US" altLang="zh-CN" dirty="0"/>
                        <a:t>A</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350069543"/>
                  </a:ext>
                </a:extLst>
              </a:tr>
              <a:tr h="370840">
                <a:tc>
                  <a:txBody>
                    <a:bodyPr/>
                    <a:lstStyle/>
                    <a:p>
                      <a:pPr algn="ctr"/>
                      <a:r>
                        <a:rPr lang="en-US" altLang="zh-CN" dirty="0"/>
                        <a:t>B</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2857420151"/>
                  </a:ext>
                </a:extLst>
              </a:tr>
              <a:tr h="370840">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113014546"/>
                  </a:ext>
                </a:extLst>
              </a:tr>
              <a:tr h="370840">
                <a:tc>
                  <a:txBody>
                    <a:bodyPr/>
                    <a:lstStyle/>
                    <a:p>
                      <a:pPr algn="ctr"/>
                      <a:r>
                        <a:rPr lang="en-US" altLang="zh-CN" dirty="0"/>
                        <a:t>C</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C</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1669746277"/>
                  </a:ext>
                </a:extLst>
              </a:tr>
              <a:tr h="370840">
                <a:tc>
                  <a:txBody>
                    <a:bodyPr/>
                    <a:lstStyle/>
                    <a:p>
                      <a:pPr algn="ctr"/>
                      <a:r>
                        <a:rPr lang="en-US" altLang="zh-CN" dirty="0"/>
                        <a:t>C</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D</a:t>
                      </a:r>
                      <a:endParaRPr lang="zh-CN" altLang="en-US" dirty="0"/>
                    </a:p>
                  </a:txBody>
                  <a:tcPr/>
                </a:tc>
                <a:tc>
                  <a:txBody>
                    <a:bodyPr/>
                    <a:lstStyle/>
                    <a:p>
                      <a:pPr algn="ctr"/>
                      <a:r>
                        <a:rPr lang="en-US" altLang="zh-CN" dirty="0"/>
                        <a:t>0</a:t>
                      </a:r>
                      <a:endParaRPr lang="zh-CN" altLang="en-US" dirty="0"/>
                    </a:p>
                  </a:txBody>
                  <a:tcPr/>
                </a:tc>
                <a:extLst>
                  <a:ext uri="{0D108BD9-81ED-4DB2-BD59-A6C34878D82A}">
                    <a16:rowId xmlns:a16="http://schemas.microsoft.com/office/drawing/2014/main" val="4274037838"/>
                  </a:ext>
                </a:extLst>
              </a:tr>
              <a:tr h="370840">
                <a:tc>
                  <a:txBody>
                    <a:bodyPr/>
                    <a:lstStyle/>
                    <a:p>
                      <a:pPr algn="ctr"/>
                      <a:r>
                        <a:rPr lang="en-US" altLang="zh-CN" dirty="0"/>
                        <a:t>D</a:t>
                      </a:r>
                      <a:endParaRPr lang="zh-CN" altLang="en-US" dirty="0"/>
                    </a:p>
                  </a:txBody>
                  <a:tcPr/>
                </a:tc>
                <a:tc>
                  <a:txBody>
                    <a:bodyPr/>
                    <a:lstStyle/>
                    <a:p>
                      <a:pPr algn="ctr"/>
                      <a:r>
                        <a:rPr lang="en-US" altLang="zh-CN" dirty="0"/>
                        <a:t>0</a:t>
                      </a:r>
                      <a:endParaRPr lang="zh-CN" altLang="en-US" dirty="0"/>
                    </a:p>
                  </a:txBody>
                  <a:tcPr/>
                </a:tc>
                <a:tc>
                  <a:txBody>
                    <a:bodyPr/>
                    <a:lstStyle/>
                    <a:p>
                      <a:pPr algn="ctr"/>
                      <a:r>
                        <a:rPr lang="en-US" altLang="zh-CN" dirty="0"/>
                        <a:t>A</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61353007"/>
                  </a:ext>
                </a:extLst>
              </a:tr>
              <a:tr h="370840">
                <a:tc>
                  <a:txBody>
                    <a:bodyPr/>
                    <a:lstStyle/>
                    <a:p>
                      <a:pPr algn="ctr"/>
                      <a:r>
                        <a:rPr lang="en-US" altLang="zh-CN" dirty="0"/>
                        <a:t>D</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t>B</a:t>
                      </a:r>
                      <a:endParaRPr lang="zh-CN" altLang="en-US" dirty="0"/>
                    </a:p>
                  </a:txBody>
                  <a:tcPr/>
                </a:tc>
                <a:tc>
                  <a:txBody>
                    <a:bodyPr/>
                    <a:lstStyle/>
                    <a:p>
                      <a:pPr algn="ctr"/>
                      <a:r>
                        <a:rPr lang="en-US" altLang="zh-CN" dirty="0"/>
                        <a:t>1</a:t>
                      </a:r>
                      <a:endParaRPr lang="zh-CN" altLang="en-US" dirty="0"/>
                    </a:p>
                  </a:txBody>
                  <a:tcPr/>
                </a:tc>
                <a:extLst>
                  <a:ext uri="{0D108BD9-81ED-4DB2-BD59-A6C34878D82A}">
                    <a16:rowId xmlns:a16="http://schemas.microsoft.com/office/drawing/2014/main" val="3550911551"/>
                  </a:ext>
                </a:extLst>
              </a:tr>
            </a:tbl>
          </a:graphicData>
        </a:graphic>
      </p:graphicFrame>
      <p:cxnSp>
        <p:nvCxnSpPr>
          <p:cNvPr id="6" name="直接连接符 5">
            <a:extLst>
              <a:ext uri="{FF2B5EF4-FFF2-40B4-BE49-F238E27FC236}">
                <a16:creationId xmlns:a16="http://schemas.microsoft.com/office/drawing/2014/main" id="{BDCF1073-4E62-4DD0-B18F-011D3B6A6EBC}"/>
              </a:ext>
            </a:extLst>
          </p:cNvPr>
          <p:cNvCxnSpPr>
            <a:cxnSpLocks/>
          </p:cNvCxnSpPr>
          <p:nvPr/>
        </p:nvCxnSpPr>
        <p:spPr bwMode="auto">
          <a:xfrm>
            <a:off x="2197617" y="5824465"/>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7" name="直接连接符 6">
            <a:extLst>
              <a:ext uri="{FF2B5EF4-FFF2-40B4-BE49-F238E27FC236}">
                <a16:creationId xmlns:a16="http://schemas.microsoft.com/office/drawing/2014/main" id="{58DE4AA2-A5DA-47F3-9F8E-4F836E5FD64F}"/>
              </a:ext>
            </a:extLst>
          </p:cNvPr>
          <p:cNvCxnSpPr>
            <a:cxnSpLocks/>
          </p:cNvCxnSpPr>
          <p:nvPr/>
        </p:nvCxnSpPr>
        <p:spPr bwMode="auto">
          <a:xfrm>
            <a:off x="2173291" y="3631198"/>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6209D67E-74EE-4B1F-872E-54B4CBDD7F94}"/>
              </a:ext>
            </a:extLst>
          </p:cNvPr>
          <p:cNvCxnSpPr>
            <a:cxnSpLocks/>
          </p:cNvCxnSpPr>
          <p:nvPr/>
        </p:nvCxnSpPr>
        <p:spPr bwMode="auto">
          <a:xfrm>
            <a:off x="2189016" y="4320310"/>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556BD1C3-E62F-4C18-A2D2-40947EDD6535}"/>
              </a:ext>
            </a:extLst>
          </p:cNvPr>
          <p:cNvCxnSpPr>
            <a:cxnSpLocks/>
          </p:cNvCxnSpPr>
          <p:nvPr/>
        </p:nvCxnSpPr>
        <p:spPr bwMode="auto">
          <a:xfrm>
            <a:off x="2207503" y="5059119"/>
            <a:ext cx="6033219" cy="0"/>
          </a:xfrm>
          <a:prstGeom prst="line">
            <a:avLst/>
          </a:prstGeom>
          <a:noFill/>
          <a:ln w="28575" cap="flat" cmpd="sng" algn="ctr">
            <a:solidFill>
              <a:srgbClr val="FF0000"/>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BD50211B-5192-440B-8527-DAA57E2DE598}"/>
              </a:ext>
            </a:extLst>
          </p:cNvPr>
          <p:cNvCxnSpPr>
            <a:cxnSpLocks/>
          </p:cNvCxnSpPr>
          <p:nvPr/>
        </p:nvCxnSpPr>
        <p:spPr bwMode="auto">
          <a:xfrm flipH="1">
            <a:off x="5187219" y="2486905"/>
            <a:ext cx="21966" cy="3337560"/>
          </a:xfrm>
          <a:prstGeom prst="line">
            <a:avLst/>
          </a:prstGeom>
          <a:noFill/>
          <a:ln w="28575"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279902402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ChangeArrowheads="1"/>
          </p:cNvSpPr>
          <p:nvPr/>
        </p:nvSpPr>
        <p:spPr bwMode="auto">
          <a:xfrm>
            <a:off x="685800" y="1524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l">
              <a:spcBef>
                <a:spcPct val="0"/>
              </a:spcBef>
            </a:pPr>
            <a:r>
              <a:rPr lang="en-US" sz="2400" b="0">
                <a:solidFill>
                  <a:srgbClr val="000099"/>
                </a:solidFill>
                <a:latin typeface="Arial" pitchFamily="34" charset="0"/>
              </a:rPr>
              <a:t>Re-writing State Table Of Example</a:t>
            </a:r>
          </a:p>
        </p:txBody>
      </p:sp>
      <p:graphicFrame>
        <p:nvGraphicFramePr>
          <p:cNvPr id="21508" name="Object 2"/>
          <p:cNvGraphicFramePr>
            <a:graphicFrameLocks noChangeAspect="1"/>
          </p:cNvGraphicFramePr>
          <p:nvPr>
            <p:extLst/>
          </p:nvPr>
        </p:nvGraphicFramePr>
        <p:xfrm>
          <a:off x="228600" y="1183068"/>
          <a:ext cx="3875088" cy="2005013"/>
        </p:xfrm>
        <a:graphic>
          <a:graphicData uri="http://schemas.openxmlformats.org/presentationml/2006/ole">
            <mc:AlternateContent xmlns:mc="http://schemas.openxmlformats.org/markup-compatibility/2006">
              <mc:Choice xmlns:v="urn:schemas-microsoft-com:vml" Requires="v">
                <p:oleObj spid="_x0000_s67654" name="Worksheet" r:id="rId4" imgW="1473200" imgH="762000" progId="Excel.Sheet.8">
                  <p:embed/>
                </p:oleObj>
              </mc:Choice>
              <mc:Fallback>
                <p:oleObj name="Worksheet" r:id="rId4" imgW="1473200" imgH="762000" progId="Excel.Sheet.8">
                  <p:embed/>
                  <p:pic>
                    <p:nvPicPr>
                      <p:cNvPr id="2150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 y="1183068"/>
                        <a:ext cx="3875088" cy="2005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1509" name="Rectangle 4"/>
          <p:cNvSpPr>
            <a:spLocks noChangeArrowheads="1"/>
          </p:cNvSpPr>
          <p:nvPr/>
        </p:nvSpPr>
        <p:spPr bwMode="auto">
          <a:xfrm>
            <a:off x="6575425" y="1183068"/>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0" name="Rectangle 5"/>
          <p:cNvSpPr>
            <a:spLocks noChangeArrowheads="1"/>
          </p:cNvSpPr>
          <p:nvPr/>
        </p:nvSpPr>
        <p:spPr bwMode="auto">
          <a:xfrm>
            <a:off x="7588250" y="1183068"/>
            <a:ext cx="19050" cy="1588"/>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nvGrpSpPr>
          <p:cNvPr id="21511" name="Group 6"/>
          <p:cNvGrpSpPr>
            <a:grpSpLocks/>
          </p:cNvGrpSpPr>
          <p:nvPr/>
        </p:nvGrpSpPr>
        <p:grpSpPr bwMode="auto">
          <a:xfrm>
            <a:off x="4495800" y="1183068"/>
            <a:ext cx="4351338" cy="3052763"/>
            <a:chOff x="2832" y="1344"/>
            <a:chExt cx="2741" cy="1923"/>
          </a:xfrm>
        </p:grpSpPr>
        <p:sp>
          <p:nvSpPr>
            <p:cNvPr id="21512" name="AutoShape 7"/>
            <p:cNvSpPr>
              <a:spLocks noChangeAspect="1" noChangeArrowheads="1" noTextEdit="1"/>
            </p:cNvSpPr>
            <p:nvPr/>
          </p:nvSpPr>
          <p:spPr bwMode="auto">
            <a:xfrm>
              <a:off x="2832" y="1344"/>
              <a:ext cx="2729" cy="1911"/>
            </a:xfrm>
            <a:prstGeom prst="rect">
              <a:avLst/>
            </a:prstGeom>
            <a:solidFill>
              <a:srgbClr val="EAEAEA"/>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13" name="Rectangle 8"/>
            <p:cNvSpPr>
              <a:spLocks noChangeArrowheads="1"/>
            </p:cNvSpPr>
            <p:nvPr/>
          </p:nvSpPr>
          <p:spPr bwMode="auto">
            <a:xfrm>
              <a:off x="3229" y="1356"/>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State</a:t>
              </a:r>
              <a:endParaRPr lang="en-US" b="0">
                <a:latin typeface="Arial" pitchFamily="34" charset="0"/>
              </a:endParaRPr>
            </a:p>
          </p:txBody>
        </p:sp>
        <p:sp>
          <p:nvSpPr>
            <p:cNvPr id="21514" name="Rectangle 9"/>
            <p:cNvSpPr>
              <a:spLocks noChangeArrowheads="1"/>
            </p:cNvSpPr>
            <p:nvPr/>
          </p:nvSpPr>
          <p:spPr bwMode="auto">
            <a:xfrm>
              <a:off x="3698" y="1356"/>
              <a:ext cx="4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carew</a:t>
              </a:r>
              <a:endParaRPr lang="en-US" b="0">
                <a:latin typeface="Arial" pitchFamily="34" charset="0"/>
              </a:endParaRPr>
            </a:p>
          </p:txBody>
        </p:sp>
        <p:sp>
          <p:nvSpPr>
            <p:cNvPr id="21515" name="Rectangle 10"/>
            <p:cNvSpPr>
              <a:spLocks noChangeArrowheads="1"/>
            </p:cNvSpPr>
            <p:nvPr/>
          </p:nvSpPr>
          <p:spPr bwMode="auto">
            <a:xfrm>
              <a:off x="4190" y="1356"/>
              <a:ext cx="56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address</a:t>
              </a:r>
              <a:endParaRPr lang="en-US" b="0">
                <a:latin typeface="Arial" pitchFamily="34" charset="0"/>
              </a:endParaRPr>
            </a:p>
          </p:txBody>
        </p:sp>
        <p:sp>
          <p:nvSpPr>
            <p:cNvPr id="21516" name="Rectangle 11"/>
            <p:cNvSpPr>
              <a:spLocks noChangeArrowheads="1"/>
            </p:cNvSpPr>
            <p:nvPr/>
          </p:nvSpPr>
          <p:spPr bwMode="auto">
            <a:xfrm>
              <a:off x="5020" y="1356"/>
              <a:ext cx="31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data</a:t>
              </a:r>
              <a:endParaRPr lang="en-US" b="0">
                <a:latin typeface="Arial" pitchFamily="34" charset="0"/>
              </a:endParaRPr>
            </a:p>
          </p:txBody>
        </p:sp>
        <p:sp>
          <p:nvSpPr>
            <p:cNvPr id="21517" name="Rectangle 12"/>
            <p:cNvSpPr>
              <a:spLocks noChangeArrowheads="1"/>
            </p:cNvSpPr>
            <p:nvPr/>
          </p:nvSpPr>
          <p:spPr bwMode="auto">
            <a:xfrm>
              <a:off x="2868" y="1584"/>
              <a:ext cx="2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gns</a:t>
              </a:r>
              <a:endParaRPr lang="en-US" b="0">
                <a:latin typeface="Arial" pitchFamily="34" charset="0"/>
              </a:endParaRPr>
            </a:p>
          </p:txBody>
        </p:sp>
        <p:sp>
          <p:nvSpPr>
            <p:cNvPr id="21518" name="Rectangle 13"/>
            <p:cNvSpPr>
              <a:spLocks noChangeArrowheads="1"/>
            </p:cNvSpPr>
            <p:nvPr/>
          </p:nvSpPr>
          <p:spPr bwMode="auto">
            <a:xfrm>
              <a:off x="3349" y="1584"/>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a:t>
              </a:r>
              <a:endParaRPr lang="en-US" b="0">
                <a:latin typeface="Arial" pitchFamily="34" charset="0"/>
              </a:endParaRPr>
            </a:p>
          </p:txBody>
        </p:sp>
        <p:sp>
          <p:nvSpPr>
            <p:cNvPr id="21519" name="Rectangle 14"/>
            <p:cNvSpPr>
              <a:spLocks noChangeArrowheads="1"/>
            </p:cNvSpPr>
            <p:nvPr/>
          </p:nvSpPr>
          <p:spPr bwMode="auto">
            <a:xfrm>
              <a:off x="3866" y="158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20" name="Rectangle 15"/>
            <p:cNvSpPr>
              <a:spLocks noChangeArrowheads="1"/>
            </p:cNvSpPr>
            <p:nvPr/>
          </p:nvSpPr>
          <p:spPr bwMode="auto">
            <a:xfrm>
              <a:off x="4347" y="1584"/>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000</a:t>
              </a:r>
              <a:endParaRPr lang="en-US" b="0">
                <a:latin typeface="Arial" pitchFamily="34" charset="0"/>
              </a:endParaRPr>
            </a:p>
          </p:txBody>
        </p:sp>
        <p:sp>
          <p:nvSpPr>
            <p:cNvPr id="21521" name="Rectangle 16"/>
            <p:cNvSpPr>
              <a:spLocks noChangeArrowheads="1"/>
            </p:cNvSpPr>
            <p:nvPr/>
          </p:nvSpPr>
          <p:spPr bwMode="auto">
            <a:xfrm>
              <a:off x="4840" y="1584"/>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00100001</a:t>
              </a:r>
              <a:endParaRPr lang="en-US" b="0">
                <a:latin typeface="Arial" pitchFamily="34" charset="0"/>
              </a:endParaRPr>
            </a:p>
          </p:txBody>
        </p:sp>
        <p:sp>
          <p:nvSpPr>
            <p:cNvPr id="21522" name="Rectangle 17"/>
            <p:cNvSpPr>
              <a:spLocks noChangeArrowheads="1"/>
            </p:cNvSpPr>
            <p:nvPr/>
          </p:nvSpPr>
          <p:spPr bwMode="auto">
            <a:xfrm>
              <a:off x="3349" y="178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a:t>
              </a:r>
              <a:endParaRPr lang="en-US" b="0">
                <a:latin typeface="Arial" pitchFamily="34" charset="0"/>
              </a:endParaRPr>
            </a:p>
          </p:txBody>
        </p:sp>
        <p:sp>
          <p:nvSpPr>
            <p:cNvPr id="21523" name="Rectangle 18"/>
            <p:cNvSpPr>
              <a:spLocks noChangeArrowheads="1"/>
            </p:cNvSpPr>
            <p:nvPr/>
          </p:nvSpPr>
          <p:spPr bwMode="auto">
            <a:xfrm>
              <a:off x="3866" y="178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24" name="Rectangle 19"/>
            <p:cNvSpPr>
              <a:spLocks noChangeArrowheads="1"/>
            </p:cNvSpPr>
            <p:nvPr/>
          </p:nvSpPr>
          <p:spPr bwMode="auto">
            <a:xfrm>
              <a:off x="4347" y="1789"/>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001</a:t>
              </a:r>
              <a:endParaRPr lang="en-US" b="0">
                <a:latin typeface="Arial" pitchFamily="34" charset="0"/>
              </a:endParaRPr>
            </a:p>
          </p:txBody>
        </p:sp>
        <p:sp>
          <p:nvSpPr>
            <p:cNvPr id="21525" name="Rectangle 20"/>
            <p:cNvSpPr>
              <a:spLocks noChangeArrowheads="1"/>
            </p:cNvSpPr>
            <p:nvPr/>
          </p:nvSpPr>
          <p:spPr bwMode="auto">
            <a:xfrm>
              <a:off x="4840" y="1789"/>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01100001</a:t>
              </a:r>
              <a:endParaRPr lang="en-US" b="0">
                <a:latin typeface="Arial" pitchFamily="34" charset="0"/>
              </a:endParaRPr>
            </a:p>
          </p:txBody>
        </p:sp>
        <p:sp>
          <p:nvSpPr>
            <p:cNvPr id="21526" name="Rectangle 21"/>
            <p:cNvSpPr>
              <a:spLocks noChangeArrowheads="1"/>
            </p:cNvSpPr>
            <p:nvPr/>
          </p:nvSpPr>
          <p:spPr bwMode="auto">
            <a:xfrm>
              <a:off x="2868" y="1993"/>
              <a:ext cx="24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yns</a:t>
              </a:r>
              <a:endParaRPr lang="en-US" b="0">
                <a:latin typeface="Arial" pitchFamily="34" charset="0"/>
              </a:endParaRPr>
            </a:p>
          </p:txBody>
        </p:sp>
        <p:sp>
          <p:nvSpPr>
            <p:cNvPr id="21527" name="Rectangle 22"/>
            <p:cNvSpPr>
              <a:spLocks noChangeArrowheads="1"/>
            </p:cNvSpPr>
            <p:nvPr/>
          </p:nvSpPr>
          <p:spPr bwMode="auto">
            <a:xfrm>
              <a:off x="3349" y="1993"/>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a:t>
              </a:r>
              <a:endParaRPr lang="en-US" b="0">
                <a:latin typeface="Arial" pitchFamily="34" charset="0"/>
              </a:endParaRPr>
            </a:p>
          </p:txBody>
        </p:sp>
        <p:sp>
          <p:nvSpPr>
            <p:cNvPr id="21528" name="Rectangle 23"/>
            <p:cNvSpPr>
              <a:spLocks noChangeArrowheads="1"/>
            </p:cNvSpPr>
            <p:nvPr/>
          </p:nvSpPr>
          <p:spPr bwMode="auto">
            <a:xfrm>
              <a:off x="3866" y="1993"/>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29" name="Rectangle 24"/>
            <p:cNvSpPr>
              <a:spLocks noChangeArrowheads="1"/>
            </p:cNvSpPr>
            <p:nvPr/>
          </p:nvSpPr>
          <p:spPr bwMode="auto">
            <a:xfrm>
              <a:off x="4347" y="1993"/>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010</a:t>
              </a:r>
              <a:endParaRPr lang="en-US" b="0">
                <a:latin typeface="Arial" pitchFamily="34" charset="0"/>
              </a:endParaRPr>
            </a:p>
          </p:txBody>
        </p:sp>
        <p:sp>
          <p:nvSpPr>
            <p:cNvPr id="21530" name="Rectangle 25"/>
            <p:cNvSpPr>
              <a:spLocks noChangeArrowheads="1"/>
            </p:cNvSpPr>
            <p:nvPr/>
          </p:nvSpPr>
          <p:spPr bwMode="auto">
            <a:xfrm>
              <a:off x="4840" y="1993"/>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11010001</a:t>
              </a:r>
              <a:endParaRPr lang="en-US" b="0">
                <a:latin typeface="Arial" pitchFamily="34" charset="0"/>
              </a:endParaRPr>
            </a:p>
          </p:txBody>
        </p:sp>
        <p:sp>
          <p:nvSpPr>
            <p:cNvPr id="21531" name="Rectangle 26"/>
            <p:cNvSpPr>
              <a:spLocks noChangeArrowheads="1"/>
            </p:cNvSpPr>
            <p:nvPr/>
          </p:nvSpPr>
          <p:spPr bwMode="auto">
            <a:xfrm>
              <a:off x="3349" y="2197"/>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a:t>
              </a:r>
              <a:endParaRPr lang="en-US" b="0">
                <a:latin typeface="Arial" pitchFamily="34" charset="0"/>
              </a:endParaRPr>
            </a:p>
          </p:txBody>
        </p:sp>
        <p:sp>
          <p:nvSpPr>
            <p:cNvPr id="21532" name="Rectangle 27"/>
            <p:cNvSpPr>
              <a:spLocks noChangeArrowheads="1"/>
            </p:cNvSpPr>
            <p:nvPr/>
          </p:nvSpPr>
          <p:spPr bwMode="auto">
            <a:xfrm>
              <a:off x="3866" y="2197"/>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33" name="Rectangle 28"/>
            <p:cNvSpPr>
              <a:spLocks noChangeArrowheads="1"/>
            </p:cNvSpPr>
            <p:nvPr/>
          </p:nvSpPr>
          <p:spPr bwMode="auto">
            <a:xfrm>
              <a:off x="4347" y="2197"/>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011</a:t>
              </a:r>
              <a:endParaRPr lang="en-US" b="0">
                <a:latin typeface="Arial" pitchFamily="34" charset="0"/>
              </a:endParaRPr>
            </a:p>
          </p:txBody>
        </p:sp>
        <p:sp>
          <p:nvSpPr>
            <p:cNvPr id="21534" name="Rectangle 29"/>
            <p:cNvSpPr>
              <a:spLocks noChangeArrowheads="1"/>
            </p:cNvSpPr>
            <p:nvPr/>
          </p:nvSpPr>
          <p:spPr bwMode="auto">
            <a:xfrm>
              <a:off x="4840" y="2197"/>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11010001</a:t>
              </a:r>
              <a:endParaRPr lang="en-US" b="0">
                <a:latin typeface="Arial" pitchFamily="34" charset="0"/>
              </a:endParaRPr>
            </a:p>
          </p:txBody>
        </p:sp>
        <p:sp>
          <p:nvSpPr>
            <p:cNvPr id="21535" name="Rectangle 30"/>
            <p:cNvSpPr>
              <a:spLocks noChangeArrowheads="1"/>
            </p:cNvSpPr>
            <p:nvPr/>
          </p:nvSpPr>
          <p:spPr bwMode="auto">
            <a:xfrm>
              <a:off x="2868" y="2414"/>
              <a:ext cx="29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gew</a:t>
              </a:r>
              <a:endParaRPr lang="en-US" b="0">
                <a:latin typeface="Arial" pitchFamily="34" charset="0"/>
              </a:endParaRPr>
            </a:p>
          </p:txBody>
        </p:sp>
        <p:sp>
          <p:nvSpPr>
            <p:cNvPr id="21536" name="Rectangle 31"/>
            <p:cNvSpPr>
              <a:spLocks noChangeArrowheads="1"/>
            </p:cNvSpPr>
            <p:nvPr/>
          </p:nvSpPr>
          <p:spPr bwMode="auto">
            <a:xfrm>
              <a:off x="3349" y="2414"/>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a:t>
              </a:r>
              <a:endParaRPr lang="en-US" b="0">
                <a:latin typeface="Arial" pitchFamily="34" charset="0"/>
              </a:endParaRPr>
            </a:p>
          </p:txBody>
        </p:sp>
        <p:sp>
          <p:nvSpPr>
            <p:cNvPr id="21537" name="Rectangle 32"/>
            <p:cNvSpPr>
              <a:spLocks noChangeArrowheads="1"/>
            </p:cNvSpPr>
            <p:nvPr/>
          </p:nvSpPr>
          <p:spPr bwMode="auto">
            <a:xfrm>
              <a:off x="3866" y="2414"/>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38" name="Rectangle 33"/>
            <p:cNvSpPr>
              <a:spLocks noChangeArrowheads="1"/>
            </p:cNvSpPr>
            <p:nvPr/>
          </p:nvSpPr>
          <p:spPr bwMode="auto">
            <a:xfrm>
              <a:off x="4347" y="2414"/>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110</a:t>
              </a:r>
              <a:endParaRPr lang="en-US" b="0">
                <a:latin typeface="Arial" pitchFamily="34" charset="0"/>
              </a:endParaRPr>
            </a:p>
          </p:txBody>
        </p:sp>
        <p:sp>
          <p:nvSpPr>
            <p:cNvPr id="21539" name="Rectangle 34"/>
            <p:cNvSpPr>
              <a:spLocks noChangeArrowheads="1"/>
            </p:cNvSpPr>
            <p:nvPr/>
          </p:nvSpPr>
          <p:spPr bwMode="auto">
            <a:xfrm>
              <a:off x="4840" y="2414"/>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10001100</a:t>
              </a:r>
              <a:endParaRPr lang="en-US" b="0">
                <a:latin typeface="Arial" pitchFamily="34" charset="0"/>
              </a:endParaRPr>
            </a:p>
          </p:txBody>
        </p:sp>
        <p:sp>
          <p:nvSpPr>
            <p:cNvPr id="21540" name="Rectangle 35"/>
            <p:cNvSpPr>
              <a:spLocks noChangeArrowheads="1"/>
            </p:cNvSpPr>
            <p:nvPr/>
          </p:nvSpPr>
          <p:spPr bwMode="auto">
            <a:xfrm>
              <a:off x="3349" y="2618"/>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a:t>
              </a:r>
              <a:endParaRPr lang="en-US" b="0">
                <a:latin typeface="Arial" pitchFamily="34" charset="0"/>
              </a:endParaRPr>
            </a:p>
          </p:txBody>
        </p:sp>
        <p:sp>
          <p:nvSpPr>
            <p:cNvPr id="21541" name="Rectangle 36"/>
            <p:cNvSpPr>
              <a:spLocks noChangeArrowheads="1"/>
            </p:cNvSpPr>
            <p:nvPr/>
          </p:nvSpPr>
          <p:spPr bwMode="auto">
            <a:xfrm>
              <a:off x="3866" y="2618"/>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42" name="Rectangle 37"/>
            <p:cNvSpPr>
              <a:spLocks noChangeArrowheads="1"/>
            </p:cNvSpPr>
            <p:nvPr/>
          </p:nvSpPr>
          <p:spPr bwMode="auto">
            <a:xfrm>
              <a:off x="4347" y="2618"/>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111</a:t>
              </a:r>
              <a:endParaRPr lang="en-US" b="0">
                <a:latin typeface="Arial" pitchFamily="34" charset="0"/>
              </a:endParaRPr>
            </a:p>
          </p:txBody>
        </p:sp>
        <p:sp>
          <p:nvSpPr>
            <p:cNvPr id="21543" name="Rectangle 38"/>
            <p:cNvSpPr>
              <a:spLocks noChangeArrowheads="1"/>
            </p:cNvSpPr>
            <p:nvPr/>
          </p:nvSpPr>
          <p:spPr bwMode="auto">
            <a:xfrm>
              <a:off x="4840" y="2618"/>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10001100</a:t>
              </a:r>
              <a:endParaRPr lang="en-US" b="0">
                <a:latin typeface="Arial" pitchFamily="34" charset="0"/>
              </a:endParaRPr>
            </a:p>
          </p:txBody>
        </p:sp>
        <p:sp>
          <p:nvSpPr>
            <p:cNvPr id="21544" name="Rectangle 39"/>
            <p:cNvSpPr>
              <a:spLocks noChangeArrowheads="1"/>
            </p:cNvSpPr>
            <p:nvPr/>
          </p:nvSpPr>
          <p:spPr bwMode="auto">
            <a:xfrm>
              <a:off x="2868" y="2822"/>
              <a:ext cx="285"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yew</a:t>
              </a:r>
              <a:endParaRPr lang="en-US" b="0">
                <a:latin typeface="Arial" pitchFamily="34" charset="0"/>
              </a:endParaRPr>
            </a:p>
          </p:txBody>
        </p:sp>
        <p:sp>
          <p:nvSpPr>
            <p:cNvPr id="21545" name="Rectangle 40"/>
            <p:cNvSpPr>
              <a:spLocks noChangeArrowheads="1"/>
            </p:cNvSpPr>
            <p:nvPr/>
          </p:nvSpPr>
          <p:spPr bwMode="auto">
            <a:xfrm>
              <a:off x="3349" y="2822"/>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a:t>
              </a:r>
              <a:endParaRPr lang="en-US" b="0">
                <a:latin typeface="Arial" pitchFamily="34" charset="0"/>
              </a:endParaRPr>
            </a:p>
          </p:txBody>
        </p:sp>
        <p:sp>
          <p:nvSpPr>
            <p:cNvPr id="21546" name="Rectangle 41"/>
            <p:cNvSpPr>
              <a:spLocks noChangeArrowheads="1"/>
            </p:cNvSpPr>
            <p:nvPr/>
          </p:nvSpPr>
          <p:spPr bwMode="auto">
            <a:xfrm>
              <a:off x="3866" y="2822"/>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a:t>
              </a:r>
              <a:endParaRPr lang="en-US" b="0">
                <a:latin typeface="Arial" pitchFamily="34" charset="0"/>
              </a:endParaRPr>
            </a:p>
          </p:txBody>
        </p:sp>
        <p:sp>
          <p:nvSpPr>
            <p:cNvPr id="21547" name="Rectangle 42"/>
            <p:cNvSpPr>
              <a:spLocks noChangeArrowheads="1"/>
            </p:cNvSpPr>
            <p:nvPr/>
          </p:nvSpPr>
          <p:spPr bwMode="auto">
            <a:xfrm>
              <a:off x="4347" y="2822"/>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100</a:t>
              </a:r>
              <a:endParaRPr lang="en-US" b="0">
                <a:latin typeface="Arial" pitchFamily="34" charset="0"/>
              </a:endParaRPr>
            </a:p>
          </p:txBody>
        </p:sp>
        <p:sp>
          <p:nvSpPr>
            <p:cNvPr id="21548" name="Rectangle 43"/>
            <p:cNvSpPr>
              <a:spLocks noChangeArrowheads="1"/>
            </p:cNvSpPr>
            <p:nvPr/>
          </p:nvSpPr>
          <p:spPr bwMode="auto">
            <a:xfrm>
              <a:off x="4840" y="2822"/>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00001010</a:t>
              </a:r>
              <a:endParaRPr lang="en-US" b="0">
                <a:latin typeface="Arial" pitchFamily="34" charset="0"/>
              </a:endParaRPr>
            </a:p>
          </p:txBody>
        </p:sp>
        <p:sp>
          <p:nvSpPr>
            <p:cNvPr id="21549" name="Rectangle 44"/>
            <p:cNvSpPr>
              <a:spLocks noChangeArrowheads="1"/>
            </p:cNvSpPr>
            <p:nvPr/>
          </p:nvSpPr>
          <p:spPr bwMode="auto">
            <a:xfrm>
              <a:off x="3349" y="3039"/>
              <a:ext cx="1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a:t>
              </a:r>
              <a:endParaRPr lang="en-US" b="0">
                <a:latin typeface="Arial" pitchFamily="34" charset="0"/>
              </a:endParaRPr>
            </a:p>
          </p:txBody>
        </p:sp>
        <p:sp>
          <p:nvSpPr>
            <p:cNvPr id="21550" name="Rectangle 45"/>
            <p:cNvSpPr>
              <a:spLocks noChangeArrowheads="1"/>
            </p:cNvSpPr>
            <p:nvPr/>
          </p:nvSpPr>
          <p:spPr bwMode="auto">
            <a:xfrm>
              <a:off x="3866" y="3039"/>
              <a:ext cx="8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a:t>
              </a:r>
              <a:endParaRPr lang="en-US" b="0">
                <a:latin typeface="Arial" pitchFamily="34" charset="0"/>
              </a:endParaRPr>
            </a:p>
          </p:txBody>
        </p:sp>
        <p:sp>
          <p:nvSpPr>
            <p:cNvPr id="21551" name="Rectangle 46"/>
            <p:cNvSpPr>
              <a:spLocks noChangeArrowheads="1"/>
            </p:cNvSpPr>
            <p:nvPr/>
          </p:nvSpPr>
          <p:spPr bwMode="auto">
            <a:xfrm>
              <a:off x="4347" y="3039"/>
              <a:ext cx="26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101</a:t>
              </a:r>
              <a:endParaRPr lang="en-US" b="0">
                <a:latin typeface="Arial" pitchFamily="34" charset="0"/>
              </a:endParaRPr>
            </a:p>
          </p:txBody>
        </p:sp>
        <p:sp>
          <p:nvSpPr>
            <p:cNvPr id="21552" name="Rectangle 47"/>
            <p:cNvSpPr>
              <a:spLocks noChangeArrowheads="1"/>
            </p:cNvSpPr>
            <p:nvPr/>
          </p:nvSpPr>
          <p:spPr bwMode="auto">
            <a:xfrm>
              <a:off x="4840" y="3039"/>
              <a:ext cx="7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00001010</a:t>
              </a:r>
              <a:endParaRPr lang="en-US" b="0">
                <a:latin typeface="Arial" pitchFamily="34" charset="0"/>
              </a:endParaRPr>
            </a:p>
          </p:txBody>
        </p:sp>
        <p:sp>
          <p:nvSpPr>
            <p:cNvPr id="21553" name="Line 48"/>
            <p:cNvSpPr>
              <a:spLocks noChangeShapeType="1"/>
            </p:cNvSpPr>
            <p:nvPr/>
          </p:nvSpPr>
          <p:spPr bwMode="auto">
            <a:xfrm>
              <a:off x="2832" y="1344"/>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4" name="Rectangle 49"/>
            <p:cNvSpPr>
              <a:spLocks noChangeArrowheads="1"/>
            </p:cNvSpPr>
            <p:nvPr/>
          </p:nvSpPr>
          <p:spPr bwMode="auto">
            <a:xfrm>
              <a:off x="2832" y="1344"/>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5" name="Line 50"/>
            <p:cNvSpPr>
              <a:spLocks noChangeShapeType="1"/>
            </p:cNvSpPr>
            <p:nvPr/>
          </p:nvSpPr>
          <p:spPr bwMode="auto">
            <a:xfrm>
              <a:off x="4166" y="1344"/>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6" name="Rectangle 51"/>
            <p:cNvSpPr>
              <a:spLocks noChangeArrowheads="1"/>
            </p:cNvSpPr>
            <p:nvPr/>
          </p:nvSpPr>
          <p:spPr bwMode="auto">
            <a:xfrm>
              <a:off x="4166" y="1344"/>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7" name="Rectangle 52"/>
            <p:cNvSpPr>
              <a:spLocks noChangeArrowheads="1"/>
            </p:cNvSpPr>
            <p:nvPr/>
          </p:nvSpPr>
          <p:spPr bwMode="auto">
            <a:xfrm>
              <a:off x="2832" y="1536"/>
              <a:ext cx="2729"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58" name="Line 53"/>
            <p:cNvSpPr>
              <a:spLocks noChangeShapeType="1"/>
            </p:cNvSpPr>
            <p:nvPr/>
          </p:nvSpPr>
          <p:spPr bwMode="auto">
            <a:xfrm>
              <a:off x="2832"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59" name="Rectangle 54"/>
            <p:cNvSpPr>
              <a:spLocks noChangeArrowheads="1"/>
            </p:cNvSpPr>
            <p:nvPr/>
          </p:nvSpPr>
          <p:spPr bwMode="auto">
            <a:xfrm>
              <a:off x="2832" y="1344"/>
              <a:ext cx="12"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0" name="Line 55"/>
            <p:cNvSpPr>
              <a:spLocks noChangeShapeType="1"/>
            </p:cNvSpPr>
            <p:nvPr/>
          </p:nvSpPr>
          <p:spPr bwMode="auto">
            <a:xfrm>
              <a:off x="3193"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1" name="Rectangle 56"/>
            <p:cNvSpPr>
              <a:spLocks noChangeArrowheads="1"/>
            </p:cNvSpPr>
            <p:nvPr/>
          </p:nvSpPr>
          <p:spPr bwMode="auto">
            <a:xfrm>
              <a:off x="3193" y="1344"/>
              <a:ext cx="12"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2" name="Line 57"/>
            <p:cNvSpPr>
              <a:spLocks noChangeShapeType="1"/>
            </p:cNvSpPr>
            <p:nvPr/>
          </p:nvSpPr>
          <p:spPr bwMode="auto">
            <a:xfrm>
              <a:off x="3649"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3" name="Rectangle 58"/>
            <p:cNvSpPr>
              <a:spLocks noChangeArrowheads="1"/>
            </p:cNvSpPr>
            <p:nvPr/>
          </p:nvSpPr>
          <p:spPr bwMode="auto">
            <a:xfrm>
              <a:off x="3649" y="1344"/>
              <a:ext cx="13"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4" name="Line 59"/>
            <p:cNvSpPr>
              <a:spLocks noChangeShapeType="1"/>
            </p:cNvSpPr>
            <p:nvPr/>
          </p:nvSpPr>
          <p:spPr bwMode="auto">
            <a:xfrm>
              <a:off x="2832" y="1777"/>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5" name="Rectangle 60"/>
            <p:cNvSpPr>
              <a:spLocks noChangeArrowheads="1"/>
            </p:cNvSpPr>
            <p:nvPr/>
          </p:nvSpPr>
          <p:spPr bwMode="auto">
            <a:xfrm>
              <a:off x="2832" y="1777"/>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6" name="Line 61"/>
            <p:cNvSpPr>
              <a:spLocks noChangeShapeType="1"/>
            </p:cNvSpPr>
            <p:nvPr/>
          </p:nvSpPr>
          <p:spPr bwMode="auto">
            <a:xfrm>
              <a:off x="4166" y="1777"/>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7" name="Rectangle 62"/>
            <p:cNvSpPr>
              <a:spLocks noChangeArrowheads="1"/>
            </p:cNvSpPr>
            <p:nvPr/>
          </p:nvSpPr>
          <p:spPr bwMode="auto">
            <a:xfrm>
              <a:off x="4166" y="1777"/>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68" name="Line 63"/>
            <p:cNvSpPr>
              <a:spLocks noChangeShapeType="1"/>
            </p:cNvSpPr>
            <p:nvPr/>
          </p:nvSpPr>
          <p:spPr bwMode="auto">
            <a:xfrm>
              <a:off x="5549" y="1344"/>
              <a:ext cx="1" cy="204"/>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69" name="Rectangle 64"/>
            <p:cNvSpPr>
              <a:spLocks noChangeArrowheads="1"/>
            </p:cNvSpPr>
            <p:nvPr/>
          </p:nvSpPr>
          <p:spPr bwMode="auto">
            <a:xfrm>
              <a:off x="5549" y="1344"/>
              <a:ext cx="12" cy="204"/>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0" name="Line 65"/>
            <p:cNvSpPr>
              <a:spLocks noChangeShapeType="1"/>
            </p:cNvSpPr>
            <p:nvPr/>
          </p:nvSpPr>
          <p:spPr bwMode="auto">
            <a:xfrm>
              <a:off x="2832" y="1981"/>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1" name="Rectangle 66"/>
            <p:cNvSpPr>
              <a:spLocks noChangeArrowheads="1"/>
            </p:cNvSpPr>
            <p:nvPr/>
          </p:nvSpPr>
          <p:spPr bwMode="auto">
            <a:xfrm>
              <a:off x="2832" y="1981"/>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2" name="Line 67"/>
            <p:cNvSpPr>
              <a:spLocks noChangeShapeType="1"/>
            </p:cNvSpPr>
            <p:nvPr/>
          </p:nvSpPr>
          <p:spPr bwMode="auto">
            <a:xfrm>
              <a:off x="4166" y="1981"/>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3" name="Rectangle 68"/>
            <p:cNvSpPr>
              <a:spLocks noChangeArrowheads="1"/>
            </p:cNvSpPr>
            <p:nvPr/>
          </p:nvSpPr>
          <p:spPr bwMode="auto">
            <a:xfrm>
              <a:off x="4166" y="1981"/>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4" name="Line 69"/>
            <p:cNvSpPr>
              <a:spLocks noChangeShapeType="1"/>
            </p:cNvSpPr>
            <p:nvPr/>
          </p:nvSpPr>
          <p:spPr bwMode="auto">
            <a:xfrm>
              <a:off x="2832" y="2185"/>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5" name="Rectangle 70"/>
            <p:cNvSpPr>
              <a:spLocks noChangeArrowheads="1"/>
            </p:cNvSpPr>
            <p:nvPr/>
          </p:nvSpPr>
          <p:spPr bwMode="auto">
            <a:xfrm>
              <a:off x="2832" y="2185"/>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6" name="Line 71"/>
            <p:cNvSpPr>
              <a:spLocks noChangeShapeType="1"/>
            </p:cNvSpPr>
            <p:nvPr/>
          </p:nvSpPr>
          <p:spPr bwMode="auto">
            <a:xfrm>
              <a:off x="4166" y="2185"/>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7" name="Rectangle 72"/>
            <p:cNvSpPr>
              <a:spLocks noChangeArrowheads="1"/>
            </p:cNvSpPr>
            <p:nvPr/>
          </p:nvSpPr>
          <p:spPr bwMode="auto">
            <a:xfrm>
              <a:off x="4166" y="2185"/>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78" name="Line 73"/>
            <p:cNvSpPr>
              <a:spLocks noChangeShapeType="1"/>
            </p:cNvSpPr>
            <p:nvPr/>
          </p:nvSpPr>
          <p:spPr bwMode="auto">
            <a:xfrm>
              <a:off x="2832" y="2402"/>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79" name="Rectangle 74"/>
            <p:cNvSpPr>
              <a:spLocks noChangeArrowheads="1"/>
            </p:cNvSpPr>
            <p:nvPr/>
          </p:nvSpPr>
          <p:spPr bwMode="auto">
            <a:xfrm>
              <a:off x="2832" y="2402"/>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0" name="Line 75"/>
            <p:cNvSpPr>
              <a:spLocks noChangeShapeType="1"/>
            </p:cNvSpPr>
            <p:nvPr/>
          </p:nvSpPr>
          <p:spPr bwMode="auto">
            <a:xfrm>
              <a:off x="4166" y="2402"/>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1" name="Rectangle 76"/>
            <p:cNvSpPr>
              <a:spLocks noChangeArrowheads="1"/>
            </p:cNvSpPr>
            <p:nvPr/>
          </p:nvSpPr>
          <p:spPr bwMode="auto">
            <a:xfrm>
              <a:off x="4166" y="2402"/>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2" name="Line 77"/>
            <p:cNvSpPr>
              <a:spLocks noChangeShapeType="1"/>
            </p:cNvSpPr>
            <p:nvPr/>
          </p:nvSpPr>
          <p:spPr bwMode="auto">
            <a:xfrm>
              <a:off x="2832" y="2606"/>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3" name="Rectangle 78"/>
            <p:cNvSpPr>
              <a:spLocks noChangeArrowheads="1"/>
            </p:cNvSpPr>
            <p:nvPr/>
          </p:nvSpPr>
          <p:spPr bwMode="auto">
            <a:xfrm>
              <a:off x="2832" y="2606"/>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4" name="Line 79"/>
            <p:cNvSpPr>
              <a:spLocks noChangeShapeType="1"/>
            </p:cNvSpPr>
            <p:nvPr/>
          </p:nvSpPr>
          <p:spPr bwMode="auto">
            <a:xfrm>
              <a:off x="4166" y="2606"/>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5" name="Rectangle 80"/>
            <p:cNvSpPr>
              <a:spLocks noChangeArrowheads="1"/>
            </p:cNvSpPr>
            <p:nvPr/>
          </p:nvSpPr>
          <p:spPr bwMode="auto">
            <a:xfrm>
              <a:off x="4166" y="2606"/>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6" name="Line 81"/>
            <p:cNvSpPr>
              <a:spLocks noChangeShapeType="1"/>
            </p:cNvSpPr>
            <p:nvPr/>
          </p:nvSpPr>
          <p:spPr bwMode="auto">
            <a:xfrm>
              <a:off x="2832" y="2810"/>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7" name="Rectangle 82"/>
            <p:cNvSpPr>
              <a:spLocks noChangeArrowheads="1"/>
            </p:cNvSpPr>
            <p:nvPr/>
          </p:nvSpPr>
          <p:spPr bwMode="auto">
            <a:xfrm>
              <a:off x="2832" y="2810"/>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88" name="Line 83"/>
            <p:cNvSpPr>
              <a:spLocks noChangeShapeType="1"/>
            </p:cNvSpPr>
            <p:nvPr/>
          </p:nvSpPr>
          <p:spPr bwMode="auto">
            <a:xfrm>
              <a:off x="4166" y="2810"/>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89" name="Rectangle 84"/>
            <p:cNvSpPr>
              <a:spLocks noChangeArrowheads="1"/>
            </p:cNvSpPr>
            <p:nvPr/>
          </p:nvSpPr>
          <p:spPr bwMode="auto">
            <a:xfrm>
              <a:off x="4166" y="2810"/>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0" name="Line 85"/>
            <p:cNvSpPr>
              <a:spLocks noChangeShapeType="1"/>
            </p:cNvSpPr>
            <p:nvPr/>
          </p:nvSpPr>
          <p:spPr bwMode="auto">
            <a:xfrm>
              <a:off x="2832" y="3027"/>
              <a:ext cx="1298"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1" name="Rectangle 86"/>
            <p:cNvSpPr>
              <a:spLocks noChangeArrowheads="1"/>
            </p:cNvSpPr>
            <p:nvPr/>
          </p:nvSpPr>
          <p:spPr bwMode="auto">
            <a:xfrm>
              <a:off x="2832" y="3027"/>
              <a:ext cx="1298"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2" name="Line 87"/>
            <p:cNvSpPr>
              <a:spLocks noChangeShapeType="1"/>
            </p:cNvSpPr>
            <p:nvPr/>
          </p:nvSpPr>
          <p:spPr bwMode="auto">
            <a:xfrm>
              <a:off x="4166" y="3027"/>
              <a:ext cx="602"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3" name="Rectangle 88"/>
            <p:cNvSpPr>
              <a:spLocks noChangeArrowheads="1"/>
            </p:cNvSpPr>
            <p:nvPr/>
          </p:nvSpPr>
          <p:spPr bwMode="auto">
            <a:xfrm>
              <a:off x="4166" y="3027"/>
              <a:ext cx="60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4" name="Rectangle 89"/>
            <p:cNvSpPr>
              <a:spLocks noChangeArrowheads="1"/>
            </p:cNvSpPr>
            <p:nvPr/>
          </p:nvSpPr>
          <p:spPr bwMode="auto">
            <a:xfrm>
              <a:off x="2832" y="3231"/>
              <a:ext cx="2729" cy="3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5" name="Line 90"/>
            <p:cNvSpPr>
              <a:spLocks noChangeShapeType="1"/>
            </p:cNvSpPr>
            <p:nvPr/>
          </p:nvSpPr>
          <p:spPr bwMode="auto">
            <a:xfrm>
              <a:off x="2832"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6" name="Rectangle 91"/>
            <p:cNvSpPr>
              <a:spLocks noChangeArrowheads="1"/>
            </p:cNvSpPr>
            <p:nvPr/>
          </p:nvSpPr>
          <p:spPr bwMode="auto">
            <a:xfrm>
              <a:off x="2832" y="1584"/>
              <a:ext cx="12"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7" name="Line 92"/>
            <p:cNvSpPr>
              <a:spLocks noChangeShapeType="1"/>
            </p:cNvSpPr>
            <p:nvPr/>
          </p:nvSpPr>
          <p:spPr bwMode="auto">
            <a:xfrm>
              <a:off x="3193"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598" name="Rectangle 93"/>
            <p:cNvSpPr>
              <a:spLocks noChangeArrowheads="1"/>
            </p:cNvSpPr>
            <p:nvPr/>
          </p:nvSpPr>
          <p:spPr bwMode="auto">
            <a:xfrm>
              <a:off x="3193" y="1584"/>
              <a:ext cx="12"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599" name="Line 94"/>
            <p:cNvSpPr>
              <a:spLocks noChangeShapeType="1"/>
            </p:cNvSpPr>
            <p:nvPr/>
          </p:nvSpPr>
          <p:spPr bwMode="auto">
            <a:xfrm>
              <a:off x="3649"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0" name="Rectangle 95"/>
            <p:cNvSpPr>
              <a:spLocks noChangeArrowheads="1"/>
            </p:cNvSpPr>
            <p:nvPr/>
          </p:nvSpPr>
          <p:spPr bwMode="auto">
            <a:xfrm>
              <a:off x="3649" y="1584"/>
              <a:ext cx="13"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1" name="Rectangle 96"/>
            <p:cNvSpPr>
              <a:spLocks noChangeArrowheads="1"/>
            </p:cNvSpPr>
            <p:nvPr/>
          </p:nvSpPr>
          <p:spPr bwMode="auto">
            <a:xfrm>
              <a:off x="4130" y="1344"/>
              <a:ext cx="36" cy="19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2" name="Rectangle 97"/>
            <p:cNvSpPr>
              <a:spLocks noChangeArrowheads="1"/>
            </p:cNvSpPr>
            <p:nvPr/>
          </p:nvSpPr>
          <p:spPr bwMode="auto">
            <a:xfrm>
              <a:off x="4768" y="1344"/>
              <a:ext cx="36" cy="192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3" name="Line 98"/>
            <p:cNvSpPr>
              <a:spLocks noChangeShapeType="1"/>
            </p:cNvSpPr>
            <p:nvPr/>
          </p:nvSpPr>
          <p:spPr bwMode="auto">
            <a:xfrm>
              <a:off x="5549" y="1584"/>
              <a:ext cx="1" cy="1647"/>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4" name="Rectangle 99"/>
            <p:cNvSpPr>
              <a:spLocks noChangeArrowheads="1"/>
            </p:cNvSpPr>
            <p:nvPr/>
          </p:nvSpPr>
          <p:spPr bwMode="auto">
            <a:xfrm>
              <a:off x="5549" y="1584"/>
              <a:ext cx="12" cy="1647"/>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5" name="Line 100"/>
            <p:cNvSpPr>
              <a:spLocks noChangeShapeType="1"/>
            </p:cNvSpPr>
            <p:nvPr/>
          </p:nvSpPr>
          <p:spPr bwMode="auto">
            <a:xfrm>
              <a:off x="4804" y="1344"/>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6" name="Rectangle 101"/>
            <p:cNvSpPr>
              <a:spLocks noChangeArrowheads="1"/>
            </p:cNvSpPr>
            <p:nvPr/>
          </p:nvSpPr>
          <p:spPr bwMode="auto">
            <a:xfrm>
              <a:off x="4804" y="1344"/>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7" name="Line 102"/>
            <p:cNvSpPr>
              <a:spLocks noChangeShapeType="1"/>
            </p:cNvSpPr>
            <p:nvPr/>
          </p:nvSpPr>
          <p:spPr bwMode="auto">
            <a:xfrm>
              <a:off x="5561" y="1560"/>
              <a:ext cx="1"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08" name="Rectangle 103"/>
            <p:cNvSpPr>
              <a:spLocks noChangeArrowheads="1"/>
            </p:cNvSpPr>
            <p:nvPr/>
          </p:nvSpPr>
          <p:spPr bwMode="auto">
            <a:xfrm>
              <a:off x="5561" y="1560"/>
              <a:ext cx="1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09" name="Line 104"/>
            <p:cNvSpPr>
              <a:spLocks noChangeShapeType="1"/>
            </p:cNvSpPr>
            <p:nvPr/>
          </p:nvSpPr>
          <p:spPr bwMode="auto">
            <a:xfrm>
              <a:off x="4804" y="1777"/>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0" name="Rectangle 105"/>
            <p:cNvSpPr>
              <a:spLocks noChangeArrowheads="1"/>
            </p:cNvSpPr>
            <p:nvPr/>
          </p:nvSpPr>
          <p:spPr bwMode="auto">
            <a:xfrm>
              <a:off x="4804" y="1777"/>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1" name="Line 106"/>
            <p:cNvSpPr>
              <a:spLocks noChangeShapeType="1"/>
            </p:cNvSpPr>
            <p:nvPr/>
          </p:nvSpPr>
          <p:spPr bwMode="auto">
            <a:xfrm>
              <a:off x="4804" y="1981"/>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2" name="Rectangle 107"/>
            <p:cNvSpPr>
              <a:spLocks noChangeArrowheads="1"/>
            </p:cNvSpPr>
            <p:nvPr/>
          </p:nvSpPr>
          <p:spPr bwMode="auto">
            <a:xfrm>
              <a:off x="4804" y="1981"/>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3" name="Line 108"/>
            <p:cNvSpPr>
              <a:spLocks noChangeShapeType="1"/>
            </p:cNvSpPr>
            <p:nvPr/>
          </p:nvSpPr>
          <p:spPr bwMode="auto">
            <a:xfrm>
              <a:off x="4804" y="2185"/>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4" name="Rectangle 109"/>
            <p:cNvSpPr>
              <a:spLocks noChangeArrowheads="1"/>
            </p:cNvSpPr>
            <p:nvPr/>
          </p:nvSpPr>
          <p:spPr bwMode="auto">
            <a:xfrm>
              <a:off x="4804" y="2185"/>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5" name="Line 110"/>
            <p:cNvSpPr>
              <a:spLocks noChangeShapeType="1"/>
            </p:cNvSpPr>
            <p:nvPr/>
          </p:nvSpPr>
          <p:spPr bwMode="auto">
            <a:xfrm>
              <a:off x="4804" y="2402"/>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6" name="Rectangle 111"/>
            <p:cNvSpPr>
              <a:spLocks noChangeArrowheads="1"/>
            </p:cNvSpPr>
            <p:nvPr/>
          </p:nvSpPr>
          <p:spPr bwMode="auto">
            <a:xfrm>
              <a:off x="4804" y="2402"/>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7" name="Line 112"/>
            <p:cNvSpPr>
              <a:spLocks noChangeShapeType="1"/>
            </p:cNvSpPr>
            <p:nvPr/>
          </p:nvSpPr>
          <p:spPr bwMode="auto">
            <a:xfrm>
              <a:off x="4804" y="2606"/>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18" name="Rectangle 113"/>
            <p:cNvSpPr>
              <a:spLocks noChangeArrowheads="1"/>
            </p:cNvSpPr>
            <p:nvPr/>
          </p:nvSpPr>
          <p:spPr bwMode="auto">
            <a:xfrm>
              <a:off x="4804" y="2606"/>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19" name="Line 114"/>
            <p:cNvSpPr>
              <a:spLocks noChangeShapeType="1"/>
            </p:cNvSpPr>
            <p:nvPr/>
          </p:nvSpPr>
          <p:spPr bwMode="auto">
            <a:xfrm>
              <a:off x="4804" y="2810"/>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0" name="Rectangle 115"/>
            <p:cNvSpPr>
              <a:spLocks noChangeArrowheads="1"/>
            </p:cNvSpPr>
            <p:nvPr/>
          </p:nvSpPr>
          <p:spPr bwMode="auto">
            <a:xfrm>
              <a:off x="4804" y="2810"/>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21" name="Line 116"/>
            <p:cNvSpPr>
              <a:spLocks noChangeShapeType="1"/>
            </p:cNvSpPr>
            <p:nvPr/>
          </p:nvSpPr>
          <p:spPr bwMode="auto">
            <a:xfrm>
              <a:off x="4804" y="3027"/>
              <a:ext cx="757"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2" name="Rectangle 117"/>
            <p:cNvSpPr>
              <a:spLocks noChangeArrowheads="1"/>
            </p:cNvSpPr>
            <p:nvPr/>
          </p:nvSpPr>
          <p:spPr bwMode="auto">
            <a:xfrm>
              <a:off x="4804" y="3027"/>
              <a:ext cx="769"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1623" name="Line 118"/>
            <p:cNvSpPr>
              <a:spLocks noChangeShapeType="1"/>
            </p:cNvSpPr>
            <p:nvPr/>
          </p:nvSpPr>
          <p:spPr bwMode="auto">
            <a:xfrm>
              <a:off x="5561" y="3243"/>
              <a:ext cx="1" cy="1"/>
            </a:xfrm>
            <a:prstGeom prst="line">
              <a:avLst/>
            </a:prstGeom>
            <a:noFill/>
            <a:ln w="0">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1624" name="Rectangle 119"/>
            <p:cNvSpPr>
              <a:spLocks noChangeArrowheads="1"/>
            </p:cNvSpPr>
            <p:nvPr/>
          </p:nvSpPr>
          <p:spPr bwMode="auto">
            <a:xfrm>
              <a:off x="5561" y="3243"/>
              <a:ext cx="12" cy="12"/>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grpSp>
      <p:sp>
        <p:nvSpPr>
          <p:cNvPr id="2" name="TextBox 1"/>
          <p:cNvSpPr txBox="1"/>
          <p:nvPr/>
        </p:nvSpPr>
        <p:spPr>
          <a:xfrm>
            <a:off x="1315880" y="2213356"/>
            <a:ext cx="1935609" cy="400110"/>
          </a:xfrm>
          <a:prstGeom prst="rect">
            <a:avLst/>
          </a:prstGeom>
          <a:noFill/>
        </p:spPr>
        <p:txBody>
          <a:bodyPr wrap="square" rtlCol="0">
            <a:spAutoFit/>
          </a:bodyPr>
          <a:lstStyle/>
          <a:p>
            <a:r>
              <a:rPr lang="en-US" altLang="zh-CN" dirty="0">
                <a:solidFill>
                  <a:srgbClr val="C00000"/>
                </a:solidFill>
                <a:latin typeface="+mn-ea"/>
                <a:ea typeface="+mn-ea"/>
              </a:rPr>
              <a:t>10   10</a:t>
            </a:r>
            <a:endParaRPr lang="zh-CN" altLang="en-US" dirty="0">
              <a:solidFill>
                <a:srgbClr val="C00000"/>
              </a:solidFill>
              <a:latin typeface="+mn-ea"/>
              <a:ea typeface="+mn-ea"/>
            </a:endParaRPr>
          </a:p>
        </p:txBody>
      </p:sp>
      <p:sp>
        <p:nvSpPr>
          <p:cNvPr id="121" name="TextBox 120"/>
          <p:cNvSpPr txBox="1"/>
          <p:nvPr/>
        </p:nvSpPr>
        <p:spPr>
          <a:xfrm>
            <a:off x="432008" y="2542318"/>
            <a:ext cx="2848366" cy="400110"/>
          </a:xfrm>
          <a:prstGeom prst="rect">
            <a:avLst/>
          </a:prstGeom>
          <a:noFill/>
        </p:spPr>
        <p:txBody>
          <a:bodyPr wrap="square" rtlCol="0">
            <a:spAutoFit/>
          </a:bodyPr>
          <a:lstStyle/>
          <a:p>
            <a:r>
              <a:rPr lang="en-US" altLang="zh-CN" dirty="0">
                <a:solidFill>
                  <a:srgbClr val="C00000"/>
                </a:solidFill>
                <a:latin typeface="+mn-ea"/>
                <a:ea typeface="+mn-ea"/>
              </a:rPr>
              <a:t>10    11   11</a:t>
            </a:r>
            <a:endParaRPr lang="zh-CN" altLang="en-US" dirty="0">
              <a:solidFill>
                <a:srgbClr val="C00000"/>
              </a:solidFill>
              <a:latin typeface="+mn-ea"/>
              <a:ea typeface="+mn-ea"/>
            </a:endParaRPr>
          </a:p>
        </p:txBody>
      </p:sp>
      <p:sp>
        <p:nvSpPr>
          <p:cNvPr id="122" name="TextBox 121"/>
          <p:cNvSpPr txBox="1"/>
          <p:nvPr/>
        </p:nvSpPr>
        <p:spPr>
          <a:xfrm>
            <a:off x="746182" y="2844688"/>
            <a:ext cx="875581" cy="400110"/>
          </a:xfrm>
          <a:prstGeom prst="rect">
            <a:avLst/>
          </a:prstGeom>
          <a:noFill/>
        </p:spPr>
        <p:txBody>
          <a:bodyPr wrap="square" rtlCol="0">
            <a:spAutoFit/>
          </a:bodyPr>
          <a:lstStyle/>
          <a:p>
            <a:r>
              <a:rPr lang="en-US" altLang="zh-CN" dirty="0">
                <a:solidFill>
                  <a:srgbClr val="C00000"/>
                </a:solidFill>
                <a:latin typeface="+mn-ea"/>
                <a:ea typeface="+mn-ea"/>
              </a:rPr>
              <a:t>11</a:t>
            </a:r>
            <a:endParaRPr lang="zh-CN" altLang="en-US" dirty="0">
              <a:solidFill>
                <a:srgbClr val="C00000"/>
              </a:solidFill>
              <a:latin typeface="+mn-ea"/>
              <a:ea typeface="+mn-ea"/>
            </a:endParaRPr>
          </a:p>
        </p:txBody>
      </p:sp>
      <p:sp>
        <p:nvSpPr>
          <p:cNvPr id="123" name="TextBox 122"/>
          <p:cNvSpPr txBox="1"/>
          <p:nvPr/>
        </p:nvSpPr>
        <p:spPr>
          <a:xfrm>
            <a:off x="5212603" y="2924764"/>
            <a:ext cx="744537" cy="707886"/>
          </a:xfrm>
          <a:prstGeom prst="rect">
            <a:avLst/>
          </a:prstGeom>
          <a:noFill/>
        </p:spPr>
        <p:txBody>
          <a:bodyPr wrap="square" rtlCol="0">
            <a:spAutoFit/>
          </a:bodyPr>
          <a:lstStyle/>
          <a:p>
            <a:r>
              <a:rPr lang="en-US" altLang="zh-CN" dirty="0">
                <a:solidFill>
                  <a:srgbClr val="C00000"/>
                </a:solidFill>
                <a:latin typeface="+mn-ea"/>
                <a:ea typeface="+mn-ea"/>
              </a:rPr>
              <a:t>10       10</a:t>
            </a:r>
            <a:endParaRPr lang="zh-CN" altLang="en-US" dirty="0">
              <a:solidFill>
                <a:srgbClr val="C00000"/>
              </a:solidFill>
              <a:latin typeface="+mn-ea"/>
              <a:ea typeface="+mn-ea"/>
            </a:endParaRPr>
          </a:p>
        </p:txBody>
      </p:sp>
      <p:sp>
        <p:nvSpPr>
          <p:cNvPr id="124" name="TextBox 123"/>
          <p:cNvSpPr txBox="1"/>
          <p:nvPr/>
        </p:nvSpPr>
        <p:spPr>
          <a:xfrm>
            <a:off x="5222538" y="3571393"/>
            <a:ext cx="744537" cy="707886"/>
          </a:xfrm>
          <a:prstGeom prst="rect">
            <a:avLst/>
          </a:prstGeom>
          <a:noFill/>
        </p:spPr>
        <p:txBody>
          <a:bodyPr wrap="square" rtlCol="0">
            <a:spAutoFit/>
          </a:bodyPr>
          <a:lstStyle/>
          <a:p>
            <a:r>
              <a:rPr lang="en-US" altLang="zh-CN" dirty="0">
                <a:solidFill>
                  <a:srgbClr val="C00000"/>
                </a:solidFill>
                <a:latin typeface="+mn-ea"/>
                <a:ea typeface="+mn-ea"/>
              </a:rPr>
              <a:t>11      11</a:t>
            </a:r>
            <a:endParaRPr lang="zh-CN" altLang="en-US" dirty="0">
              <a:solidFill>
                <a:srgbClr val="C00000"/>
              </a:solidFill>
              <a:latin typeface="+mn-ea"/>
              <a:ea typeface="+mn-ea"/>
            </a:endParaRPr>
          </a:p>
        </p:txBody>
      </p:sp>
      <p:sp>
        <p:nvSpPr>
          <p:cNvPr id="125" name="TextBox 124"/>
          <p:cNvSpPr txBox="1"/>
          <p:nvPr/>
        </p:nvSpPr>
        <p:spPr>
          <a:xfrm>
            <a:off x="6972301" y="2740616"/>
            <a:ext cx="744537" cy="707886"/>
          </a:xfrm>
          <a:prstGeom prst="rect">
            <a:avLst/>
          </a:prstGeom>
          <a:noFill/>
        </p:spPr>
        <p:txBody>
          <a:bodyPr wrap="square" rtlCol="0">
            <a:spAutoFit/>
          </a:bodyPr>
          <a:lstStyle/>
          <a:p>
            <a:r>
              <a:rPr lang="en-US" altLang="zh-CN" dirty="0">
                <a:solidFill>
                  <a:srgbClr val="C00000"/>
                </a:solidFill>
                <a:latin typeface="+mn-ea"/>
                <a:ea typeface="+mn-ea"/>
              </a:rPr>
              <a:t>100       101</a:t>
            </a:r>
            <a:endParaRPr lang="zh-CN" altLang="en-US" dirty="0">
              <a:solidFill>
                <a:srgbClr val="C00000"/>
              </a:solidFill>
              <a:latin typeface="+mn-ea"/>
              <a:ea typeface="+mn-ea"/>
            </a:endParaRPr>
          </a:p>
        </p:txBody>
      </p:sp>
      <p:sp>
        <p:nvSpPr>
          <p:cNvPr id="126" name="TextBox 125"/>
          <p:cNvSpPr txBox="1"/>
          <p:nvPr/>
        </p:nvSpPr>
        <p:spPr>
          <a:xfrm>
            <a:off x="6989659" y="3402003"/>
            <a:ext cx="744537" cy="707886"/>
          </a:xfrm>
          <a:prstGeom prst="rect">
            <a:avLst/>
          </a:prstGeom>
          <a:noFill/>
        </p:spPr>
        <p:txBody>
          <a:bodyPr wrap="square" rtlCol="0">
            <a:spAutoFit/>
          </a:bodyPr>
          <a:lstStyle/>
          <a:p>
            <a:r>
              <a:rPr lang="en-US" altLang="zh-CN" dirty="0">
                <a:solidFill>
                  <a:srgbClr val="C00000"/>
                </a:solidFill>
                <a:latin typeface="+mn-ea"/>
                <a:ea typeface="+mn-ea"/>
              </a:rPr>
              <a:t>110       111</a:t>
            </a:r>
            <a:endParaRPr lang="zh-CN" altLang="en-US" dirty="0">
              <a:solidFill>
                <a:srgbClr val="C00000"/>
              </a:solidFill>
              <a:latin typeface="+mn-ea"/>
              <a:ea typeface="+mn-ea"/>
            </a:endParaRPr>
          </a:p>
        </p:txBody>
      </p:sp>
      <p:sp>
        <p:nvSpPr>
          <p:cNvPr id="127" name="TextBox 126"/>
          <p:cNvSpPr txBox="1"/>
          <p:nvPr/>
        </p:nvSpPr>
        <p:spPr>
          <a:xfrm>
            <a:off x="7260340" y="2092916"/>
            <a:ext cx="744537" cy="707886"/>
          </a:xfrm>
          <a:prstGeom prst="rect">
            <a:avLst/>
          </a:prstGeom>
          <a:noFill/>
        </p:spPr>
        <p:txBody>
          <a:bodyPr wrap="square" rtlCol="0">
            <a:spAutoFit/>
          </a:bodyPr>
          <a:lstStyle/>
          <a:p>
            <a:r>
              <a:rPr lang="en-US" altLang="zh-CN" dirty="0">
                <a:solidFill>
                  <a:srgbClr val="C00000"/>
                </a:solidFill>
                <a:latin typeface="+mn-ea"/>
                <a:ea typeface="+mn-ea"/>
              </a:rPr>
              <a:t>10       10</a:t>
            </a:r>
            <a:endParaRPr lang="zh-CN" altLang="en-US" dirty="0">
              <a:solidFill>
                <a:srgbClr val="C00000"/>
              </a:solidFill>
              <a:latin typeface="+mn-ea"/>
              <a:ea typeface="+mn-ea"/>
            </a:endParaRPr>
          </a:p>
        </p:txBody>
      </p:sp>
      <p:sp>
        <p:nvSpPr>
          <p:cNvPr id="128" name="TextBox 127"/>
          <p:cNvSpPr txBox="1"/>
          <p:nvPr/>
        </p:nvSpPr>
        <p:spPr>
          <a:xfrm>
            <a:off x="7276306" y="2747460"/>
            <a:ext cx="744537" cy="707886"/>
          </a:xfrm>
          <a:prstGeom prst="rect">
            <a:avLst/>
          </a:prstGeom>
          <a:noFill/>
        </p:spPr>
        <p:txBody>
          <a:bodyPr wrap="square" rtlCol="0">
            <a:spAutoFit/>
          </a:bodyPr>
          <a:lstStyle/>
          <a:p>
            <a:r>
              <a:rPr lang="en-US" altLang="zh-CN" dirty="0">
                <a:solidFill>
                  <a:srgbClr val="C00000"/>
                </a:solidFill>
                <a:latin typeface="+mn-ea"/>
                <a:ea typeface="+mn-ea"/>
              </a:rPr>
              <a:t>11      11</a:t>
            </a:r>
            <a:endParaRPr lang="zh-CN" altLang="en-US" dirty="0">
              <a:solidFill>
                <a:srgbClr val="C00000"/>
              </a:solidFill>
              <a:latin typeface="+mn-ea"/>
              <a:ea typeface="+mn-ea"/>
            </a:endParaRPr>
          </a:p>
        </p:txBody>
      </p:sp>
      <p:grpSp>
        <p:nvGrpSpPr>
          <p:cNvPr id="129" name="Group 10"/>
          <p:cNvGrpSpPr>
            <a:grpSpLocks/>
          </p:cNvGrpSpPr>
          <p:nvPr/>
        </p:nvGrpSpPr>
        <p:grpSpPr bwMode="auto">
          <a:xfrm>
            <a:off x="611105" y="4160242"/>
            <a:ext cx="6423108" cy="1817829"/>
            <a:chOff x="164" y="1062"/>
            <a:chExt cx="5377" cy="1373"/>
          </a:xfrm>
        </p:grpSpPr>
        <p:sp>
          <p:nvSpPr>
            <p:cNvPr id="130" name="Freeform 11"/>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1" name="Freeform 12"/>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2" name="Rectangle 13"/>
            <p:cNvSpPr>
              <a:spLocks noChangeArrowheads="1"/>
            </p:cNvSpPr>
            <p:nvPr/>
          </p:nvSpPr>
          <p:spPr bwMode="auto">
            <a:xfrm>
              <a:off x="910" y="1614"/>
              <a:ext cx="21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gns</a:t>
              </a:r>
              <a:endParaRPr lang="en-US" b="0">
                <a:latin typeface="Arial" pitchFamily="34" charset="0"/>
              </a:endParaRPr>
            </a:p>
          </p:txBody>
        </p:sp>
        <p:sp>
          <p:nvSpPr>
            <p:cNvPr id="133" name="Rectangle 14"/>
            <p:cNvSpPr>
              <a:spLocks noChangeArrowheads="1"/>
            </p:cNvSpPr>
            <p:nvPr/>
          </p:nvSpPr>
          <p:spPr bwMode="auto">
            <a:xfrm>
              <a:off x="774"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100 001</a:t>
              </a:r>
              <a:endParaRPr lang="en-US" b="0">
                <a:latin typeface="Arial" pitchFamily="34" charset="0"/>
              </a:endParaRPr>
            </a:p>
          </p:txBody>
        </p:sp>
        <p:sp>
          <p:nvSpPr>
            <p:cNvPr id="134" name="Line 15"/>
            <p:cNvSpPr>
              <a:spLocks noChangeShapeType="1"/>
            </p:cNvSpPr>
            <p:nvPr/>
          </p:nvSpPr>
          <p:spPr bwMode="auto">
            <a:xfrm>
              <a:off x="1264"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35" name="Freeform 16"/>
            <p:cNvSpPr>
              <a:spLocks/>
            </p:cNvSpPr>
            <p:nvPr/>
          </p:nvSpPr>
          <p:spPr bwMode="auto">
            <a:xfrm>
              <a:off x="1909" y="1657"/>
              <a:ext cx="89" cy="58"/>
            </a:xfrm>
            <a:custGeom>
              <a:avLst/>
              <a:gdLst>
                <a:gd name="T0" fmla="*/ 0 w 177"/>
                <a:gd name="T1" fmla="*/ 0 h 117"/>
                <a:gd name="T2" fmla="*/ 23 w 177"/>
                <a:gd name="T3" fmla="*/ 7 h 117"/>
                <a:gd name="T4" fmla="*/ 0 w 177"/>
                <a:gd name="T5" fmla="*/ 14 h 117"/>
                <a:gd name="T6" fmla="*/ 0 w 177"/>
                <a:gd name="T7" fmla="*/ 0 h 117"/>
                <a:gd name="T8" fmla="*/ 0 60000 65536"/>
                <a:gd name="T9" fmla="*/ 0 60000 65536"/>
                <a:gd name="T10" fmla="*/ 0 60000 65536"/>
                <a:gd name="T11" fmla="*/ 0 60000 65536"/>
                <a:gd name="T12" fmla="*/ 0 w 177"/>
                <a:gd name="T13" fmla="*/ 0 h 117"/>
                <a:gd name="T14" fmla="*/ 177 w 177"/>
                <a:gd name="T15" fmla="*/ 117 h 117"/>
              </a:gdLst>
              <a:ahLst/>
              <a:cxnLst>
                <a:cxn ang="T8">
                  <a:pos x="T0" y="T1"/>
                </a:cxn>
                <a:cxn ang="T9">
                  <a:pos x="T2" y="T3"/>
                </a:cxn>
                <a:cxn ang="T10">
                  <a:pos x="T4" y="T5"/>
                </a:cxn>
                <a:cxn ang="T11">
                  <a:pos x="T6" y="T7"/>
                </a:cxn>
              </a:cxnLst>
              <a:rect l="T12" t="T13" r="T14" b="T15"/>
              <a:pathLst>
                <a:path w="177" h="117">
                  <a:moveTo>
                    <a:pt x="0" y="0"/>
                  </a:moveTo>
                  <a:lnTo>
                    <a:pt x="177"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6" name="Rectangle 17"/>
            <p:cNvSpPr>
              <a:spLocks noChangeArrowheads="1"/>
            </p:cNvSpPr>
            <p:nvPr/>
          </p:nvSpPr>
          <p:spPr bwMode="auto">
            <a:xfrm>
              <a:off x="1486" y="155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137" name="Freeform 18"/>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8" name="Freeform 19"/>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9" name="Rectangle 20"/>
            <p:cNvSpPr>
              <a:spLocks noChangeArrowheads="1"/>
            </p:cNvSpPr>
            <p:nvPr/>
          </p:nvSpPr>
          <p:spPr bwMode="auto">
            <a:xfrm>
              <a:off x="2136" y="1614"/>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yns</a:t>
              </a:r>
              <a:endParaRPr lang="en-US" b="0">
                <a:latin typeface="Arial" pitchFamily="34" charset="0"/>
              </a:endParaRPr>
            </a:p>
          </p:txBody>
        </p:sp>
        <p:sp>
          <p:nvSpPr>
            <p:cNvPr id="140" name="Rectangle 21"/>
            <p:cNvSpPr>
              <a:spLocks noChangeArrowheads="1"/>
            </p:cNvSpPr>
            <p:nvPr/>
          </p:nvSpPr>
          <p:spPr bwMode="auto">
            <a:xfrm>
              <a:off x="1996"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010 001</a:t>
              </a:r>
              <a:endParaRPr lang="en-US" b="0">
                <a:latin typeface="Arial" pitchFamily="34" charset="0"/>
              </a:endParaRPr>
            </a:p>
          </p:txBody>
        </p:sp>
        <p:sp>
          <p:nvSpPr>
            <p:cNvPr id="141" name="Line 22"/>
            <p:cNvSpPr>
              <a:spLocks noChangeShapeType="1"/>
            </p:cNvSpPr>
            <p:nvPr/>
          </p:nvSpPr>
          <p:spPr bwMode="auto">
            <a:xfrm>
              <a:off x="2486"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2" name="Freeform 23"/>
            <p:cNvSpPr>
              <a:spLocks/>
            </p:cNvSpPr>
            <p:nvPr/>
          </p:nvSpPr>
          <p:spPr bwMode="auto">
            <a:xfrm>
              <a:off x="3132" y="1657"/>
              <a:ext cx="87" cy="58"/>
            </a:xfrm>
            <a:custGeom>
              <a:avLst/>
              <a:gdLst>
                <a:gd name="T0" fmla="*/ 0 w 176"/>
                <a:gd name="T1" fmla="*/ 0 h 117"/>
                <a:gd name="T2" fmla="*/ 21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3" name="Freeform 24"/>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4" name="Freeform 25"/>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5" name="Rectangle 26"/>
            <p:cNvSpPr>
              <a:spLocks noChangeArrowheads="1"/>
            </p:cNvSpPr>
            <p:nvPr/>
          </p:nvSpPr>
          <p:spPr bwMode="auto">
            <a:xfrm>
              <a:off x="3340" y="1614"/>
              <a:ext cx="24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gew</a:t>
              </a:r>
              <a:endParaRPr lang="en-US" b="0">
                <a:latin typeface="Arial" pitchFamily="34" charset="0"/>
              </a:endParaRPr>
            </a:p>
          </p:txBody>
        </p:sp>
        <p:sp>
          <p:nvSpPr>
            <p:cNvPr id="146" name="Freeform 27"/>
            <p:cNvSpPr>
              <a:spLocks/>
            </p:cNvSpPr>
            <p:nvPr/>
          </p:nvSpPr>
          <p:spPr bwMode="auto">
            <a:xfrm>
              <a:off x="567" y="1208"/>
              <a:ext cx="836" cy="382"/>
            </a:xfrm>
            <a:custGeom>
              <a:avLst/>
              <a:gdLst>
                <a:gd name="T0" fmla="*/ 174 w 1670"/>
                <a:gd name="T1" fmla="*/ 94 h 764"/>
                <a:gd name="T2" fmla="*/ 181 w 1670"/>
                <a:gd name="T3" fmla="*/ 90 h 764"/>
                <a:gd name="T4" fmla="*/ 188 w 1670"/>
                <a:gd name="T5" fmla="*/ 86 h 764"/>
                <a:gd name="T6" fmla="*/ 194 w 1670"/>
                <a:gd name="T7" fmla="*/ 82 h 764"/>
                <a:gd name="T8" fmla="*/ 199 w 1670"/>
                <a:gd name="T9" fmla="*/ 78 h 764"/>
                <a:gd name="T10" fmla="*/ 203 w 1670"/>
                <a:gd name="T11" fmla="*/ 74 h 764"/>
                <a:gd name="T12" fmla="*/ 206 w 1670"/>
                <a:gd name="T13" fmla="*/ 69 h 764"/>
                <a:gd name="T14" fmla="*/ 208 w 1670"/>
                <a:gd name="T15" fmla="*/ 65 h 764"/>
                <a:gd name="T16" fmla="*/ 210 w 1670"/>
                <a:gd name="T17" fmla="*/ 60 h 764"/>
                <a:gd name="T18" fmla="*/ 209 w 1670"/>
                <a:gd name="T19" fmla="*/ 55 h 764"/>
                <a:gd name="T20" fmla="*/ 208 w 1670"/>
                <a:gd name="T21" fmla="*/ 50 h 764"/>
                <a:gd name="T22" fmla="*/ 206 w 1670"/>
                <a:gd name="T23" fmla="*/ 47 h 764"/>
                <a:gd name="T24" fmla="*/ 204 w 1670"/>
                <a:gd name="T25" fmla="*/ 43 h 764"/>
                <a:gd name="T26" fmla="*/ 202 w 1670"/>
                <a:gd name="T27" fmla="*/ 40 h 764"/>
                <a:gd name="T28" fmla="*/ 196 w 1670"/>
                <a:gd name="T29" fmla="*/ 35 h 764"/>
                <a:gd name="T30" fmla="*/ 189 w 1670"/>
                <a:gd name="T31" fmla="*/ 29 h 764"/>
                <a:gd name="T32" fmla="*/ 180 w 1670"/>
                <a:gd name="T33" fmla="*/ 23 h 764"/>
                <a:gd name="T34" fmla="*/ 170 w 1670"/>
                <a:gd name="T35" fmla="*/ 17 h 764"/>
                <a:gd name="T36" fmla="*/ 159 w 1670"/>
                <a:gd name="T37" fmla="*/ 12 h 764"/>
                <a:gd name="T38" fmla="*/ 147 w 1670"/>
                <a:gd name="T39" fmla="*/ 8 h 764"/>
                <a:gd name="T40" fmla="*/ 135 w 1670"/>
                <a:gd name="T41" fmla="*/ 5 h 764"/>
                <a:gd name="T42" fmla="*/ 123 w 1670"/>
                <a:gd name="T43" fmla="*/ 2 h 764"/>
                <a:gd name="T44" fmla="*/ 111 w 1670"/>
                <a:gd name="T45" fmla="*/ 1 h 764"/>
                <a:gd name="T46" fmla="*/ 100 w 1670"/>
                <a:gd name="T47" fmla="*/ 0 h 764"/>
                <a:gd name="T48" fmla="*/ 90 w 1670"/>
                <a:gd name="T49" fmla="*/ 1 h 764"/>
                <a:gd name="T50" fmla="*/ 81 w 1670"/>
                <a:gd name="T51" fmla="*/ 2 h 764"/>
                <a:gd name="T52" fmla="*/ 72 w 1670"/>
                <a:gd name="T53" fmla="*/ 4 h 764"/>
                <a:gd name="T54" fmla="*/ 64 w 1670"/>
                <a:gd name="T55" fmla="*/ 7 h 764"/>
                <a:gd name="T56" fmla="*/ 56 w 1670"/>
                <a:gd name="T57" fmla="*/ 9 h 764"/>
                <a:gd name="T58" fmla="*/ 48 w 1670"/>
                <a:gd name="T59" fmla="*/ 13 h 764"/>
                <a:gd name="T60" fmla="*/ 41 w 1670"/>
                <a:gd name="T61" fmla="*/ 16 h 764"/>
                <a:gd name="T62" fmla="*/ 34 w 1670"/>
                <a:gd name="T63" fmla="*/ 20 h 764"/>
                <a:gd name="T64" fmla="*/ 28 w 1670"/>
                <a:gd name="T65" fmla="*/ 24 h 764"/>
                <a:gd name="T66" fmla="*/ 23 w 1670"/>
                <a:gd name="T67" fmla="*/ 29 h 764"/>
                <a:gd name="T68" fmla="*/ 18 w 1670"/>
                <a:gd name="T69" fmla="*/ 32 h 764"/>
                <a:gd name="T70" fmla="*/ 14 w 1670"/>
                <a:gd name="T71" fmla="*/ 36 h 764"/>
                <a:gd name="T72" fmla="*/ 10 w 1670"/>
                <a:gd name="T73" fmla="*/ 40 h 764"/>
                <a:gd name="T74" fmla="*/ 7 w 1670"/>
                <a:gd name="T75" fmla="*/ 44 h 764"/>
                <a:gd name="T76" fmla="*/ 5 w 1670"/>
                <a:gd name="T77" fmla="*/ 48 h 764"/>
                <a:gd name="T78" fmla="*/ 3 w 1670"/>
                <a:gd name="T79" fmla="*/ 52 h 764"/>
                <a:gd name="T80" fmla="*/ 2 w 1670"/>
                <a:gd name="T81" fmla="*/ 56 h 764"/>
                <a:gd name="T82" fmla="*/ 1 w 1670"/>
                <a:gd name="T83" fmla="*/ 59 h 764"/>
                <a:gd name="T84" fmla="*/ 0 w 1670"/>
                <a:gd name="T85" fmla="*/ 63 h 764"/>
                <a:gd name="T86" fmla="*/ 1 w 1670"/>
                <a:gd name="T87" fmla="*/ 66 h 764"/>
                <a:gd name="T88" fmla="*/ 1 w 1670"/>
                <a:gd name="T89" fmla="*/ 70 h 764"/>
                <a:gd name="T90" fmla="*/ 3 w 1670"/>
                <a:gd name="T91" fmla="*/ 73 h 764"/>
                <a:gd name="T92" fmla="*/ 4 w 1670"/>
                <a:gd name="T93" fmla="*/ 76 h 764"/>
                <a:gd name="T94" fmla="*/ 6 w 1670"/>
                <a:gd name="T95" fmla="*/ 79 h 764"/>
                <a:gd name="T96" fmla="*/ 9 w 1670"/>
                <a:gd name="T97" fmla="*/ 82 h 764"/>
                <a:gd name="T98" fmla="*/ 12 w 1670"/>
                <a:gd name="T99" fmla="*/ 84 h 764"/>
                <a:gd name="T100" fmla="*/ 16 w 1670"/>
                <a:gd name="T101" fmla="*/ 87 h 764"/>
                <a:gd name="T102" fmla="*/ 20 w 1670"/>
                <a:gd name="T103" fmla="*/ 89 h 764"/>
                <a:gd name="T104" fmla="*/ 25 w 1670"/>
                <a:gd name="T105" fmla="*/ 91 h 764"/>
                <a:gd name="T106" fmla="*/ 30 w 1670"/>
                <a:gd name="T107" fmla="*/ 93 h 764"/>
                <a:gd name="T108" fmla="*/ 35 w 1670"/>
                <a:gd name="T109" fmla="*/ 95 h 7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70"/>
                <a:gd name="T166" fmla="*/ 0 h 764"/>
                <a:gd name="T167" fmla="*/ 1670 w 1670"/>
                <a:gd name="T168" fmla="*/ 764 h 7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70" h="764">
                  <a:moveTo>
                    <a:pt x="1345" y="764"/>
                  </a:moveTo>
                  <a:lnTo>
                    <a:pt x="1365" y="754"/>
                  </a:lnTo>
                  <a:lnTo>
                    <a:pt x="1387" y="745"/>
                  </a:lnTo>
                  <a:lnTo>
                    <a:pt x="1407" y="736"/>
                  </a:lnTo>
                  <a:lnTo>
                    <a:pt x="1426" y="727"/>
                  </a:lnTo>
                  <a:lnTo>
                    <a:pt x="1444" y="717"/>
                  </a:lnTo>
                  <a:lnTo>
                    <a:pt x="1462" y="707"/>
                  </a:lnTo>
                  <a:lnTo>
                    <a:pt x="1481" y="696"/>
                  </a:lnTo>
                  <a:lnTo>
                    <a:pt x="1498" y="687"/>
                  </a:lnTo>
                  <a:lnTo>
                    <a:pt x="1513" y="676"/>
                  </a:lnTo>
                  <a:lnTo>
                    <a:pt x="1530" y="665"/>
                  </a:lnTo>
                  <a:lnTo>
                    <a:pt x="1544" y="654"/>
                  </a:lnTo>
                  <a:lnTo>
                    <a:pt x="1559" y="643"/>
                  </a:lnTo>
                  <a:lnTo>
                    <a:pt x="1572" y="633"/>
                  </a:lnTo>
                  <a:lnTo>
                    <a:pt x="1586" y="620"/>
                  </a:lnTo>
                  <a:lnTo>
                    <a:pt x="1596" y="610"/>
                  </a:lnTo>
                  <a:lnTo>
                    <a:pt x="1609" y="597"/>
                  </a:lnTo>
                  <a:lnTo>
                    <a:pt x="1618" y="587"/>
                  </a:lnTo>
                  <a:lnTo>
                    <a:pt x="1627" y="574"/>
                  </a:lnTo>
                  <a:lnTo>
                    <a:pt x="1636" y="562"/>
                  </a:lnTo>
                  <a:lnTo>
                    <a:pt x="1644" y="550"/>
                  </a:lnTo>
                  <a:lnTo>
                    <a:pt x="1650" y="537"/>
                  </a:lnTo>
                  <a:lnTo>
                    <a:pt x="1656" y="525"/>
                  </a:lnTo>
                  <a:lnTo>
                    <a:pt x="1661" y="513"/>
                  </a:lnTo>
                  <a:lnTo>
                    <a:pt x="1666" y="500"/>
                  </a:lnTo>
                  <a:lnTo>
                    <a:pt x="1667" y="487"/>
                  </a:lnTo>
                  <a:lnTo>
                    <a:pt x="1670" y="474"/>
                  </a:lnTo>
                  <a:lnTo>
                    <a:pt x="1670" y="462"/>
                  </a:lnTo>
                  <a:lnTo>
                    <a:pt x="1670" y="448"/>
                  </a:lnTo>
                  <a:lnTo>
                    <a:pt x="1669" y="434"/>
                  </a:lnTo>
                  <a:lnTo>
                    <a:pt x="1666" y="422"/>
                  </a:lnTo>
                  <a:lnTo>
                    <a:pt x="1663" y="408"/>
                  </a:lnTo>
                  <a:lnTo>
                    <a:pt x="1658" y="394"/>
                  </a:lnTo>
                  <a:lnTo>
                    <a:pt x="1653" y="386"/>
                  </a:lnTo>
                  <a:lnTo>
                    <a:pt x="1649" y="377"/>
                  </a:lnTo>
                  <a:lnTo>
                    <a:pt x="1644" y="370"/>
                  </a:lnTo>
                  <a:lnTo>
                    <a:pt x="1640" y="360"/>
                  </a:lnTo>
                  <a:lnTo>
                    <a:pt x="1635" y="353"/>
                  </a:lnTo>
                  <a:lnTo>
                    <a:pt x="1629" y="343"/>
                  </a:lnTo>
                  <a:lnTo>
                    <a:pt x="1623" y="336"/>
                  </a:lnTo>
                  <a:lnTo>
                    <a:pt x="1615" y="326"/>
                  </a:lnTo>
                  <a:lnTo>
                    <a:pt x="1609" y="319"/>
                  </a:lnTo>
                  <a:lnTo>
                    <a:pt x="1601" y="310"/>
                  </a:lnTo>
                  <a:lnTo>
                    <a:pt x="1584" y="293"/>
                  </a:lnTo>
                  <a:lnTo>
                    <a:pt x="1567" y="276"/>
                  </a:lnTo>
                  <a:lnTo>
                    <a:pt x="1547" y="259"/>
                  </a:lnTo>
                  <a:lnTo>
                    <a:pt x="1527" y="242"/>
                  </a:lnTo>
                  <a:lnTo>
                    <a:pt x="1506" y="226"/>
                  </a:lnTo>
                  <a:lnTo>
                    <a:pt x="1482" y="209"/>
                  </a:lnTo>
                  <a:lnTo>
                    <a:pt x="1458" y="194"/>
                  </a:lnTo>
                  <a:lnTo>
                    <a:pt x="1433" y="179"/>
                  </a:lnTo>
                  <a:lnTo>
                    <a:pt x="1407" y="163"/>
                  </a:lnTo>
                  <a:lnTo>
                    <a:pt x="1379" y="149"/>
                  </a:lnTo>
                  <a:lnTo>
                    <a:pt x="1352" y="136"/>
                  </a:lnTo>
                  <a:lnTo>
                    <a:pt x="1324" y="122"/>
                  </a:lnTo>
                  <a:lnTo>
                    <a:pt x="1295" y="108"/>
                  </a:lnTo>
                  <a:lnTo>
                    <a:pt x="1264" y="96"/>
                  </a:lnTo>
                  <a:lnTo>
                    <a:pt x="1233" y="83"/>
                  </a:lnTo>
                  <a:lnTo>
                    <a:pt x="1202" y="72"/>
                  </a:lnTo>
                  <a:lnTo>
                    <a:pt x="1171" y="62"/>
                  </a:lnTo>
                  <a:lnTo>
                    <a:pt x="1139" y="51"/>
                  </a:lnTo>
                  <a:lnTo>
                    <a:pt x="1107" y="42"/>
                  </a:lnTo>
                  <a:lnTo>
                    <a:pt x="1074" y="34"/>
                  </a:lnTo>
                  <a:lnTo>
                    <a:pt x="1042" y="26"/>
                  </a:lnTo>
                  <a:lnTo>
                    <a:pt x="1010" y="20"/>
                  </a:lnTo>
                  <a:lnTo>
                    <a:pt x="977" y="14"/>
                  </a:lnTo>
                  <a:lnTo>
                    <a:pt x="945" y="9"/>
                  </a:lnTo>
                  <a:lnTo>
                    <a:pt x="913" y="5"/>
                  </a:lnTo>
                  <a:lnTo>
                    <a:pt x="880" y="2"/>
                  </a:lnTo>
                  <a:lnTo>
                    <a:pt x="848" y="0"/>
                  </a:lnTo>
                  <a:lnTo>
                    <a:pt x="824" y="0"/>
                  </a:lnTo>
                  <a:lnTo>
                    <a:pt x="797" y="0"/>
                  </a:lnTo>
                  <a:lnTo>
                    <a:pt x="771" y="0"/>
                  </a:lnTo>
                  <a:lnTo>
                    <a:pt x="745" y="2"/>
                  </a:lnTo>
                  <a:lnTo>
                    <a:pt x="720" y="3"/>
                  </a:lnTo>
                  <a:lnTo>
                    <a:pt x="696" y="6"/>
                  </a:lnTo>
                  <a:lnTo>
                    <a:pt x="671" y="9"/>
                  </a:lnTo>
                  <a:lnTo>
                    <a:pt x="646" y="14"/>
                  </a:lnTo>
                  <a:lnTo>
                    <a:pt x="623" y="19"/>
                  </a:lnTo>
                  <a:lnTo>
                    <a:pt x="599" y="23"/>
                  </a:lnTo>
                  <a:lnTo>
                    <a:pt x="576" y="29"/>
                  </a:lnTo>
                  <a:lnTo>
                    <a:pt x="553" y="36"/>
                  </a:lnTo>
                  <a:lnTo>
                    <a:pt x="529" y="42"/>
                  </a:lnTo>
                  <a:lnTo>
                    <a:pt x="508" y="49"/>
                  </a:lnTo>
                  <a:lnTo>
                    <a:pt x="486" y="56"/>
                  </a:lnTo>
                  <a:lnTo>
                    <a:pt x="465" y="63"/>
                  </a:lnTo>
                  <a:lnTo>
                    <a:pt x="443" y="72"/>
                  </a:lnTo>
                  <a:lnTo>
                    <a:pt x="423" y="80"/>
                  </a:lnTo>
                  <a:lnTo>
                    <a:pt x="402" y="89"/>
                  </a:lnTo>
                  <a:lnTo>
                    <a:pt x="382" y="99"/>
                  </a:lnTo>
                  <a:lnTo>
                    <a:pt x="363" y="108"/>
                  </a:lnTo>
                  <a:lnTo>
                    <a:pt x="343" y="117"/>
                  </a:lnTo>
                  <a:lnTo>
                    <a:pt x="325" y="128"/>
                  </a:lnTo>
                  <a:lnTo>
                    <a:pt x="308" y="139"/>
                  </a:lnTo>
                  <a:lnTo>
                    <a:pt x="289" y="148"/>
                  </a:lnTo>
                  <a:lnTo>
                    <a:pt x="272" y="159"/>
                  </a:lnTo>
                  <a:lnTo>
                    <a:pt x="255" y="169"/>
                  </a:lnTo>
                  <a:lnTo>
                    <a:pt x="240" y="180"/>
                  </a:lnTo>
                  <a:lnTo>
                    <a:pt x="223" y="191"/>
                  </a:lnTo>
                  <a:lnTo>
                    <a:pt x="209" y="202"/>
                  </a:lnTo>
                  <a:lnTo>
                    <a:pt x="194" y="213"/>
                  </a:lnTo>
                  <a:lnTo>
                    <a:pt x="180" y="225"/>
                  </a:lnTo>
                  <a:lnTo>
                    <a:pt x="166" y="234"/>
                  </a:lnTo>
                  <a:lnTo>
                    <a:pt x="154" y="245"/>
                  </a:lnTo>
                  <a:lnTo>
                    <a:pt x="141" y="256"/>
                  </a:lnTo>
                  <a:lnTo>
                    <a:pt x="131" y="266"/>
                  </a:lnTo>
                  <a:lnTo>
                    <a:pt x="120" y="277"/>
                  </a:lnTo>
                  <a:lnTo>
                    <a:pt x="109" y="288"/>
                  </a:lnTo>
                  <a:lnTo>
                    <a:pt x="98" y="299"/>
                  </a:lnTo>
                  <a:lnTo>
                    <a:pt x="89" y="310"/>
                  </a:lnTo>
                  <a:lnTo>
                    <a:pt x="80" y="319"/>
                  </a:lnTo>
                  <a:lnTo>
                    <a:pt x="71" y="330"/>
                  </a:lnTo>
                  <a:lnTo>
                    <a:pt x="63" y="340"/>
                  </a:lnTo>
                  <a:lnTo>
                    <a:pt x="55" y="351"/>
                  </a:lnTo>
                  <a:lnTo>
                    <a:pt x="49" y="362"/>
                  </a:lnTo>
                  <a:lnTo>
                    <a:pt x="41" y="371"/>
                  </a:lnTo>
                  <a:lnTo>
                    <a:pt x="35" y="382"/>
                  </a:lnTo>
                  <a:lnTo>
                    <a:pt x="31" y="393"/>
                  </a:lnTo>
                  <a:lnTo>
                    <a:pt x="24" y="402"/>
                  </a:lnTo>
                  <a:lnTo>
                    <a:pt x="20" y="413"/>
                  </a:lnTo>
                  <a:lnTo>
                    <a:pt x="15" y="422"/>
                  </a:lnTo>
                  <a:lnTo>
                    <a:pt x="12" y="433"/>
                  </a:lnTo>
                  <a:lnTo>
                    <a:pt x="9" y="442"/>
                  </a:lnTo>
                  <a:lnTo>
                    <a:pt x="6" y="453"/>
                  </a:lnTo>
                  <a:lnTo>
                    <a:pt x="4" y="462"/>
                  </a:lnTo>
                  <a:lnTo>
                    <a:pt x="1" y="471"/>
                  </a:lnTo>
                  <a:lnTo>
                    <a:pt x="1" y="480"/>
                  </a:lnTo>
                  <a:lnTo>
                    <a:pt x="0" y="491"/>
                  </a:lnTo>
                  <a:lnTo>
                    <a:pt x="0" y="500"/>
                  </a:lnTo>
                  <a:lnTo>
                    <a:pt x="0" y="510"/>
                  </a:lnTo>
                  <a:lnTo>
                    <a:pt x="0" y="519"/>
                  </a:lnTo>
                  <a:lnTo>
                    <a:pt x="1" y="528"/>
                  </a:lnTo>
                  <a:lnTo>
                    <a:pt x="3" y="537"/>
                  </a:lnTo>
                  <a:lnTo>
                    <a:pt x="4" y="545"/>
                  </a:lnTo>
                  <a:lnTo>
                    <a:pt x="6" y="554"/>
                  </a:lnTo>
                  <a:lnTo>
                    <a:pt x="9" y="563"/>
                  </a:lnTo>
                  <a:lnTo>
                    <a:pt x="12" y="571"/>
                  </a:lnTo>
                  <a:lnTo>
                    <a:pt x="17" y="580"/>
                  </a:lnTo>
                  <a:lnTo>
                    <a:pt x="20" y="588"/>
                  </a:lnTo>
                  <a:lnTo>
                    <a:pt x="24" y="597"/>
                  </a:lnTo>
                  <a:lnTo>
                    <a:pt x="31" y="605"/>
                  </a:lnTo>
                  <a:lnTo>
                    <a:pt x="35" y="613"/>
                  </a:lnTo>
                  <a:lnTo>
                    <a:pt x="41" y="620"/>
                  </a:lnTo>
                  <a:lnTo>
                    <a:pt x="48" y="628"/>
                  </a:lnTo>
                  <a:lnTo>
                    <a:pt x="55" y="636"/>
                  </a:lnTo>
                  <a:lnTo>
                    <a:pt x="61" y="643"/>
                  </a:lnTo>
                  <a:lnTo>
                    <a:pt x="69" y="651"/>
                  </a:lnTo>
                  <a:lnTo>
                    <a:pt x="77" y="657"/>
                  </a:lnTo>
                  <a:lnTo>
                    <a:pt x="86" y="665"/>
                  </a:lnTo>
                  <a:lnTo>
                    <a:pt x="95" y="671"/>
                  </a:lnTo>
                  <a:lnTo>
                    <a:pt x="104" y="679"/>
                  </a:lnTo>
                  <a:lnTo>
                    <a:pt x="114" y="685"/>
                  </a:lnTo>
                  <a:lnTo>
                    <a:pt x="125" y="691"/>
                  </a:lnTo>
                  <a:lnTo>
                    <a:pt x="135" y="697"/>
                  </a:lnTo>
                  <a:lnTo>
                    <a:pt x="146" y="704"/>
                  </a:lnTo>
                  <a:lnTo>
                    <a:pt x="157" y="710"/>
                  </a:lnTo>
                  <a:lnTo>
                    <a:pt x="169" y="716"/>
                  </a:lnTo>
                  <a:lnTo>
                    <a:pt x="181" y="720"/>
                  </a:lnTo>
                  <a:lnTo>
                    <a:pt x="194" y="727"/>
                  </a:lnTo>
                  <a:lnTo>
                    <a:pt x="208" y="731"/>
                  </a:lnTo>
                  <a:lnTo>
                    <a:pt x="222" y="736"/>
                  </a:lnTo>
                  <a:lnTo>
                    <a:pt x="235" y="740"/>
                  </a:lnTo>
                  <a:lnTo>
                    <a:pt x="249" y="745"/>
                  </a:lnTo>
                  <a:lnTo>
                    <a:pt x="265" y="750"/>
                  </a:lnTo>
                  <a:lnTo>
                    <a:pt x="280" y="754"/>
                  </a:lnTo>
                  <a:lnTo>
                    <a:pt x="295" y="7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47" name="Freeform 28"/>
            <p:cNvSpPr>
              <a:spLocks/>
            </p:cNvSpPr>
            <p:nvPr/>
          </p:nvSpPr>
          <p:spPr bwMode="auto">
            <a:xfrm>
              <a:off x="703" y="1557"/>
              <a:ext cx="91" cy="57"/>
            </a:xfrm>
            <a:custGeom>
              <a:avLst/>
              <a:gdLst>
                <a:gd name="T0" fmla="*/ 2 w 183"/>
                <a:gd name="T1" fmla="*/ 0 h 116"/>
                <a:gd name="T2" fmla="*/ 22 w 183"/>
                <a:gd name="T3" fmla="*/ 10 h 116"/>
                <a:gd name="T4" fmla="*/ 0 w 183"/>
                <a:gd name="T5" fmla="*/ 14 h 116"/>
                <a:gd name="T6" fmla="*/ 2 w 183"/>
                <a:gd name="T7" fmla="*/ 0 h 116"/>
                <a:gd name="T8" fmla="*/ 0 60000 65536"/>
                <a:gd name="T9" fmla="*/ 0 60000 65536"/>
                <a:gd name="T10" fmla="*/ 0 60000 65536"/>
                <a:gd name="T11" fmla="*/ 0 60000 65536"/>
                <a:gd name="T12" fmla="*/ 0 w 183"/>
                <a:gd name="T13" fmla="*/ 0 h 116"/>
                <a:gd name="T14" fmla="*/ 183 w 183"/>
                <a:gd name="T15" fmla="*/ 116 h 116"/>
              </a:gdLst>
              <a:ahLst/>
              <a:cxnLst>
                <a:cxn ang="T8">
                  <a:pos x="T0" y="T1"/>
                </a:cxn>
                <a:cxn ang="T9">
                  <a:pos x="T2" y="T3"/>
                </a:cxn>
                <a:cxn ang="T10">
                  <a:pos x="T4" y="T5"/>
                </a:cxn>
                <a:cxn ang="T11">
                  <a:pos x="T6" y="T7"/>
                </a:cxn>
              </a:cxnLst>
              <a:rect l="T12" t="T13" r="T14" b="T15"/>
              <a:pathLst>
                <a:path w="183" h="116">
                  <a:moveTo>
                    <a:pt x="18" y="0"/>
                  </a:moveTo>
                  <a:lnTo>
                    <a:pt x="183" y="87"/>
                  </a:lnTo>
                  <a:lnTo>
                    <a:pt x="0" y="11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48" name="Line 29"/>
            <p:cNvSpPr>
              <a:spLocks noChangeShapeType="1"/>
            </p:cNvSpPr>
            <p:nvPr/>
          </p:nvSpPr>
          <p:spPr bwMode="auto">
            <a:xfrm>
              <a:off x="816" y="1062"/>
              <a:ext cx="28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49" name="Rectangle 30"/>
            <p:cNvSpPr>
              <a:spLocks noChangeArrowheads="1"/>
            </p:cNvSpPr>
            <p:nvPr/>
          </p:nvSpPr>
          <p:spPr bwMode="auto">
            <a:xfrm>
              <a:off x="811" y="107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150" name="Line 31"/>
            <p:cNvSpPr>
              <a:spLocks noChangeShapeType="1"/>
            </p:cNvSpPr>
            <p:nvPr/>
          </p:nvSpPr>
          <p:spPr bwMode="auto">
            <a:xfrm>
              <a:off x="3708"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51" name="Freeform 32"/>
            <p:cNvSpPr>
              <a:spLocks/>
            </p:cNvSpPr>
            <p:nvPr/>
          </p:nvSpPr>
          <p:spPr bwMode="auto">
            <a:xfrm>
              <a:off x="4354" y="1657"/>
              <a:ext cx="88" cy="58"/>
            </a:xfrm>
            <a:custGeom>
              <a:avLst/>
              <a:gdLst>
                <a:gd name="T0" fmla="*/ 0 w 176"/>
                <a:gd name="T1" fmla="*/ 0 h 117"/>
                <a:gd name="T2" fmla="*/ 22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2" name="Freeform 33"/>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53" name="Freeform 34"/>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4" name="Rectangle 35"/>
            <p:cNvSpPr>
              <a:spLocks noChangeArrowheads="1"/>
            </p:cNvSpPr>
            <p:nvPr/>
          </p:nvSpPr>
          <p:spPr bwMode="auto">
            <a:xfrm>
              <a:off x="4561" y="1614"/>
              <a:ext cx="24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yew</a:t>
              </a:r>
              <a:endParaRPr lang="en-US" b="0" dirty="0">
                <a:latin typeface="Arial" pitchFamily="34" charset="0"/>
              </a:endParaRPr>
            </a:p>
          </p:txBody>
        </p:sp>
        <p:sp>
          <p:nvSpPr>
            <p:cNvPr id="155" name="Rectangle 36"/>
            <p:cNvSpPr>
              <a:spLocks noChangeArrowheads="1"/>
            </p:cNvSpPr>
            <p:nvPr/>
          </p:nvSpPr>
          <p:spPr bwMode="auto">
            <a:xfrm>
              <a:off x="3219"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001 100</a:t>
              </a:r>
              <a:endParaRPr lang="en-US" b="0">
                <a:latin typeface="Arial" pitchFamily="34" charset="0"/>
              </a:endParaRPr>
            </a:p>
          </p:txBody>
        </p:sp>
        <p:sp>
          <p:nvSpPr>
            <p:cNvPr id="156" name="Rectangle 37"/>
            <p:cNvSpPr>
              <a:spLocks noChangeArrowheads="1"/>
            </p:cNvSpPr>
            <p:nvPr/>
          </p:nvSpPr>
          <p:spPr bwMode="auto">
            <a:xfrm>
              <a:off x="4440"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001 010</a:t>
              </a:r>
              <a:endParaRPr lang="en-US" b="0">
                <a:latin typeface="Arial" pitchFamily="34" charset="0"/>
              </a:endParaRPr>
            </a:p>
          </p:txBody>
        </p:sp>
        <p:sp>
          <p:nvSpPr>
            <p:cNvPr id="157" name="Freeform 38"/>
            <p:cNvSpPr>
              <a:spLocks/>
            </p:cNvSpPr>
            <p:nvPr/>
          </p:nvSpPr>
          <p:spPr bwMode="auto">
            <a:xfrm>
              <a:off x="164" y="1705"/>
              <a:ext cx="5377" cy="730"/>
            </a:xfrm>
            <a:custGeom>
              <a:avLst/>
              <a:gdLst>
                <a:gd name="T0" fmla="*/ 1253 w 10754"/>
                <a:gd name="T1" fmla="*/ 0 h 1459"/>
                <a:gd name="T2" fmla="*/ 1260 w 10754"/>
                <a:gd name="T3" fmla="*/ 1 h 1459"/>
                <a:gd name="T4" fmla="*/ 1267 w 10754"/>
                <a:gd name="T5" fmla="*/ 1 h 1459"/>
                <a:gd name="T6" fmla="*/ 1274 w 10754"/>
                <a:gd name="T7" fmla="*/ 3 h 1459"/>
                <a:gd name="T8" fmla="*/ 1280 w 10754"/>
                <a:gd name="T9" fmla="*/ 4 h 1459"/>
                <a:gd name="T10" fmla="*/ 1287 w 10754"/>
                <a:gd name="T11" fmla="*/ 6 h 1459"/>
                <a:gd name="T12" fmla="*/ 1297 w 10754"/>
                <a:gd name="T13" fmla="*/ 11 h 1459"/>
                <a:gd name="T14" fmla="*/ 1308 w 10754"/>
                <a:gd name="T15" fmla="*/ 18 h 1459"/>
                <a:gd name="T16" fmla="*/ 1318 w 10754"/>
                <a:gd name="T17" fmla="*/ 26 h 1459"/>
                <a:gd name="T18" fmla="*/ 1326 w 10754"/>
                <a:gd name="T19" fmla="*/ 35 h 1459"/>
                <a:gd name="T20" fmla="*/ 1334 w 10754"/>
                <a:gd name="T21" fmla="*/ 46 h 1459"/>
                <a:gd name="T22" fmla="*/ 1338 w 10754"/>
                <a:gd name="T23" fmla="*/ 56 h 1459"/>
                <a:gd name="T24" fmla="*/ 1341 w 10754"/>
                <a:gd name="T25" fmla="*/ 62 h 1459"/>
                <a:gd name="T26" fmla="*/ 1342 w 10754"/>
                <a:gd name="T27" fmla="*/ 68 h 1459"/>
                <a:gd name="T28" fmla="*/ 1344 w 10754"/>
                <a:gd name="T29" fmla="*/ 75 h 1459"/>
                <a:gd name="T30" fmla="*/ 1344 w 10754"/>
                <a:gd name="T31" fmla="*/ 81 h 1459"/>
                <a:gd name="T32" fmla="*/ 1345 w 10754"/>
                <a:gd name="T33" fmla="*/ 88 h 1459"/>
                <a:gd name="T34" fmla="*/ 1345 w 10754"/>
                <a:gd name="T35" fmla="*/ 92 h 1459"/>
                <a:gd name="T36" fmla="*/ 1344 w 10754"/>
                <a:gd name="T37" fmla="*/ 99 h 1459"/>
                <a:gd name="T38" fmla="*/ 1343 w 10754"/>
                <a:gd name="T39" fmla="*/ 106 h 1459"/>
                <a:gd name="T40" fmla="*/ 1342 w 10754"/>
                <a:gd name="T41" fmla="*/ 112 h 1459"/>
                <a:gd name="T42" fmla="*/ 1340 w 10754"/>
                <a:gd name="T43" fmla="*/ 119 h 1459"/>
                <a:gd name="T44" fmla="*/ 1338 w 10754"/>
                <a:gd name="T45" fmla="*/ 125 h 1459"/>
                <a:gd name="T46" fmla="*/ 1334 w 10754"/>
                <a:gd name="T47" fmla="*/ 133 h 1459"/>
                <a:gd name="T48" fmla="*/ 1327 w 10754"/>
                <a:gd name="T49" fmla="*/ 144 h 1459"/>
                <a:gd name="T50" fmla="*/ 1318 w 10754"/>
                <a:gd name="T51" fmla="*/ 154 h 1459"/>
                <a:gd name="T52" fmla="*/ 1308 w 10754"/>
                <a:gd name="T53" fmla="*/ 163 h 1459"/>
                <a:gd name="T54" fmla="*/ 1297 w 10754"/>
                <a:gd name="T55" fmla="*/ 170 h 1459"/>
                <a:gd name="T56" fmla="*/ 1289 w 10754"/>
                <a:gd name="T57" fmla="*/ 174 h 1459"/>
                <a:gd name="T58" fmla="*/ 1283 w 10754"/>
                <a:gd name="T59" fmla="*/ 176 h 1459"/>
                <a:gd name="T60" fmla="*/ 1276 w 10754"/>
                <a:gd name="T61" fmla="*/ 178 h 1459"/>
                <a:gd name="T62" fmla="*/ 1269 w 10754"/>
                <a:gd name="T63" fmla="*/ 180 h 1459"/>
                <a:gd name="T64" fmla="*/ 1263 w 10754"/>
                <a:gd name="T65" fmla="*/ 181 h 1459"/>
                <a:gd name="T66" fmla="*/ 1255 w 10754"/>
                <a:gd name="T67" fmla="*/ 181 h 1459"/>
                <a:gd name="T68" fmla="*/ 1253 w 10754"/>
                <a:gd name="T69" fmla="*/ 181 h 1459"/>
                <a:gd name="T70" fmla="*/ 88 w 10754"/>
                <a:gd name="T71" fmla="*/ 182 h 1459"/>
                <a:gd name="T72" fmla="*/ 82 w 10754"/>
                <a:gd name="T73" fmla="*/ 182 h 1459"/>
                <a:gd name="T74" fmla="*/ 76 w 10754"/>
                <a:gd name="T75" fmla="*/ 183 h 1459"/>
                <a:gd name="T76" fmla="*/ 69 w 10754"/>
                <a:gd name="T77" fmla="*/ 182 h 1459"/>
                <a:gd name="T78" fmla="*/ 58 w 10754"/>
                <a:gd name="T79" fmla="*/ 180 h 1459"/>
                <a:gd name="T80" fmla="*/ 47 w 10754"/>
                <a:gd name="T81" fmla="*/ 177 h 1459"/>
                <a:gd name="T82" fmla="*/ 37 w 10754"/>
                <a:gd name="T83" fmla="*/ 172 h 1459"/>
                <a:gd name="T84" fmla="*/ 28 w 10754"/>
                <a:gd name="T85" fmla="*/ 165 h 1459"/>
                <a:gd name="T86" fmla="*/ 19 w 10754"/>
                <a:gd name="T87" fmla="*/ 157 h 1459"/>
                <a:gd name="T88" fmla="*/ 12 w 10754"/>
                <a:gd name="T89" fmla="*/ 149 h 1459"/>
                <a:gd name="T90" fmla="*/ 7 w 10754"/>
                <a:gd name="T91" fmla="*/ 139 h 1459"/>
                <a:gd name="T92" fmla="*/ 2 w 10754"/>
                <a:gd name="T93" fmla="*/ 128 h 1459"/>
                <a:gd name="T94" fmla="*/ 0 w 10754"/>
                <a:gd name="T95" fmla="*/ 120 h 1459"/>
                <a:gd name="T96" fmla="*/ 1 w 10754"/>
                <a:gd name="T97" fmla="*/ 112 h 1459"/>
                <a:gd name="T98" fmla="*/ 3 w 10754"/>
                <a:gd name="T99" fmla="*/ 93 h 1459"/>
                <a:gd name="T100" fmla="*/ 9 w 10754"/>
                <a:gd name="T101" fmla="*/ 77 h 1459"/>
                <a:gd name="T102" fmla="*/ 18 w 10754"/>
                <a:gd name="T103" fmla="*/ 65 h 1459"/>
                <a:gd name="T104" fmla="*/ 29 w 10754"/>
                <a:gd name="T105" fmla="*/ 55 h 1459"/>
                <a:gd name="T106" fmla="*/ 42 w 10754"/>
                <a:gd name="T107" fmla="*/ 48 h 1459"/>
                <a:gd name="T108" fmla="*/ 57 w 10754"/>
                <a:gd name="T109" fmla="*/ 43 h 1459"/>
                <a:gd name="T110" fmla="*/ 74 w 10754"/>
                <a:gd name="T111" fmla="*/ 40 h 1459"/>
                <a:gd name="T112" fmla="*/ 93 w 10754"/>
                <a:gd name="T113" fmla="*/ 36 h 1459"/>
                <a:gd name="T114" fmla="*/ 126 w 10754"/>
                <a:gd name="T115" fmla="*/ 32 h 1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54"/>
                <a:gd name="T175" fmla="*/ 0 h 1459"/>
                <a:gd name="T176" fmla="*/ 10754 w 10754"/>
                <a:gd name="T177" fmla="*/ 1459 h 14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54" h="1459">
                  <a:moveTo>
                    <a:pt x="9533" y="0"/>
                  </a:moveTo>
                  <a:lnTo>
                    <a:pt x="10022" y="0"/>
                  </a:lnTo>
                  <a:lnTo>
                    <a:pt x="10040" y="0"/>
                  </a:lnTo>
                  <a:lnTo>
                    <a:pt x="10059" y="0"/>
                  </a:lnTo>
                  <a:lnTo>
                    <a:pt x="10077" y="2"/>
                  </a:lnTo>
                  <a:lnTo>
                    <a:pt x="10095" y="3"/>
                  </a:lnTo>
                  <a:lnTo>
                    <a:pt x="10114" y="5"/>
                  </a:lnTo>
                  <a:lnTo>
                    <a:pt x="10132" y="7"/>
                  </a:lnTo>
                  <a:lnTo>
                    <a:pt x="10151" y="10"/>
                  </a:lnTo>
                  <a:lnTo>
                    <a:pt x="10168" y="13"/>
                  </a:lnTo>
                  <a:lnTo>
                    <a:pt x="10186" y="17"/>
                  </a:lnTo>
                  <a:lnTo>
                    <a:pt x="10203" y="20"/>
                  </a:lnTo>
                  <a:lnTo>
                    <a:pt x="10222" y="25"/>
                  </a:lnTo>
                  <a:lnTo>
                    <a:pt x="10239" y="30"/>
                  </a:lnTo>
                  <a:lnTo>
                    <a:pt x="10256" y="36"/>
                  </a:lnTo>
                  <a:lnTo>
                    <a:pt x="10273" y="40"/>
                  </a:lnTo>
                  <a:lnTo>
                    <a:pt x="10289" y="47"/>
                  </a:lnTo>
                  <a:lnTo>
                    <a:pt x="10305" y="53"/>
                  </a:lnTo>
                  <a:lnTo>
                    <a:pt x="10337" y="67"/>
                  </a:lnTo>
                  <a:lnTo>
                    <a:pt x="10370" y="82"/>
                  </a:lnTo>
                  <a:lnTo>
                    <a:pt x="10400" y="99"/>
                  </a:lnTo>
                  <a:lnTo>
                    <a:pt x="10430" y="117"/>
                  </a:lnTo>
                  <a:lnTo>
                    <a:pt x="10459" y="137"/>
                  </a:lnTo>
                  <a:lnTo>
                    <a:pt x="10487" y="157"/>
                  </a:lnTo>
                  <a:lnTo>
                    <a:pt x="10513" y="179"/>
                  </a:lnTo>
                  <a:lnTo>
                    <a:pt x="10537" y="202"/>
                  </a:lnTo>
                  <a:lnTo>
                    <a:pt x="10562" y="227"/>
                  </a:lnTo>
                  <a:lnTo>
                    <a:pt x="10585" y="253"/>
                  </a:lnTo>
                  <a:lnTo>
                    <a:pt x="10607" y="279"/>
                  </a:lnTo>
                  <a:lnTo>
                    <a:pt x="10628" y="307"/>
                  </a:lnTo>
                  <a:lnTo>
                    <a:pt x="10647" y="334"/>
                  </a:lnTo>
                  <a:lnTo>
                    <a:pt x="10665" y="364"/>
                  </a:lnTo>
                  <a:lnTo>
                    <a:pt x="10681" y="394"/>
                  </a:lnTo>
                  <a:lnTo>
                    <a:pt x="10696" y="425"/>
                  </a:lnTo>
                  <a:lnTo>
                    <a:pt x="10702" y="442"/>
                  </a:lnTo>
                  <a:lnTo>
                    <a:pt x="10708" y="458"/>
                  </a:lnTo>
                  <a:lnTo>
                    <a:pt x="10714" y="474"/>
                  </a:lnTo>
                  <a:lnTo>
                    <a:pt x="10721" y="490"/>
                  </a:lnTo>
                  <a:lnTo>
                    <a:pt x="10725" y="507"/>
                  </a:lnTo>
                  <a:lnTo>
                    <a:pt x="10730" y="524"/>
                  </a:lnTo>
                  <a:lnTo>
                    <a:pt x="10734" y="541"/>
                  </a:lnTo>
                  <a:lnTo>
                    <a:pt x="10739" y="558"/>
                  </a:lnTo>
                  <a:lnTo>
                    <a:pt x="10742" y="574"/>
                  </a:lnTo>
                  <a:lnTo>
                    <a:pt x="10745" y="593"/>
                  </a:lnTo>
                  <a:lnTo>
                    <a:pt x="10748" y="610"/>
                  </a:lnTo>
                  <a:lnTo>
                    <a:pt x="10750" y="627"/>
                  </a:lnTo>
                  <a:lnTo>
                    <a:pt x="10751" y="645"/>
                  </a:lnTo>
                  <a:lnTo>
                    <a:pt x="10753" y="664"/>
                  </a:lnTo>
                  <a:lnTo>
                    <a:pt x="10754" y="681"/>
                  </a:lnTo>
                  <a:lnTo>
                    <a:pt x="10754" y="699"/>
                  </a:lnTo>
                  <a:lnTo>
                    <a:pt x="10754" y="713"/>
                  </a:lnTo>
                  <a:lnTo>
                    <a:pt x="10754" y="733"/>
                  </a:lnTo>
                  <a:lnTo>
                    <a:pt x="10754" y="751"/>
                  </a:lnTo>
                  <a:lnTo>
                    <a:pt x="10753" y="770"/>
                  </a:lnTo>
                  <a:lnTo>
                    <a:pt x="10751" y="788"/>
                  </a:lnTo>
                  <a:lnTo>
                    <a:pt x="10748" y="807"/>
                  </a:lnTo>
                  <a:lnTo>
                    <a:pt x="10747" y="825"/>
                  </a:lnTo>
                  <a:lnTo>
                    <a:pt x="10744" y="844"/>
                  </a:lnTo>
                  <a:lnTo>
                    <a:pt x="10741" y="861"/>
                  </a:lnTo>
                  <a:lnTo>
                    <a:pt x="10736" y="879"/>
                  </a:lnTo>
                  <a:lnTo>
                    <a:pt x="10731" y="896"/>
                  </a:lnTo>
                  <a:lnTo>
                    <a:pt x="10727" y="915"/>
                  </a:lnTo>
                  <a:lnTo>
                    <a:pt x="10722" y="932"/>
                  </a:lnTo>
                  <a:lnTo>
                    <a:pt x="10716" y="948"/>
                  </a:lnTo>
                  <a:lnTo>
                    <a:pt x="10710" y="965"/>
                  </a:lnTo>
                  <a:lnTo>
                    <a:pt x="10704" y="982"/>
                  </a:lnTo>
                  <a:lnTo>
                    <a:pt x="10697" y="999"/>
                  </a:lnTo>
                  <a:lnTo>
                    <a:pt x="10690" y="1015"/>
                  </a:lnTo>
                  <a:lnTo>
                    <a:pt x="10682" y="1032"/>
                  </a:lnTo>
                  <a:lnTo>
                    <a:pt x="10667" y="1062"/>
                  </a:lnTo>
                  <a:lnTo>
                    <a:pt x="10648" y="1093"/>
                  </a:lnTo>
                  <a:lnTo>
                    <a:pt x="10630" y="1124"/>
                  </a:lnTo>
                  <a:lnTo>
                    <a:pt x="10610" y="1152"/>
                  </a:lnTo>
                  <a:lnTo>
                    <a:pt x="10587" y="1179"/>
                  </a:lnTo>
                  <a:lnTo>
                    <a:pt x="10565" y="1206"/>
                  </a:lnTo>
                  <a:lnTo>
                    <a:pt x="10540" y="1232"/>
                  </a:lnTo>
                  <a:lnTo>
                    <a:pt x="10514" y="1256"/>
                  </a:lnTo>
                  <a:lnTo>
                    <a:pt x="10488" y="1279"/>
                  </a:lnTo>
                  <a:lnTo>
                    <a:pt x="10460" y="1301"/>
                  </a:lnTo>
                  <a:lnTo>
                    <a:pt x="10431" y="1321"/>
                  </a:lnTo>
                  <a:lnTo>
                    <a:pt x="10402" y="1341"/>
                  </a:lnTo>
                  <a:lnTo>
                    <a:pt x="10371" y="1358"/>
                  </a:lnTo>
                  <a:lnTo>
                    <a:pt x="10339" y="1375"/>
                  </a:lnTo>
                  <a:lnTo>
                    <a:pt x="10323" y="1381"/>
                  </a:lnTo>
                  <a:lnTo>
                    <a:pt x="10306" y="1389"/>
                  </a:lnTo>
                  <a:lnTo>
                    <a:pt x="10291" y="1395"/>
                  </a:lnTo>
                  <a:lnTo>
                    <a:pt x="10274" y="1403"/>
                  </a:lnTo>
                  <a:lnTo>
                    <a:pt x="10257" y="1407"/>
                  </a:lnTo>
                  <a:lnTo>
                    <a:pt x="10240" y="1413"/>
                  </a:lnTo>
                  <a:lnTo>
                    <a:pt x="10222" y="1418"/>
                  </a:lnTo>
                  <a:lnTo>
                    <a:pt x="10205" y="1423"/>
                  </a:lnTo>
                  <a:lnTo>
                    <a:pt x="10186" y="1427"/>
                  </a:lnTo>
                  <a:lnTo>
                    <a:pt x="10169" y="1432"/>
                  </a:lnTo>
                  <a:lnTo>
                    <a:pt x="10151" y="1435"/>
                  </a:lnTo>
                  <a:lnTo>
                    <a:pt x="10132" y="1438"/>
                  </a:lnTo>
                  <a:lnTo>
                    <a:pt x="10115" y="1441"/>
                  </a:lnTo>
                  <a:lnTo>
                    <a:pt x="10097" y="1443"/>
                  </a:lnTo>
                  <a:lnTo>
                    <a:pt x="10079" y="1444"/>
                  </a:lnTo>
                  <a:lnTo>
                    <a:pt x="10059" y="1446"/>
                  </a:lnTo>
                  <a:lnTo>
                    <a:pt x="10040" y="1446"/>
                  </a:lnTo>
                  <a:lnTo>
                    <a:pt x="10022" y="1446"/>
                  </a:lnTo>
                  <a:lnTo>
                    <a:pt x="10022" y="1447"/>
                  </a:lnTo>
                  <a:lnTo>
                    <a:pt x="734" y="1447"/>
                  </a:lnTo>
                  <a:lnTo>
                    <a:pt x="718" y="1449"/>
                  </a:lnTo>
                  <a:lnTo>
                    <a:pt x="702" y="1452"/>
                  </a:lnTo>
                  <a:lnTo>
                    <a:pt x="687" y="1453"/>
                  </a:lnTo>
                  <a:lnTo>
                    <a:pt x="671" y="1456"/>
                  </a:lnTo>
                  <a:lnTo>
                    <a:pt x="654" y="1456"/>
                  </a:lnTo>
                  <a:lnTo>
                    <a:pt x="639" y="1458"/>
                  </a:lnTo>
                  <a:lnTo>
                    <a:pt x="624" y="1458"/>
                  </a:lnTo>
                  <a:lnTo>
                    <a:pt x="608" y="1459"/>
                  </a:lnTo>
                  <a:lnTo>
                    <a:pt x="593" y="1458"/>
                  </a:lnTo>
                  <a:lnTo>
                    <a:pt x="577" y="1458"/>
                  </a:lnTo>
                  <a:lnTo>
                    <a:pt x="547" y="1455"/>
                  </a:lnTo>
                  <a:lnTo>
                    <a:pt x="516" y="1452"/>
                  </a:lnTo>
                  <a:lnTo>
                    <a:pt x="487" y="1446"/>
                  </a:lnTo>
                  <a:lnTo>
                    <a:pt x="457" y="1439"/>
                  </a:lnTo>
                  <a:lnTo>
                    <a:pt x="428" y="1432"/>
                  </a:lnTo>
                  <a:lnTo>
                    <a:pt x="399" y="1421"/>
                  </a:lnTo>
                  <a:lnTo>
                    <a:pt x="371" y="1410"/>
                  </a:lnTo>
                  <a:lnTo>
                    <a:pt x="343" y="1398"/>
                  </a:lnTo>
                  <a:lnTo>
                    <a:pt x="317" y="1384"/>
                  </a:lnTo>
                  <a:lnTo>
                    <a:pt x="291" y="1370"/>
                  </a:lnTo>
                  <a:lnTo>
                    <a:pt x="266" y="1353"/>
                  </a:lnTo>
                  <a:lnTo>
                    <a:pt x="242" y="1336"/>
                  </a:lnTo>
                  <a:lnTo>
                    <a:pt x="217" y="1318"/>
                  </a:lnTo>
                  <a:lnTo>
                    <a:pt x="196" y="1299"/>
                  </a:lnTo>
                  <a:lnTo>
                    <a:pt x="172" y="1278"/>
                  </a:lnTo>
                  <a:lnTo>
                    <a:pt x="152" y="1256"/>
                  </a:lnTo>
                  <a:lnTo>
                    <a:pt x="132" y="1235"/>
                  </a:lnTo>
                  <a:lnTo>
                    <a:pt x="114" y="1210"/>
                  </a:lnTo>
                  <a:lnTo>
                    <a:pt x="95" y="1186"/>
                  </a:lnTo>
                  <a:lnTo>
                    <a:pt x="80" y="1161"/>
                  </a:lnTo>
                  <a:lnTo>
                    <a:pt x="65" y="1133"/>
                  </a:lnTo>
                  <a:lnTo>
                    <a:pt x="51" y="1107"/>
                  </a:lnTo>
                  <a:lnTo>
                    <a:pt x="37" y="1078"/>
                  </a:lnTo>
                  <a:lnTo>
                    <a:pt x="26" y="1049"/>
                  </a:lnTo>
                  <a:lnTo>
                    <a:pt x="15" y="1019"/>
                  </a:lnTo>
                  <a:lnTo>
                    <a:pt x="8" y="989"/>
                  </a:lnTo>
                  <a:lnTo>
                    <a:pt x="0" y="958"/>
                  </a:lnTo>
                  <a:lnTo>
                    <a:pt x="0" y="927"/>
                  </a:lnTo>
                  <a:lnTo>
                    <a:pt x="2" y="896"/>
                  </a:lnTo>
                  <a:lnTo>
                    <a:pt x="6" y="839"/>
                  </a:lnTo>
                  <a:lnTo>
                    <a:pt x="12" y="787"/>
                  </a:lnTo>
                  <a:lnTo>
                    <a:pt x="23" y="738"/>
                  </a:lnTo>
                  <a:lnTo>
                    <a:pt x="35" y="691"/>
                  </a:lnTo>
                  <a:lnTo>
                    <a:pt x="51" y="650"/>
                  </a:lnTo>
                  <a:lnTo>
                    <a:pt x="69" y="611"/>
                  </a:lnTo>
                  <a:lnTo>
                    <a:pt x="89" y="576"/>
                  </a:lnTo>
                  <a:lnTo>
                    <a:pt x="112" y="542"/>
                  </a:lnTo>
                  <a:lnTo>
                    <a:pt x="137" y="513"/>
                  </a:lnTo>
                  <a:lnTo>
                    <a:pt x="165" y="485"/>
                  </a:lnTo>
                  <a:lnTo>
                    <a:pt x="194" y="461"/>
                  </a:lnTo>
                  <a:lnTo>
                    <a:pt x="226" y="438"/>
                  </a:lnTo>
                  <a:lnTo>
                    <a:pt x="260" y="418"/>
                  </a:lnTo>
                  <a:lnTo>
                    <a:pt x="296" y="399"/>
                  </a:lnTo>
                  <a:lnTo>
                    <a:pt x="333" y="384"/>
                  </a:lnTo>
                  <a:lnTo>
                    <a:pt x="373" y="368"/>
                  </a:lnTo>
                  <a:lnTo>
                    <a:pt x="413" y="354"/>
                  </a:lnTo>
                  <a:lnTo>
                    <a:pt x="456" y="342"/>
                  </a:lnTo>
                  <a:lnTo>
                    <a:pt x="500" y="331"/>
                  </a:lnTo>
                  <a:lnTo>
                    <a:pt x="545" y="322"/>
                  </a:lnTo>
                  <a:lnTo>
                    <a:pt x="591" y="313"/>
                  </a:lnTo>
                  <a:lnTo>
                    <a:pt x="641" y="304"/>
                  </a:lnTo>
                  <a:lnTo>
                    <a:pt x="690" y="296"/>
                  </a:lnTo>
                  <a:lnTo>
                    <a:pt x="739" y="288"/>
                  </a:lnTo>
                  <a:lnTo>
                    <a:pt x="791" y="281"/>
                  </a:lnTo>
                  <a:lnTo>
                    <a:pt x="896" y="267"/>
                  </a:lnTo>
                  <a:lnTo>
                    <a:pt x="1005" y="250"/>
                  </a:lnTo>
                  <a:lnTo>
                    <a:pt x="1116" y="23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58" name="Freeform 39"/>
            <p:cNvSpPr>
              <a:spLocks/>
            </p:cNvSpPr>
            <p:nvPr/>
          </p:nvSpPr>
          <p:spPr bwMode="auto">
            <a:xfrm>
              <a:off x="709" y="1794"/>
              <a:ext cx="92" cy="57"/>
            </a:xfrm>
            <a:custGeom>
              <a:avLst/>
              <a:gdLst>
                <a:gd name="T0" fmla="*/ 0 w 185"/>
                <a:gd name="T1" fmla="*/ 0 h 114"/>
                <a:gd name="T2" fmla="*/ 23 w 185"/>
                <a:gd name="T3" fmla="*/ 3 h 114"/>
                <a:gd name="T4" fmla="*/ 2 w 185"/>
                <a:gd name="T5" fmla="*/ 15 h 114"/>
                <a:gd name="T6" fmla="*/ 0 w 185"/>
                <a:gd name="T7" fmla="*/ 0 h 114"/>
                <a:gd name="T8" fmla="*/ 0 60000 65536"/>
                <a:gd name="T9" fmla="*/ 0 60000 65536"/>
                <a:gd name="T10" fmla="*/ 0 60000 65536"/>
                <a:gd name="T11" fmla="*/ 0 60000 65536"/>
                <a:gd name="T12" fmla="*/ 0 w 185"/>
                <a:gd name="T13" fmla="*/ 0 h 114"/>
                <a:gd name="T14" fmla="*/ 185 w 185"/>
                <a:gd name="T15" fmla="*/ 114 h 114"/>
              </a:gdLst>
              <a:ahLst/>
              <a:cxnLst>
                <a:cxn ang="T8">
                  <a:pos x="T0" y="T1"/>
                </a:cxn>
                <a:cxn ang="T9">
                  <a:pos x="T2" y="T3"/>
                </a:cxn>
                <a:cxn ang="T10">
                  <a:pos x="T4" y="T5"/>
                </a:cxn>
                <a:cxn ang="T11">
                  <a:pos x="T6" y="T7"/>
                </a:cxn>
              </a:cxnLst>
              <a:rect l="T12" t="T13" r="T14" b="T15"/>
              <a:pathLst>
                <a:path w="185" h="114">
                  <a:moveTo>
                    <a:pt x="0" y="0"/>
                  </a:moveTo>
                  <a:lnTo>
                    <a:pt x="185" y="22"/>
                  </a:lnTo>
                  <a:lnTo>
                    <a:pt x="23"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59" name="矩形 158"/>
          <p:cNvSpPr/>
          <p:nvPr/>
        </p:nvSpPr>
        <p:spPr>
          <a:xfrm>
            <a:off x="1409270" y="4666025"/>
            <a:ext cx="5329668" cy="400110"/>
          </a:xfrm>
          <a:prstGeom prst="rect">
            <a:avLst/>
          </a:prstGeom>
        </p:spPr>
        <p:txBody>
          <a:bodyPr wrap="square">
            <a:spAutoFit/>
          </a:bodyPr>
          <a:lstStyle/>
          <a:p>
            <a:pPr algn="l"/>
            <a:r>
              <a:rPr lang="en-US" altLang="zh-CN" b="0" dirty="0">
                <a:solidFill>
                  <a:srgbClr val="C00000"/>
                </a:solidFill>
                <a:latin typeface="Arial" pitchFamily="34" charset="0"/>
              </a:rPr>
              <a:t>00                 01                 10                 11</a:t>
            </a:r>
          </a:p>
        </p:txBody>
      </p:sp>
    </p:spTree>
    <p:extLst>
      <p:ext uri="{BB962C8B-B14F-4D97-AF65-F5344CB8AC3E}">
        <p14:creationId xmlns:p14="http://schemas.microsoft.com/office/powerpoint/2010/main" val="3630399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p:txBody>
          <a:bodyPr/>
          <a:lstStyle/>
          <a:p>
            <a:r>
              <a:rPr lang="en-US">
                <a:ea typeface="ＭＳ Ｐゴシック" pitchFamily="34" charset="-128"/>
              </a:rPr>
              <a:t>Microcode Of Light-Traffic Controller</a:t>
            </a:r>
          </a:p>
        </p:txBody>
      </p:sp>
      <p:grpSp>
        <p:nvGrpSpPr>
          <p:cNvPr id="22532" name="Group 3"/>
          <p:cNvGrpSpPr>
            <a:grpSpLocks/>
          </p:cNvGrpSpPr>
          <p:nvPr/>
        </p:nvGrpSpPr>
        <p:grpSpPr bwMode="auto">
          <a:xfrm>
            <a:off x="1058863" y="1110867"/>
            <a:ext cx="7010400" cy="3381375"/>
            <a:chOff x="720" y="1512"/>
            <a:chExt cx="4416" cy="2130"/>
          </a:xfrm>
        </p:grpSpPr>
        <p:sp>
          <p:nvSpPr>
            <p:cNvPr id="22533" name="Rectangle 4"/>
            <p:cNvSpPr>
              <a:spLocks noChangeArrowheads="1"/>
            </p:cNvSpPr>
            <p:nvPr/>
          </p:nvSpPr>
          <p:spPr bwMode="auto">
            <a:xfrm>
              <a:off x="1895" y="1800"/>
              <a:ext cx="1151" cy="1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4" name="Rectangle 5"/>
            <p:cNvSpPr>
              <a:spLocks noChangeArrowheads="1"/>
            </p:cNvSpPr>
            <p:nvPr/>
          </p:nvSpPr>
          <p:spPr bwMode="auto">
            <a:xfrm>
              <a:off x="4054" y="2806"/>
              <a:ext cx="287" cy="4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35" name="Rectangle 6"/>
            <p:cNvSpPr>
              <a:spLocks noChangeArrowheads="1"/>
            </p:cNvSpPr>
            <p:nvPr/>
          </p:nvSpPr>
          <p:spPr bwMode="auto">
            <a:xfrm>
              <a:off x="4080" y="2806"/>
              <a:ext cx="288" cy="432"/>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6" name="Rectangle 7"/>
            <p:cNvSpPr>
              <a:spLocks noChangeArrowheads="1"/>
            </p:cNvSpPr>
            <p:nvPr/>
          </p:nvSpPr>
          <p:spPr bwMode="auto">
            <a:xfrm>
              <a:off x="4095" y="2880"/>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D</a:t>
              </a:r>
              <a:endParaRPr lang="en-US" b="0">
                <a:latin typeface="Arial" pitchFamily="34" charset="0"/>
              </a:endParaRPr>
            </a:p>
          </p:txBody>
        </p:sp>
        <p:sp>
          <p:nvSpPr>
            <p:cNvPr id="22537" name="Rectangle 8"/>
            <p:cNvSpPr>
              <a:spLocks noChangeArrowheads="1"/>
            </p:cNvSpPr>
            <p:nvPr/>
          </p:nvSpPr>
          <p:spPr bwMode="auto">
            <a:xfrm>
              <a:off x="4272" y="2880"/>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Q</a:t>
              </a:r>
              <a:endParaRPr lang="en-US" b="0">
                <a:latin typeface="Arial" pitchFamily="34" charset="0"/>
              </a:endParaRPr>
            </a:p>
          </p:txBody>
        </p:sp>
        <p:sp>
          <p:nvSpPr>
            <p:cNvPr id="22538" name="Freeform 9"/>
            <p:cNvSpPr>
              <a:spLocks/>
            </p:cNvSpPr>
            <p:nvPr/>
          </p:nvSpPr>
          <p:spPr bwMode="auto">
            <a:xfrm>
              <a:off x="4162" y="3166"/>
              <a:ext cx="72" cy="72"/>
            </a:xfrm>
            <a:custGeom>
              <a:avLst/>
              <a:gdLst>
                <a:gd name="T0" fmla="*/ 0 w 143"/>
                <a:gd name="T1" fmla="*/ 18 h 143"/>
                <a:gd name="T2" fmla="*/ 9 w 143"/>
                <a:gd name="T3" fmla="*/ 0 h 143"/>
                <a:gd name="T4" fmla="*/ 18 w 143"/>
                <a:gd name="T5" fmla="*/ 18 h 143"/>
                <a:gd name="T6" fmla="*/ 0 60000 65536"/>
                <a:gd name="T7" fmla="*/ 0 60000 65536"/>
                <a:gd name="T8" fmla="*/ 0 60000 65536"/>
                <a:gd name="T9" fmla="*/ 0 w 143"/>
                <a:gd name="T10" fmla="*/ 0 h 143"/>
                <a:gd name="T11" fmla="*/ 143 w 143"/>
                <a:gd name="T12" fmla="*/ 143 h 143"/>
              </a:gdLst>
              <a:ahLst/>
              <a:cxnLst>
                <a:cxn ang="T6">
                  <a:pos x="T0" y="T1"/>
                </a:cxn>
                <a:cxn ang="T7">
                  <a:pos x="T2" y="T3"/>
                </a:cxn>
                <a:cxn ang="T8">
                  <a:pos x="T4" y="T5"/>
                </a:cxn>
              </a:cxnLst>
              <a:rect l="T9" t="T10" r="T11" b="T12"/>
              <a:pathLst>
                <a:path w="143" h="143">
                  <a:moveTo>
                    <a:pt x="0" y="143"/>
                  </a:moveTo>
                  <a:lnTo>
                    <a:pt x="71" y="0"/>
                  </a:lnTo>
                  <a:lnTo>
                    <a:pt x="143" y="14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39" name="Line 10"/>
            <p:cNvSpPr>
              <a:spLocks noChangeShapeType="1"/>
            </p:cNvSpPr>
            <p:nvPr/>
          </p:nvSpPr>
          <p:spPr bwMode="auto">
            <a:xfrm flipV="1">
              <a:off x="4197" y="3238"/>
              <a:ext cx="1" cy="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0" name="Rectangle 11"/>
            <p:cNvSpPr>
              <a:spLocks noChangeArrowheads="1"/>
            </p:cNvSpPr>
            <p:nvPr/>
          </p:nvSpPr>
          <p:spPr bwMode="auto">
            <a:xfrm>
              <a:off x="4119" y="3450"/>
              <a:ext cx="1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clk</a:t>
              </a:r>
              <a:endParaRPr lang="en-US" b="0">
                <a:latin typeface="Arial" pitchFamily="34" charset="0"/>
              </a:endParaRPr>
            </a:p>
          </p:txBody>
        </p:sp>
        <p:sp>
          <p:nvSpPr>
            <p:cNvPr id="22541" name="Line 12"/>
            <p:cNvSpPr>
              <a:spLocks noChangeShapeType="1"/>
            </p:cNvSpPr>
            <p:nvPr/>
          </p:nvSpPr>
          <p:spPr bwMode="auto">
            <a:xfrm flipV="1">
              <a:off x="3888" y="2892"/>
              <a:ext cx="72"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2" name="Rectangle 13"/>
            <p:cNvSpPr>
              <a:spLocks noChangeArrowheads="1"/>
            </p:cNvSpPr>
            <p:nvPr/>
          </p:nvSpPr>
          <p:spPr bwMode="auto">
            <a:xfrm>
              <a:off x="3888" y="301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6</a:t>
              </a:r>
              <a:endParaRPr lang="en-US" b="0">
                <a:latin typeface="Arial" pitchFamily="34" charset="0"/>
              </a:endParaRPr>
            </a:p>
          </p:txBody>
        </p:sp>
        <p:sp>
          <p:nvSpPr>
            <p:cNvPr id="22543" name="Freeform 14"/>
            <p:cNvSpPr>
              <a:spLocks/>
            </p:cNvSpPr>
            <p:nvPr/>
          </p:nvSpPr>
          <p:spPr bwMode="auto">
            <a:xfrm>
              <a:off x="3055" y="2519"/>
              <a:ext cx="351" cy="409"/>
            </a:xfrm>
            <a:custGeom>
              <a:avLst/>
              <a:gdLst>
                <a:gd name="T0" fmla="*/ 0 w 702"/>
                <a:gd name="T1" fmla="*/ 0 h 863"/>
                <a:gd name="T2" fmla="*/ 73 w 702"/>
                <a:gd name="T3" fmla="*/ 0 h 863"/>
                <a:gd name="T4" fmla="*/ 88 w 702"/>
                <a:gd name="T5" fmla="*/ 13 h 863"/>
                <a:gd name="T6" fmla="*/ 88 w 702"/>
                <a:gd name="T7" fmla="*/ 92 h 863"/>
                <a:gd name="T8" fmla="*/ 0 60000 65536"/>
                <a:gd name="T9" fmla="*/ 0 60000 65536"/>
                <a:gd name="T10" fmla="*/ 0 60000 65536"/>
                <a:gd name="T11" fmla="*/ 0 60000 65536"/>
                <a:gd name="T12" fmla="*/ 0 w 702"/>
                <a:gd name="T13" fmla="*/ 0 h 863"/>
                <a:gd name="T14" fmla="*/ 702 w 702"/>
                <a:gd name="T15" fmla="*/ 863 h 863"/>
              </a:gdLst>
              <a:ahLst/>
              <a:cxnLst>
                <a:cxn ang="T8">
                  <a:pos x="T0" y="T1"/>
                </a:cxn>
                <a:cxn ang="T9">
                  <a:pos x="T2" y="T3"/>
                </a:cxn>
                <a:cxn ang="T10">
                  <a:pos x="T4" y="T5"/>
                </a:cxn>
                <a:cxn ang="T11">
                  <a:pos x="T6" y="T7"/>
                </a:cxn>
              </a:cxnLst>
              <a:rect l="T12" t="T13" r="T14" b="T15"/>
              <a:pathLst>
                <a:path w="702" h="863">
                  <a:moveTo>
                    <a:pt x="0" y="0"/>
                  </a:moveTo>
                  <a:lnTo>
                    <a:pt x="577" y="0"/>
                  </a:lnTo>
                  <a:lnTo>
                    <a:pt x="702" y="125"/>
                  </a:lnTo>
                  <a:lnTo>
                    <a:pt x="702" y="86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4" name="Rectangle 15"/>
            <p:cNvSpPr>
              <a:spLocks noChangeArrowheads="1"/>
            </p:cNvSpPr>
            <p:nvPr/>
          </p:nvSpPr>
          <p:spPr bwMode="auto">
            <a:xfrm>
              <a:off x="3515" y="2738"/>
              <a:ext cx="32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n_out</a:t>
              </a:r>
              <a:endParaRPr lang="en-US" b="0">
                <a:latin typeface="Arial" pitchFamily="34" charset="0"/>
              </a:endParaRPr>
            </a:p>
          </p:txBody>
        </p:sp>
        <p:sp>
          <p:nvSpPr>
            <p:cNvPr id="22545" name="Line 16"/>
            <p:cNvSpPr>
              <a:spLocks noChangeShapeType="1"/>
            </p:cNvSpPr>
            <p:nvPr/>
          </p:nvSpPr>
          <p:spPr bwMode="auto">
            <a:xfrm flipV="1">
              <a:off x="3408" y="2928"/>
              <a:ext cx="672"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6" name="Line 17"/>
            <p:cNvSpPr>
              <a:spLocks noChangeShapeType="1"/>
            </p:cNvSpPr>
            <p:nvPr/>
          </p:nvSpPr>
          <p:spPr bwMode="auto">
            <a:xfrm>
              <a:off x="4368" y="2928"/>
              <a:ext cx="76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47" name="Rectangle 18"/>
            <p:cNvSpPr>
              <a:spLocks noChangeArrowheads="1"/>
            </p:cNvSpPr>
            <p:nvPr/>
          </p:nvSpPr>
          <p:spPr bwMode="auto">
            <a:xfrm>
              <a:off x="4704" y="2736"/>
              <a:ext cx="37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lights</a:t>
              </a:r>
              <a:endParaRPr lang="en-US" b="0">
                <a:latin typeface="Arial" pitchFamily="34" charset="0"/>
              </a:endParaRPr>
            </a:p>
          </p:txBody>
        </p:sp>
        <p:sp>
          <p:nvSpPr>
            <p:cNvPr id="22548" name="Freeform 19"/>
            <p:cNvSpPr>
              <a:spLocks/>
            </p:cNvSpPr>
            <p:nvPr/>
          </p:nvSpPr>
          <p:spPr bwMode="auto">
            <a:xfrm>
              <a:off x="3334" y="2087"/>
              <a:ext cx="720" cy="432"/>
            </a:xfrm>
            <a:custGeom>
              <a:avLst/>
              <a:gdLst>
                <a:gd name="T0" fmla="*/ 0 w 1439"/>
                <a:gd name="T1" fmla="*/ 108 h 864"/>
                <a:gd name="T2" fmla="*/ 21 w 1439"/>
                <a:gd name="T3" fmla="*/ 87 h 864"/>
                <a:gd name="T4" fmla="*/ 21 w 1439"/>
                <a:gd name="T5" fmla="*/ 0 h 864"/>
                <a:gd name="T6" fmla="*/ 180 w 1439"/>
                <a:gd name="T7" fmla="*/ 0 h 864"/>
                <a:gd name="T8" fmla="*/ 0 60000 65536"/>
                <a:gd name="T9" fmla="*/ 0 60000 65536"/>
                <a:gd name="T10" fmla="*/ 0 60000 65536"/>
                <a:gd name="T11" fmla="*/ 0 60000 65536"/>
                <a:gd name="T12" fmla="*/ 0 w 1439"/>
                <a:gd name="T13" fmla="*/ 0 h 864"/>
                <a:gd name="T14" fmla="*/ 1439 w 1439"/>
                <a:gd name="T15" fmla="*/ 864 h 864"/>
              </a:gdLst>
              <a:ahLst/>
              <a:cxnLst>
                <a:cxn ang="T8">
                  <a:pos x="T0" y="T1"/>
                </a:cxn>
                <a:cxn ang="T9">
                  <a:pos x="T2" y="T3"/>
                </a:cxn>
                <a:cxn ang="T10">
                  <a:pos x="T4" y="T5"/>
                </a:cxn>
                <a:cxn ang="T11">
                  <a:pos x="T6" y="T7"/>
                </a:cxn>
              </a:cxnLst>
              <a:rect l="T12" t="T13" r="T14" b="T15"/>
              <a:pathLst>
                <a:path w="1439" h="864">
                  <a:moveTo>
                    <a:pt x="0" y="864"/>
                  </a:moveTo>
                  <a:lnTo>
                    <a:pt x="166" y="696"/>
                  </a:lnTo>
                  <a:lnTo>
                    <a:pt x="161" y="0"/>
                  </a:lnTo>
                  <a:lnTo>
                    <a:pt x="1439"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49" name="Rectangle 20"/>
            <p:cNvSpPr>
              <a:spLocks noChangeArrowheads="1"/>
            </p:cNvSpPr>
            <p:nvPr/>
          </p:nvSpPr>
          <p:spPr bwMode="auto">
            <a:xfrm>
              <a:off x="4054" y="1944"/>
              <a:ext cx="287" cy="43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22550" name="Rectangle 21"/>
            <p:cNvSpPr>
              <a:spLocks noChangeArrowheads="1"/>
            </p:cNvSpPr>
            <p:nvPr/>
          </p:nvSpPr>
          <p:spPr bwMode="auto">
            <a:xfrm>
              <a:off x="4054" y="1944"/>
              <a:ext cx="287" cy="431"/>
            </a:xfrm>
            <a:prstGeom prst="rect">
              <a:avLst/>
            </a:prstGeom>
            <a:noFill/>
            <a:ln w="30163">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1" name="Rectangle 22"/>
            <p:cNvSpPr>
              <a:spLocks noChangeArrowheads="1"/>
            </p:cNvSpPr>
            <p:nvPr/>
          </p:nvSpPr>
          <p:spPr bwMode="auto">
            <a:xfrm>
              <a:off x="4073" y="2031"/>
              <a:ext cx="69"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D</a:t>
              </a:r>
              <a:endParaRPr lang="en-US" b="0">
                <a:latin typeface="Arial" pitchFamily="34" charset="0"/>
              </a:endParaRPr>
            </a:p>
          </p:txBody>
        </p:sp>
        <p:sp>
          <p:nvSpPr>
            <p:cNvPr id="22552" name="Rectangle 23"/>
            <p:cNvSpPr>
              <a:spLocks noChangeArrowheads="1"/>
            </p:cNvSpPr>
            <p:nvPr/>
          </p:nvSpPr>
          <p:spPr bwMode="auto">
            <a:xfrm>
              <a:off x="4250" y="2031"/>
              <a:ext cx="75" cy="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200" b="0">
                  <a:solidFill>
                    <a:srgbClr val="000000"/>
                  </a:solidFill>
                  <a:latin typeface="Arial" pitchFamily="34" charset="0"/>
                </a:rPr>
                <a:t>Q</a:t>
              </a:r>
              <a:endParaRPr lang="en-US" b="0">
                <a:latin typeface="Arial" pitchFamily="34" charset="0"/>
              </a:endParaRPr>
            </a:p>
          </p:txBody>
        </p:sp>
        <p:sp>
          <p:nvSpPr>
            <p:cNvPr id="22553" name="Freeform 24"/>
            <p:cNvSpPr>
              <a:spLocks/>
            </p:cNvSpPr>
            <p:nvPr/>
          </p:nvSpPr>
          <p:spPr bwMode="auto">
            <a:xfrm>
              <a:off x="4162" y="2303"/>
              <a:ext cx="72" cy="72"/>
            </a:xfrm>
            <a:custGeom>
              <a:avLst/>
              <a:gdLst>
                <a:gd name="T0" fmla="*/ 0 w 143"/>
                <a:gd name="T1" fmla="*/ 18 h 145"/>
                <a:gd name="T2" fmla="*/ 9 w 143"/>
                <a:gd name="T3" fmla="*/ 0 h 145"/>
                <a:gd name="T4" fmla="*/ 18 w 143"/>
                <a:gd name="T5" fmla="*/ 18 h 145"/>
                <a:gd name="T6" fmla="*/ 0 60000 65536"/>
                <a:gd name="T7" fmla="*/ 0 60000 65536"/>
                <a:gd name="T8" fmla="*/ 0 60000 65536"/>
                <a:gd name="T9" fmla="*/ 0 w 143"/>
                <a:gd name="T10" fmla="*/ 0 h 145"/>
                <a:gd name="T11" fmla="*/ 143 w 143"/>
                <a:gd name="T12" fmla="*/ 145 h 145"/>
              </a:gdLst>
              <a:ahLst/>
              <a:cxnLst>
                <a:cxn ang="T6">
                  <a:pos x="T0" y="T1"/>
                </a:cxn>
                <a:cxn ang="T7">
                  <a:pos x="T2" y="T3"/>
                </a:cxn>
                <a:cxn ang="T8">
                  <a:pos x="T4" y="T5"/>
                </a:cxn>
              </a:cxnLst>
              <a:rect l="T9" t="T10" r="T11" b="T12"/>
              <a:pathLst>
                <a:path w="143" h="145">
                  <a:moveTo>
                    <a:pt x="0" y="145"/>
                  </a:moveTo>
                  <a:lnTo>
                    <a:pt x="71" y="0"/>
                  </a:lnTo>
                  <a:lnTo>
                    <a:pt x="143" y="145"/>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54" name="Line 25"/>
            <p:cNvSpPr>
              <a:spLocks noChangeShapeType="1"/>
            </p:cNvSpPr>
            <p:nvPr/>
          </p:nvSpPr>
          <p:spPr bwMode="auto">
            <a:xfrm flipV="1">
              <a:off x="4197" y="2375"/>
              <a:ext cx="1" cy="1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5" name="Line 26"/>
            <p:cNvSpPr>
              <a:spLocks noChangeShapeType="1"/>
            </p:cNvSpPr>
            <p:nvPr/>
          </p:nvSpPr>
          <p:spPr bwMode="auto">
            <a:xfrm>
              <a:off x="3424" y="2087"/>
              <a:ext cx="351"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6" name="Rectangle 27"/>
            <p:cNvSpPr>
              <a:spLocks noChangeArrowheads="1"/>
            </p:cNvSpPr>
            <p:nvPr/>
          </p:nvSpPr>
          <p:spPr bwMode="auto">
            <a:xfrm>
              <a:off x="3515" y="1920"/>
              <a:ext cx="2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next</a:t>
              </a:r>
              <a:endParaRPr lang="en-US" b="0">
                <a:latin typeface="Arial" pitchFamily="34" charset="0"/>
              </a:endParaRPr>
            </a:p>
          </p:txBody>
        </p:sp>
        <p:sp>
          <p:nvSpPr>
            <p:cNvPr id="22557" name="Line 28"/>
            <p:cNvSpPr>
              <a:spLocks noChangeShapeType="1"/>
            </p:cNvSpPr>
            <p:nvPr/>
          </p:nvSpPr>
          <p:spPr bwMode="auto">
            <a:xfrm flipV="1">
              <a:off x="4522" y="2914"/>
              <a:ext cx="71" cy="73"/>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58" name="Rectangle 29"/>
            <p:cNvSpPr>
              <a:spLocks noChangeArrowheads="1"/>
            </p:cNvSpPr>
            <p:nvPr/>
          </p:nvSpPr>
          <p:spPr bwMode="auto">
            <a:xfrm>
              <a:off x="4522" y="2978"/>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6</a:t>
              </a:r>
              <a:endParaRPr lang="en-US" b="0">
                <a:latin typeface="Arial" pitchFamily="34" charset="0"/>
              </a:endParaRPr>
            </a:p>
          </p:txBody>
        </p:sp>
        <p:sp>
          <p:nvSpPr>
            <p:cNvPr id="22559" name="Line 30"/>
            <p:cNvSpPr>
              <a:spLocks noChangeShapeType="1"/>
            </p:cNvSpPr>
            <p:nvPr/>
          </p:nvSpPr>
          <p:spPr bwMode="auto">
            <a:xfrm>
              <a:off x="4639" y="2087"/>
              <a:ext cx="27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0" name="Rectangle 31"/>
            <p:cNvSpPr>
              <a:spLocks noChangeArrowheads="1"/>
            </p:cNvSpPr>
            <p:nvPr/>
          </p:nvSpPr>
          <p:spPr bwMode="auto">
            <a:xfrm>
              <a:off x="4639" y="1895"/>
              <a:ext cx="34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state</a:t>
              </a:r>
              <a:endParaRPr lang="en-US" b="0">
                <a:latin typeface="Arial" pitchFamily="34" charset="0"/>
              </a:endParaRPr>
            </a:p>
          </p:txBody>
        </p:sp>
        <p:sp>
          <p:nvSpPr>
            <p:cNvPr id="22561" name="Line 32"/>
            <p:cNvSpPr>
              <a:spLocks noChangeShapeType="1"/>
            </p:cNvSpPr>
            <p:nvPr/>
          </p:nvSpPr>
          <p:spPr bwMode="auto">
            <a:xfrm flipV="1">
              <a:off x="4458" y="2052"/>
              <a:ext cx="73"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2" name="Rectangle 33"/>
            <p:cNvSpPr>
              <a:spLocks noChangeArrowheads="1"/>
            </p:cNvSpPr>
            <p:nvPr/>
          </p:nvSpPr>
          <p:spPr bwMode="auto">
            <a:xfrm>
              <a:off x="4462" y="211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2</a:t>
              </a:r>
              <a:endParaRPr lang="en-US" b="0">
                <a:latin typeface="Arial" pitchFamily="34" charset="0"/>
              </a:endParaRPr>
            </a:p>
          </p:txBody>
        </p:sp>
        <p:sp>
          <p:nvSpPr>
            <p:cNvPr id="22563" name="Line 34"/>
            <p:cNvSpPr>
              <a:spLocks noChangeShapeType="1"/>
            </p:cNvSpPr>
            <p:nvPr/>
          </p:nvSpPr>
          <p:spPr bwMode="auto">
            <a:xfrm>
              <a:off x="4341" y="2087"/>
              <a:ext cx="2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4" name="Line 35"/>
            <p:cNvSpPr>
              <a:spLocks noChangeShapeType="1"/>
            </p:cNvSpPr>
            <p:nvPr/>
          </p:nvSpPr>
          <p:spPr bwMode="auto">
            <a:xfrm flipV="1">
              <a:off x="3874" y="2052"/>
              <a:ext cx="72" cy="7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5" name="Rectangle 36"/>
            <p:cNvSpPr>
              <a:spLocks noChangeArrowheads="1"/>
            </p:cNvSpPr>
            <p:nvPr/>
          </p:nvSpPr>
          <p:spPr bwMode="auto">
            <a:xfrm>
              <a:off x="3877" y="2114"/>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2</a:t>
              </a:r>
              <a:endParaRPr lang="en-US" b="0">
                <a:latin typeface="Arial" pitchFamily="34" charset="0"/>
              </a:endParaRPr>
            </a:p>
          </p:txBody>
        </p:sp>
        <p:sp>
          <p:nvSpPr>
            <p:cNvPr id="22566" name="Line 37"/>
            <p:cNvSpPr>
              <a:spLocks noChangeShapeType="1"/>
            </p:cNvSpPr>
            <p:nvPr/>
          </p:nvSpPr>
          <p:spPr bwMode="auto">
            <a:xfrm>
              <a:off x="3757" y="2087"/>
              <a:ext cx="29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7" name="Freeform 38"/>
            <p:cNvSpPr>
              <a:spLocks/>
            </p:cNvSpPr>
            <p:nvPr/>
          </p:nvSpPr>
          <p:spPr bwMode="auto">
            <a:xfrm>
              <a:off x="1032" y="1512"/>
              <a:ext cx="4029" cy="1001"/>
            </a:xfrm>
            <a:custGeom>
              <a:avLst/>
              <a:gdLst>
                <a:gd name="T0" fmla="*/ 972 w 8058"/>
                <a:gd name="T1" fmla="*/ 143 h 2003"/>
                <a:gd name="T2" fmla="*/ 1008 w 8058"/>
                <a:gd name="T3" fmla="*/ 143 h 2003"/>
                <a:gd name="T4" fmla="*/ 1008 w 8058"/>
                <a:gd name="T5" fmla="*/ 0 h 2003"/>
                <a:gd name="T6" fmla="*/ 0 w 8058"/>
                <a:gd name="T7" fmla="*/ 0 h 2003"/>
                <a:gd name="T8" fmla="*/ 0 w 8058"/>
                <a:gd name="T9" fmla="*/ 143 h 2003"/>
                <a:gd name="T10" fmla="*/ 108 w 8058"/>
                <a:gd name="T11" fmla="*/ 143 h 2003"/>
                <a:gd name="T12" fmla="*/ 108 w 8058"/>
                <a:gd name="T13" fmla="*/ 233 h 2003"/>
                <a:gd name="T14" fmla="*/ 125 w 8058"/>
                <a:gd name="T15" fmla="*/ 250 h 2003"/>
                <a:gd name="T16" fmla="*/ 0 60000 65536"/>
                <a:gd name="T17" fmla="*/ 0 60000 65536"/>
                <a:gd name="T18" fmla="*/ 0 60000 65536"/>
                <a:gd name="T19" fmla="*/ 0 60000 65536"/>
                <a:gd name="T20" fmla="*/ 0 60000 65536"/>
                <a:gd name="T21" fmla="*/ 0 60000 65536"/>
                <a:gd name="T22" fmla="*/ 0 60000 65536"/>
                <a:gd name="T23" fmla="*/ 0 60000 65536"/>
                <a:gd name="T24" fmla="*/ 0 w 8058"/>
                <a:gd name="T25" fmla="*/ 0 h 2003"/>
                <a:gd name="T26" fmla="*/ 8058 w 8058"/>
                <a:gd name="T27" fmla="*/ 2003 h 200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058" h="2003">
                  <a:moveTo>
                    <a:pt x="7770" y="1151"/>
                  </a:moveTo>
                  <a:lnTo>
                    <a:pt x="8058" y="1151"/>
                  </a:lnTo>
                  <a:lnTo>
                    <a:pt x="8058" y="0"/>
                  </a:lnTo>
                  <a:lnTo>
                    <a:pt x="0" y="0"/>
                  </a:lnTo>
                  <a:lnTo>
                    <a:pt x="0" y="1151"/>
                  </a:lnTo>
                  <a:lnTo>
                    <a:pt x="863" y="1151"/>
                  </a:lnTo>
                  <a:lnTo>
                    <a:pt x="863" y="1870"/>
                  </a:lnTo>
                  <a:lnTo>
                    <a:pt x="995" y="2003"/>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68" name="Line 39"/>
            <p:cNvSpPr>
              <a:spLocks noChangeShapeType="1"/>
            </p:cNvSpPr>
            <p:nvPr/>
          </p:nvSpPr>
          <p:spPr bwMode="auto">
            <a:xfrm>
              <a:off x="744" y="2950"/>
              <a:ext cx="432"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69" name="Rectangle 40"/>
            <p:cNvSpPr>
              <a:spLocks noChangeArrowheads="1"/>
            </p:cNvSpPr>
            <p:nvPr/>
          </p:nvSpPr>
          <p:spPr bwMode="auto">
            <a:xfrm>
              <a:off x="720" y="2736"/>
              <a:ext cx="42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b="0">
                  <a:solidFill>
                    <a:srgbClr val="000000"/>
                  </a:solidFill>
                  <a:latin typeface="Arial" pitchFamily="34" charset="0"/>
                </a:rPr>
                <a:t>carew</a:t>
              </a:r>
              <a:endParaRPr lang="en-US" b="0">
                <a:latin typeface="Arial" pitchFamily="34" charset="0"/>
              </a:endParaRPr>
            </a:p>
          </p:txBody>
        </p:sp>
        <p:sp>
          <p:nvSpPr>
            <p:cNvPr id="22570" name="Freeform 41"/>
            <p:cNvSpPr>
              <a:spLocks/>
            </p:cNvSpPr>
            <p:nvPr/>
          </p:nvSpPr>
          <p:spPr bwMode="auto">
            <a:xfrm>
              <a:off x="1176" y="2513"/>
              <a:ext cx="359" cy="437"/>
            </a:xfrm>
            <a:custGeom>
              <a:avLst/>
              <a:gdLst>
                <a:gd name="T0" fmla="*/ 0 w 718"/>
                <a:gd name="T1" fmla="*/ 109 h 875"/>
                <a:gd name="T2" fmla="*/ 72 w 718"/>
                <a:gd name="T3" fmla="*/ 109 h 875"/>
                <a:gd name="T4" fmla="*/ 72 w 718"/>
                <a:gd name="T5" fmla="*/ 19 h 875"/>
                <a:gd name="T6" fmla="*/ 90 w 718"/>
                <a:gd name="T7" fmla="*/ 0 h 875"/>
                <a:gd name="T8" fmla="*/ 0 60000 65536"/>
                <a:gd name="T9" fmla="*/ 0 60000 65536"/>
                <a:gd name="T10" fmla="*/ 0 60000 65536"/>
                <a:gd name="T11" fmla="*/ 0 60000 65536"/>
                <a:gd name="T12" fmla="*/ 0 w 718"/>
                <a:gd name="T13" fmla="*/ 0 h 875"/>
                <a:gd name="T14" fmla="*/ 718 w 718"/>
                <a:gd name="T15" fmla="*/ 875 h 875"/>
              </a:gdLst>
              <a:ahLst/>
              <a:cxnLst>
                <a:cxn ang="T8">
                  <a:pos x="T0" y="T1"/>
                </a:cxn>
                <a:cxn ang="T9">
                  <a:pos x="T2" y="T3"/>
                </a:cxn>
                <a:cxn ang="T10">
                  <a:pos x="T4" y="T5"/>
                </a:cxn>
                <a:cxn ang="T11">
                  <a:pos x="T6" y="T7"/>
                </a:cxn>
              </a:cxnLst>
              <a:rect l="T12" t="T13" r="T14" b="T15"/>
              <a:pathLst>
                <a:path w="718" h="875">
                  <a:moveTo>
                    <a:pt x="0" y="875"/>
                  </a:moveTo>
                  <a:lnTo>
                    <a:pt x="575" y="875"/>
                  </a:lnTo>
                  <a:lnTo>
                    <a:pt x="575" y="155"/>
                  </a:lnTo>
                  <a:lnTo>
                    <a:pt x="718" y="0"/>
                  </a:lnTo>
                </a:path>
              </a:pathLst>
            </a:custGeom>
            <a:noFill/>
            <a:ln w="1905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22571" name="Line 42"/>
            <p:cNvSpPr>
              <a:spLocks noChangeShapeType="1"/>
            </p:cNvSpPr>
            <p:nvPr/>
          </p:nvSpPr>
          <p:spPr bwMode="auto">
            <a:xfrm>
              <a:off x="1535" y="2514"/>
              <a:ext cx="360" cy="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2" name="Line 43"/>
            <p:cNvSpPr>
              <a:spLocks noChangeShapeType="1"/>
            </p:cNvSpPr>
            <p:nvPr/>
          </p:nvSpPr>
          <p:spPr bwMode="auto">
            <a:xfrm flipV="1">
              <a:off x="1652" y="2483"/>
              <a:ext cx="72"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3" name="Rectangle 44"/>
            <p:cNvSpPr>
              <a:spLocks noChangeArrowheads="1"/>
            </p:cNvSpPr>
            <p:nvPr/>
          </p:nvSpPr>
          <p:spPr bwMode="auto">
            <a:xfrm>
              <a:off x="1543" y="2547"/>
              <a:ext cx="9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l"/>
              <a:r>
                <a:rPr lang="en-US" sz="1600" b="0" dirty="0">
                  <a:solidFill>
                    <a:srgbClr val="000000"/>
                  </a:solidFill>
                  <a:latin typeface="Arial" pitchFamily="34" charset="0"/>
                </a:rPr>
                <a:t>3</a:t>
              </a:r>
              <a:endParaRPr lang="en-US" b="0" dirty="0">
                <a:latin typeface="Arial" pitchFamily="34" charset="0"/>
              </a:endParaRPr>
            </a:p>
          </p:txBody>
        </p:sp>
        <p:sp>
          <p:nvSpPr>
            <p:cNvPr id="22574" name="Line 45"/>
            <p:cNvSpPr>
              <a:spLocks noChangeShapeType="1"/>
            </p:cNvSpPr>
            <p:nvPr/>
          </p:nvSpPr>
          <p:spPr bwMode="auto">
            <a:xfrm>
              <a:off x="1551" y="2511"/>
              <a:ext cx="297"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5" name="Line 46"/>
            <p:cNvSpPr>
              <a:spLocks noChangeShapeType="1"/>
            </p:cNvSpPr>
            <p:nvPr/>
          </p:nvSpPr>
          <p:spPr bwMode="auto">
            <a:xfrm>
              <a:off x="1094" y="2950"/>
              <a:ext cx="298"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6" name="Line 47"/>
            <p:cNvSpPr>
              <a:spLocks noChangeShapeType="1"/>
            </p:cNvSpPr>
            <p:nvPr/>
          </p:nvSpPr>
          <p:spPr bwMode="auto">
            <a:xfrm flipV="1">
              <a:off x="3164" y="2483"/>
              <a:ext cx="72" cy="72"/>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7" name="Rectangle 48"/>
            <p:cNvSpPr>
              <a:spLocks noChangeArrowheads="1"/>
            </p:cNvSpPr>
            <p:nvPr/>
          </p:nvSpPr>
          <p:spPr bwMode="auto">
            <a:xfrm>
              <a:off x="3168" y="2592"/>
              <a:ext cx="71"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600" b="0">
                  <a:solidFill>
                    <a:srgbClr val="000000"/>
                  </a:solidFill>
                  <a:latin typeface="Arial" pitchFamily="34" charset="0"/>
                </a:rPr>
                <a:t>8</a:t>
              </a:r>
              <a:endParaRPr lang="en-US" b="0">
                <a:latin typeface="Arial" pitchFamily="34" charset="0"/>
              </a:endParaRPr>
            </a:p>
          </p:txBody>
        </p:sp>
        <p:sp>
          <p:nvSpPr>
            <p:cNvPr id="22578" name="Line 49"/>
            <p:cNvSpPr>
              <a:spLocks noChangeShapeType="1"/>
            </p:cNvSpPr>
            <p:nvPr/>
          </p:nvSpPr>
          <p:spPr bwMode="auto">
            <a:xfrm>
              <a:off x="3047" y="2519"/>
              <a:ext cx="296" cy="1"/>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2579" name="Rectangle 50"/>
            <p:cNvSpPr>
              <a:spLocks noChangeArrowheads="1"/>
            </p:cNvSpPr>
            <p:nvPr/>
          </p:nvSpPr>
          <p:spPr bwMode="auto">
            <a:xfrm>
              <a:off x="1872" y="3035"/>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a:solidFill>
                    <a:srgbClr val="000000"/>
                  </a:solidFill>
                  <a:latin typeface="Arial" pitchFamily="34" charset="0"/>
                </a:rPr>
                <a:t>00001010</a:t>
              </a:r>
              <a:endParaRPr lang="en-US" sz="1800" b="0">
                <a:latin typeface="Arial" pitchFamily="34" charset="0"/>
              </a:endParaRPr>
            </a:p>
          </p:txBody>
        </p:sp>
        <p:sp>
          <p:nvSpPr>
            <p:cNvPr id="22580" name="Rectangle 51"/>
            <p:cNvSpPr>
              <a:spLocks noChangeArrowheads="1"/>
            </p:cNvSpPr>
            <p:nvPr/>
          </p:nvSpPr>
          <p:spPr bwMode="auto">
            <a:xfrm>
              <a:off x="1872" y="2862"/>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a:solidFill>
                    <a:srgbClr val="000000"/>
                  </a:solidFill>
                  <a:latin typeface="Arial" pitchFamily="34" charset="0"/>
                </a:rPr>
                <a:t>00001010</a:t>
              </a:r>
              <a:endParaRPr lang="en-US" sz="1800" b="0">
                <a:latin typeface="Arial" pitchFamily="34" charset="0"/>
              </a:endParaRPr>
            </a:p>
          </p:txBody>
        </p:sp>
        <p:sp>
          <p:nvSpPr>
            <p:cNvPr id="22581" name="Rectangle 52"/>
            <p:cNvSpPr>
              <a:spLocks noChangeArrowheads="1"/>
            </p:cNvSpPr>
            <p:nvPr/>
          </p:nvSpPr>
          <p:spPr bwMode="auto">
            <a:xfrm>
              <a:off x="1872" y="2689"/>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a:solidFill>
                    <a:srgbClr val="000000"/>
                  </a:solidFill>
                  <a:latin typeface="Arial" pitchFamily="34" charset="0"/>
                </a:rPr>
                <a:t>10001100</a:t>
              </a:r>
            </a:p>
          </p:txBody>
        </p:sp>
        <p:sp>
          <p:nvSpPr>
            <p:cNvPr id="22582" name="Rectangle 53"/>
            <p:cNvSpPr>
              <a:spLocks noChangeArrowheads="1"/>
            </p:cNvSpPr>
            <p:nvPr/>
          </p:nvSpPr>
          <p:spPr bwMode="auto">
            <a:xfrm>
              <a:off x="1872" y="2516"/>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a:solidFill>
                    <a:srgbClr val="000000"/>
                  </a:solidFill>
                  <a:latin typeface="Arial" pitchFamily="34" charset="0"/>
                </a:rPr>
                <a:t>10001100</a:t>
              </a:r>
            </a:p>
          </p:txBody>
        </p:sp>
        <p:sp>
          <p:nvSpPr>
            <p:cNvPr id="22583" name="Rectangle 54"/>
            <p:cNvSpPr>
              <a:spLocks noChangeArrowheads="1"/>
            </p:cNvSpPr>
            <p:nvPr/>
          </p:nvSpPr>
          <p:spPr bwMode="auto">
            <a:xfrm>
              <a:off x="1872" y="2343"/>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a:solidFill>
                    <a:srgbClr val="000000"/>
                  </a:solidFill>
                  <a:latin typeface="Arial" pitchFamily="34" charset="0"/>
                </a:rPr>
                <a:t>11010001</a:t>
              </a:r>
              <a:endParaRPr lang="en-US" sz="1800" b="0">
                <a:latin typeface="Arial" pitchFamily="34" charset="0"/>
              </a:endParaRPr>
            </a:p>
          </p:txBody>
        </p:sp>
        <p:sp>
          <p:nvSpPr>
            <p:cNvPr id="22584" name="Rectangle 55"/>
            <p:cNvSpPr>
              <a:spLocks noChangeArrowheads="1"/>
            </p:cNvSpPr>
            <p:nvPr/>
          </p:nvSpPr>
          <p:spPr bwMode="auto">
            <a:xfrm>
              <a:off x="1872" y="2170"/>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r>
                <a:rPr lang="en-US" sz="1800" b="0">
                  <a:solidFill>
                    <a:srgbClr val="000000"/>
                  </a:solidFill>
                  <a:latin typeface="Arial" pitchFamily="34" charset="0"/>
                </a:rPr>
                <a:t>11010001</a:t>
              </a:r>
              <a:endParaRPr lang="en-US" sz="1800" b="0">
                <a:latin typeface="Arial" pitchFamily="34" charset="0"/>
              </a:endParaRPr>
            </a:p>
          </p:txBody>
        </p:sp>
        <p:sp>
          <p:nvSpPr>
            <p:cNvPr id="22585" name="Rectangle 56"/>
            <p:cNvSpPr>
              <a:spLocks noChangeArrowheads="1"/>
            </p:cNvSpPr>
            <p:nvPr/>
          </p:nvSpPr>
          <p:spPr bwMode="auto">
            <a:xfrm>
              <a:off x="1872" y="1997"/>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a:latin typeface="Arial" pitchFamily="34" charset="0"/>
                </a:rPr>
                <a:t>01100001</a:t>
              </a:r>
            </a:p>
          </p:txBody>
        </p:sp>
        <p:sp>
          <p:nvSpPr>
            <p:cNvPr id="22586" name="Rectangle 57"/>
            <p:cNvSpPr>
              <a:spLocks noChangeArrowheads="1"/>
            </p:cNvSpPr>
            <p:nvPr/>
          </p:nvSpPr>
          <p:spPr bwMode="auto">
            <a:xfrm>
              <a:off x="1872" y="1824"/>
              <a:ext cx="115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nchorCtr="1"/>
            <a:lstStyle/>
            <a:p>
              <a:pPr algn="l">
                <a:spcBef>
                  <a:spcPct val="20000"/>
                </a:spcBef>
                <a:buSzPct val="100000"/>
              </a:pPr>
              <a:r>
                <a:rPr lang="en-US" sz="1800" b="0">
                  <a:latin typeface="Arial" pitchFamily="34" charset="0"/>
                </a:rPr>
                <a:t>00100001</a:t>
              </a:r>
            </a:p>
          </p:txBody>
        </p:sp>
        <p:sp>
          <p:nvSpPr>
            <p:cNvPr id="22587" name="Line 58"/>
            <p:cNvSpPr>
              <a:spLocks noChangeShapeType="1"/>
            </p:cNvSpPr>
            <p:nvPr/>
          </p:nvSpPr>
          <p:spPr bwMode="auto">
            <a:xfrm>
              <a:off x="1872" y="1824"/>
              <a:ext cx="0" cy="1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88" name="Line 59"/>
            <p:cNvSpPr>
              <a:spLocks noChangeShapeType="1"/>
            </p:cNvSpPr>
            <p:nvPr/>
          </p:nvSpPr>
          <p:spPr bwMode="auto">
            <a:xfrm>
              <a:off x="3024" y="1824"/>
              <a:ext cx="0" cy="1384"/>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89" name="Line 60"/>
            <p:cNvSpPr>
              <a:spLocks noChangeShapeType="1"/>
            </p:cNvSpPr>
            <p:nvPr/>
          </p:nvSpPr>
          <p:spPr bwMode="auto">
            <a:xfrm>
              <a:off x="1872" y="1824"/>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0" name="Line 61"/>
            <p:cNvSpPr>
              <a:spLocks noChangeShapeType="1"/>
            </p:cNvSpPr>
            <p:nvPr/>
          </p:nvSpPr>
          <p:spPr bwMode="auto">
            <a:xfrm>
              <a:off x="1872" y="1997"/>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1" name="Line 62"/>
            <p:cNvSpPr>
              <a:spLocks noChangeShapeType="1"/>
            </p:cNvSpPr>
            <p:nvPr/>
          </p:nvSpPr>
          <p:spPr bwMode="auto">
            <a:xfrm>
              <a:off x="1872" y="2170"/>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2" name="Line 63"/>
            <p:cNvSpPr>
              <a:spLocks noChangeShapeType="1"/>
            </p:cNvSpPr>
            <p:nvPr/>
          </p:nvSpPr>
          <p:spPr bwMode="auto">
            <a:xfrm>
              <a:off x="1872" y="2343"/>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3" name="Line 64"/>
            <p:cNvSpPr>
              <a:spLocks noChangeShapeType="1"/>
            </p:cNvSpPr>
            <p:nvPr/>
          </p:nvSpPr>
          <p:spPr bwMode="auto">
            <a:xfrm>
              <a:off x="1872" y="2516"/>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4" name="Line 65"/>
            <p:cNvSpPr>
              <a:spLocks noChangeShapeType="1"/>
            </p:cNvSpPr>
            <p:nvPr/>
          </p:nvSpPr>
          <p:spPr bwMode="auto">
            <a:xfrm>
              <a:off x="1872" y="2689"/>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5" name="Line 66"/>
            <p:cNvSpPr>
              <a:spLocks noChangeShapeType="1"/>
            </p:cNvSpPr>
            <p:nvPr/>
          </p:nvSpPr>
          <p:spPr bwMode="auto">
            <a:xfrm>
              <a:off x="1872" y="2862"/>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6" name="Line 67"/>
            <p:cNvSpPr>
              <a:spLocks noChangeShapeType="1"/>
            </p:cNvSpPr>
            <p:nvPr/>
          </p:nvSpPr>
          <p:spPr bwMode="auto">
            <a:xfrm>
              <a:off x="1872" y="3035"/>
              <a:ext cx="1152"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sp>
          <p:nvSpPr>
            <p:cNvPr id="22597" name="Line 68"/>
            <p:cNvSpPr>
              <a:spLocks noChangeShapeType="1"/>
            </p:cNvSpPr>
            <p:nvPr/>
          </p:nvSpPr>
          <p:spPr bwMode="auto">
            <a:xfrm>
              <a:off x="1872" y="3208"/>
              <a:ext cx="1152" cy="0"/>
            </a:xfrm>
            <a:prstGeom prst="line">
              <a:avLst/>
            </a:prstGeom>
            <a:noFill/>
            <a:ln w="28575" cap="sq">
              <a:solidFill>
                <a:schemeClr val="tx1"/>
              </a:solidFill>
              <a:round/>
              <a:headEnd/>
              <a:tailEnd/>
            </a:ln>
            <a:extLst>
              <a:ext uri="{909E8E84-426E-40DD-AFC4-6F175D3DCCD1}">
                <a14:hiddenFill xmlns:a14="http://schemas.microsoft.com/office/drawing/2010/main">
                  <a:noFill/>
                </a14:hiddenFill>
              </a:ext>
            </a:extLst>
          </p:spPr>
          <p:txBody>
            <a:bodyPr wrap="none" lIns="0" tIns="0" rIns="0" bIns="0">
              <a:spAutoFit/>
            </a:bodyPr>
            <a:lstStyle/>
            <a:p>
              <a:endParaRPr lang="en-US"/>
            </a:p>
          </p:txBody>
        </p:sp>
      </p:grpSp>
      <p:sp>
        <p:nvSpPr>
          <p:cNvPr id="69" name="TextBox 68"/>
          <p:cNvSpPr txBox="1"/>
          <p:nvPr/>
        </p:nvSpPr>
        <p:spPr>
          <a:xfrm>
            <a:off x="2861697" y="2657119"/>
            <a:ext cx="744537" cy="707886"/>
          </a:xfrm>
          <a:prstGeom prst="rect">
            <a:avLst/>
          </a:prstGeom>
          <a:noFill/>
        </p:spPr>
        <p:txBody>
          <a:bodyPr wrap="square" rtlCol="0">
            <a:spAutoFit/>
          </a:bodyPr>
          <a:lstStyle/>
          <a:p>
            <a:r>
              <a:rPr lang="en-US" altLang="zh-CN" dirty="0">
                <a:solidFill>
                  <a:srgbClr val="C00000"/>
                </a:solidFill>
                <a:latin typeface="+mn-ea"/>
                <a:ea typeface="+mn-ea"/>
              </a:rPr>
              <a:t>11-      11-</a:t>
            </a:r>
            <a:endParaRPr lang="zh-CN" altLang="en-US" dirty="0">
              <a:solidFill>
                <a:srgbClr val="C00000"/>
              </a:solidFill>
              <a:latin typeface="+mn-ea"/>
              <a:ea typeface="+mn-ea"/>
            </a:endParaRPr>
          </a:p>
        </p:txBody>
      </p:sp>
      <p:sp>
        <p:nvSpPr>
          <p:cNvPr id="70" name="TextBox 69"/>
          <p:cNvSpPr txBox="1"/>
          <p:nvPr/>
        </p:nvSpPr>
        <p:spPr>
          <a:xfrm>
            <a:off x="2859094" y="2102129"/>
            <a:ext cx="744537" cy="707886"/>
          </a:xfrm>
          <a:prstGeom prst="rect">
            <a:avLst/>
          </a:prstGeom>
          <a:noFill/>
        </p:spPr>
        <p:txBody>
          <a:bodyPr wrap="square" rtlCol="0">
            <a:spAutoFit/>
          </a:bodyPr>
          <a:lstStyle/>
          <a:p>
            <a:r>
              <a:rPr lang="en-US" altLang="zh-CN" dirty="0">
                <a:solidFill>
                  <a:srgbClr val="C00000"/>
                </a:solidFill>
                <a:latin typeface="+mn-ea"/>
                <a:ea typeface="+mn-ea"/>
              </a:rPr>
              <a:t>10-      10-</a:t>
            </a:r>
            <a:endParaRPr lang="zh-CN" altLang="en-US" dirty="0">
              <a:solidFill>
                <a:srgbClr val="C00000"/>
              </a:solidFill>
              <a:latin typeface="+mn-ea"/>
              <a:ea typeface="+mn-ea"/>
            </a:endParaRPr>
          </a:p>
        </p:txBody>
      </p:sp>
      <p:sp>
        <p:nvSpPr>
          <p:cNvPr id="71" name="矩形 70"/>
          <p:cNvSpPr/>
          <p:nvPr/>
        </p:nvSpPr>
        <p:spPr>
          <a:xfrm>
            <a:off x="2352783" y="1496653"/>
            <a:ext cx="612668" cy="400110"/>
          </a:xfrm>
          <a:prstGeom prst="rect">
            <a:avLst/>
          </a:prstGeom>
        </p:spPr>
        <p:txBody>
          <a:bodyPr wrap="none">
            <a:spAutoFit/>
          </a:bodyPr>
          <a:lstStyle/>
          <a:p>
            <a:pPr algn="l"/>
            <a:r>
              <a:rPr lang="en-US" altLang="zh-CN" b="0" dirty="0">
                <a:solidFill>
                  <a:srgbClr val="C00000"/>
                </a:solidFill>
                <a:latin typeface="Arial" pitchFamily="34" charset="0"/>
              </a:rPr>
              <a:t>00</a:t>
            </a:r>
            <a:r>
              <a:rPr lang="en-US" altLang="zh-CN" b="0" dirty="0">
                <a:solidFill>
                  <a:srgbClr val="000000"/>
                </a:solidFill>
                <a:latin typeface="Arial" pitchFamily="34" charset="0"/>
              </a:rPr>
              <a:t>0</a:t>
            </a:r>
            <a:endParaRPr lang="en-US" altLang="zh-CN" b="0" dirty="0">
              <a:latin typeface="Arial" pitchFamily="34" charset="0"/>
            </a:endParaRPr>
          </a:p>
        </p:txBody>
      </p:sp>
      <p:sp>
        <p:nvSpPr>
          <p:cNvPr id="72" name="矩形 71"/>
          <p:cNvSpPr/>
          <p:nvPr/>
        </p:nvSpPr>
        <p:spPr>
          <a:xfrm>
            <a:off x="2349518" y="1807538"/>
            <a:ext cx="612668" cy="400110"/>
          </a:xfrm>
          <a:prstGeom prst="rect">
            <a:avLst/>
          </a:prstGeom>
        </p:spPr>
        <p:txBody>
          <a:bodyPr wrap="none">
            <a:spAutoFit/>
          </a:bodyPr>
          <a:lstStyle/>
          <a:p>
            <a:pPr algn="l"/>
            <a:r>
              <a:rPr lang="en-US" altLang="zh-CN" b="0" dirty="0">
                <a:solidFill>
                  <a:srgbClr val="C00000"/>
                </a:solidFill>
                <a:latin typeface="Arial" pitchFamily="34" charset="0"/>
              </a:rPr>
              <a:t>00</a:t>
            </a:r>
            <a:r>
              <a:rPr lang="en-US" altLang="zh-CN" b="0" dirty="0">
                <a:solidFill>
                  <a:srgbClr val="000000"/>
                </a:solidFill>
                <a:latin typeface="Arial" pitchFamily="34" charset="0"/>
              </a:rPr>
              <a:t>1</a:t>
            </a:r>
            <a:endParaRPr lang="en-US" altLang="zh-CN" b="0" dirty="0">
              <a:latin typeface="Arial" pitchFamily="34" charset="0"/>
            </a:endParaRPr>
          </a:p>
        </p:txBody>
      </p:sp>
      <p:sp>
        <p:nvSpPr>
          <p:cNvPr id="73" name="矩形 72"/>
          <p:cNvSpPr/>
          <p:nvPr/>
        </p:nvSpPr>
        <p:spPr>
          <a:xfrm>
            <a:off x="2346121" y="2076363"/>
            <a:ext cx="612668" cy="400110"/>
          </a:xfrm>
          <a:prstGeom prst="rect">
            <a:avLst/>
          </a:prstGeom>
        </p:spPr>
        <p:txBody>
          <a:bodyPr wrap="none">
            <a:spAutoFit/>
          </a:bodyPr>
          <a:lstStyle/>
          <a:p>
            <a:pPr algn="l"/>
            <a:r>
              <a:rPr lang="en-US" altLang="zh-CN" b="0" dirty="0">
                <a:solidFill>
                  <a:srgbClr val="C00000"/>
                </a:solidFill>
                <a:latin typeface="Arial" pitchFamily="34" charset="0"/>
              </a:rPr>
              <a:t>01</a:t>
            </a:r>
            <a:r>
              <a:rPr lang="en-US" altLang="zh-CN" b="0" dirty="0">
                <a:solidFill>
                  <a:srgbClr val="000000"/>
                </a:solidFill>
                <a:latin typeface="Arial" pitchFamily="34" charset="0"/>
              </a:rPr>
              <a:t>0</a:t>
            </a:r>
            <a:endParaRPr lang="en-US" altLang="zh-CN" b="0" dirty="0">
              <a:latin typeface="Arial" pitchFamily="34" charset="0"/>
            </a:endParaRPr>
          </a:p>
        </p:txBody>
      </p:sp>
      <p:sp>
        <p:nvSpPr>
          <p:cNvPr id="74" name="矩形 73"/>
          <p:cNvSpPr/>
          <p:nvPr/>
        </p:nvSpPr>
        <p:spPr>
          <a:xfrm>
            <a:off x="2352783" y="2377633"/>
            <a:ext cx="593624" cy="400110"/>
          </a:xfrm>
          <a:prstGeom prst="rect">
            <a:avLst/>
          </a:prstGeom>
        </p:spPr>
        <p:txBody>
          <a:bodyPr wrap="none">
            <a:spAutoFit/>
          </a:bodyPr>
          <a:lstStyle/>
          <a:p>
            <a:pPr algn="l"/>
            <a:r>
              <a:rPr lang="en-US" altLang="zh-CN" b="0" dirty="0">
                <a:solidFill>
                  <a:srgbClr val="C00000"/>
                </a:solidFill>
                <a:latin typeface="Arial" pitchFamily="34" charset="0"/>
              </a:rPr>
              <a:t>01</a:t>
            </a:r>
            <a:r>
              <a:rPr lang="en-US" altLang="zh-CN" b="0" dirty="0">
                <a:solidFill>
                  <a:srgbClr val="000000"/>
                </a:solidFill>
                <a:latin typeface="Arial" pitchFamily="34" charset="0"/>
              </a:rPr>
              <a:t>1</a:t>
            </a:r>
            <a:endParaRPr lang="en-US" altLang="zh-CN" b="0" dirty="0">
              <a:latin typeface="Arial" pitchFamily="34" charset="0"/>
            </a:endParaRPr>
          </a:p>
        </p:txBody>
      </p:sp>
      <p:sp>
        <p:nvSpPr>
          <p:cNvPr id="75" name="矩形 74"/>
          <p:cNvSpPr/>
          <p:nvPr/>
        </p:nvSpPr>
        <p:spPr>
          <a:xfrm>
            <a:off x="2356091" y="2676968"/>
            <a:ext cx="612668" cy="400110"/>
          </a:xfrm>
          <a:prstGeom prst="rect">
            <a:avLst/>
          </a:prstGeom>
        </p:spPr>
        <p:txBody>
          <a:bodyPr wrap="none">
            <a:spAutoFit/>
          </a:bodyPr>
          <a:lstStyle/>
          <a:p>
            <a:pPr algn="l"/>
            <a:r>
              <a:rPr lang="en-US" altLang="zh-CN" b="0" dirty="0">
                <a:solidFill>
                  <a:srgbClr val="C00000"/>
                </a:solidFill>
                <a:latin typeface="Arial" pitchFamily="34" charset="0"/>
              </a:rPr>
              <a:t>10</a:t>
            </a:r>
            <a:r>
              <a:rPr lang="en-US" altLang="zh-CN" b="0" dirty="0">
                <a:solidFill>
                  <a:srgbClr val="000000"/>
                </a:solidFill>
                <a:latin typeface="Arial" pitchFamily="34" charset="0"/>
              </a:rPr>
              <a:t>0</a:t>
            </a:r>
            <a:endParaRPr lang="en-US" altLang="zh-CN" b="0" dirty="0">
              <a:latin typeface="Arial" pitchFamily="34" charset="0"/>
            </a:endParaRPr>
          </a:p>
        </p:txBody>
      </p:sp>
      <p:sp>
        <p:nvSpPr>
          <p:cNvPr id="76" name="矩形 75"/>
          <p:cNvSpPr/>
          <p:nvPr/>
        </p:nvSpPr>
        <p:spPr>
          <a:xfrm>
            <a:off x="2352826" y="2987853"/>
            <a:ext cx="574581"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1</a:t>
            </a:r>
            <a:endParaRPr lang="en-US" altLang="zh-CN" b="0" dirty="0">
              <a:latin typeface="Arial" pitchFamily="34" charset="0"/>
            </a:endParaRPr>
          </a:p>
        </p:txBody>
      </p:sp>
      <p:sp>
        <p:nvSpPr>
          <p:cNvPr id="77" name="矩形 76"/>
          <p:cNvSpPr/>
          <p:nvPr/>
        </p:nvSpPr>
        <p:spPr>
          <a:xfrm>
            <a:off x="2349429" y="3256678"/>
            <a:ext cx="593624"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0</a:t>
            </a:r>
            <a:endParaRPr lang="en-US" altLang="zh-CN" b="0" dirty="0">
              <a:latin typeface="Arial" pitchFamily="34" charset="0"/>
            </a:endParaRPr>
          </a:p>
        </p:txBody>
      </p:sp>
      <p:sp>
        <p:nvSpPr>
          <p:cNvPr id="78" name="矩形 77"/>
          <p:cNvSpPr/>
          <p:nvPr/>
        </p:nvSpPr>
        <p:spPr>
          <a:xfrm>
            <a:off x="2356091" y="3557948"/>
            <a:ext cx="574581" cy="400110"/>
          </a:xfrm>
          <a:prstGeom prst="rect">
            <a:avLst/>
          </a:prstGeom>
        </p:spPr>
        <p:txBody>
          <a:bodyPr wrap="none">
            <a:spAutoFit/>
          </a:bodyPr>
          <a:lstStyle/>
          <a:p>
            <a:pPr algn="l"/>
            <a:r>
              <a:rPr lang="en-US" altLang="zh-CN" b="0" dirty="0">
                <a:solidFill>
                  <a:srgbClr val="C00000"/>
                </a:solidFill>
                <a:latin typeface="Arial" pitchFamily="34" charset="0"/>
              </a:rPr>
              <a:t>11</a:t>
            </a:r>
            <a:r>
              <a:rPr lang="en-US" altLang="zh-CN" b="0" dirty="0">
                <a:solidFill>
                  <a:srgbClr val="000000"/>
                </a:solidFill>
                <a:latin typeface="Arial" pitchFamily="34" charset="0"/>
              </a:rPr>
              <a:t>1</a:t>
            </a:r>
            <a:endParaRPr lang="en-US" altLang="zh-CN" b="0" dirty="0">
              <a:latin typeface="Arial" pitchFamily="34" charset="0"/>
            </a:endParaRPr>
          </a:p>
        </p:txBody>
      </p:sp>
      <p:grpSp>
        <p:nvGrpSpPr>
          <p:cNvPr id="79" name="Group 10"/>
          <p:cNvGrpSpPr>
            <a:grpSpLocks/>
          </p:cNvGrpSpPr>
          <p:nvPr/>
        </p:nvGrpSpPr>
        <p:grpSpPr bwMode="auto">
          <a:xfrm>
            <a:off x="447374" y="4011228"/>
            <a:ext cx="6423108" cy="1817829"/>
            <a:chOff x="164" y="1062"/>
            <a:chExt cx="5377" cy="1373"/>
          </a:xfrm>
        </p:grpSpPr>
        <p:sp>
          <p:nvSpPr>
            <p:cNvPr id="80" name="Freeform 11"/>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1" name="Freeform 12"/>
            <p:cNvSpPr>
              <a:spLocks/>
            </p:cNvSpPr>
            <p:nvPr/>
          </p:nvSpPr>
          <p:spPr bwMode="auto">
            <a:xfrm>
              <a:off x="775"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2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7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7" y="463"/>
                  </a:lnTo>
                  <a:lnTo>
                    <a:pt x="974" y="438"/>
                  </a:lnTo>
                  <a:lnTo>
                    <a:pt x="971" y="414"/>
                  </a:lnTo>
                  <a:lnTo>
                    <a:pt x="968" y="389"/>
                  </a:lnTo>
                  <a:lnTo>
                    <a:pt x="962" y="366"/>
                  </a:lnTo>
                  <a:lnTo>
                    <a:pt x="956" y="343"/>
                  </a:lnTo>
                  <a:lnTo>
                    <a:pt x="948" y="320"/>
                  </a:lnTo>
                  <a:lnTo>
                    <a:pt x="939" y="297"/>
                  </a:lnTo>
                  <a:lnTo>
                    <a:pt x="929" y="275"/>
                  </a:lnTo>
                  <a:lnTo>
                    <a:pt x="919" y="255"/>
                  </a:lnTo>
                  <a:lnTo>
                    <a:pt x="906" y="233"/>
                  </a:lnTo>
                  <a:lnTo>
                    <a:pt x="894" y="213"/>
                  </a:lnTo>
                  <a:lnTo>
                    <a:pt x="880" y="195"/>
                  </a:lnTo>
                  <a:lnTo>
                    <a:pt x="866" y="177"/>
                  </a:lnTo>
                  <a:lnTo>
                    <a:pt x="851" y="160"/>
                  </a:lnTo>
                  <a:lnTo>
                    <a:pt x="834" y="143"/>
                  </a:lnTo>
                  <a:lnTo>
                    <a:pt x="817" y="126"/>
                  </a:lnTo>
                  <a:lnTo>
                    <a:pt x="799" y="110"/>
                  </a:lnTo>
                  <a:lnTo>
                    <a:pt x="780" y="96"/>
                  </a:lnTo>
                  <a:lnTo>
                    <a:pt x="762" y="83"/>
                  </a:lnTo>
                  <a:lnTo>
                    <a:pt x="742" y="69"/>
                  </a:lnTo>
                  <a:lnTo>
                    <a:pt x="722" y="58"/>
                  </a:lnTo>
                  <a:lnTo>
                    <a:pt x="700" y="47"/>
                  </a:lnTo>
                  <a:lnTo>
                    <a:pt x="678" y="36"/>
                  </a:lnTo>
                  <a:lnTo>
                    <a:pt x="657" y="29"/>
                  </a:lnTo>
                  <a:lnTo>
                    <a:pt x="634" y="21"/>
                  </a:lnTo>
                  <a:lnTo>
                    <a:pt x="611" y="15"/>
                  </a:lnTo>
                  <a:lnTo>
                    <a:pt x="588" y="9"/>
                  </a:lnTo>
                  <a:lnTo>
                    <a:pt x="563" y="4"/>
                  </a:lnTo>
                  <a:lnTo>
                    <a:pt x="538" y="1"/>
                  </a:lnTo>
                  <a:lnTo>
                    <a:pt x="514" y="0"/>
                  </a:lnTo>
                  <a:lnTo>
                    <a:pt x="489" y="0"/>
                  </a:lnTo>
                  <a:lnTo>
                    <a:pt x="463" y="0"/>
                  </a:lnTo>
                  <a:lnTo>
                    <a:pt x="438" y="1"/>
                  </a:lnTo>
                  <a:lnTo>
                    <a:pt x="414" y="4"/>
                  </a:lnTo>
                  <a:lnTo>
                    <a:pt x="391" y="9"/>
                  </a:lnTo>
                  <a:lnTo>
                    <a:pt x="366" y="15"/>
                  </a:lnTo>
                  <a:lnTo>
                    <a:pt x="343" y="21"/>
                  </a:lnTo>
                  <a:lnTo>
                    <a:pt x="320" y="29"/>
                  </a:lnTo>
                  <a:lnTo>
                    <a:pt x="298" y="36"/>
                  </a:lnTo>
                  <a:lnTo>
                    <a:pt x="277" y="47"/>
                  </a:lnTo>
                  <a:lnTo>
                    <a:pt x="255" y="58"/>
                  </a:lnTo>
                  <a:lnTo>
                    <a:pt x="235" y="69"/>
                  </a:lnTo>
                  <a:lnTo>
                    <a:pt x="215" y="83"/>
                  </a:lnTo>
                  <a:lnTo>
                    <a:pt x="197" y="96"/>
                  </a:lnTo>
                  <a:lnTo>
                    <a:pt x="178" y="110"/>
                  </a:lnTo>
                  <a:lnTo>
                    <a:pt x="160" y="126"/>
                  </a:lnTo>
                  <a:lnTo>
                    <a:pt x="143" y="143"/>
                  </a:lnTo>
                  <a:lnTo>
                    <a:pt x="126" y="160"/>
                  </a:lnTo>
                  <a:lnTo>
                    <a:pt x="112" y="177"/>
                  </a:lnTo>
                  <a:lnTo>
                    <a:pt x="97" y="195"/>
                  </a:lnTo>
                  <a:lnTo>
                    <a:pt x="83" y="213"/>
                  </a:lnTo>
                  <a:lnTo>
                    <a:pt x="70" y="233"/>
                  </a:lnTo>
                  <a:lnTo>
                    <a:pt x="58" y="255"/>
                  </a:lnTo>
                  <a:lnTo>
                    <a:pt x="47" y="275"/>
                  </a:lnTo>
                  <a:lnTo>
                    <a:pt x="38" y="297"/>
                  </a:lnTo>
                  <a:lnTo>
                    <a:pt x="29" y="320"/>
                  </a:lnTo>
                  <a:lnTo>
                    <a:pt x="21" y="343"/>
                  </a:lnTo>
                  <a:lnTo>
                    <a:pt x="15" y="366"/>
                  </a:lnTo>
                  <a:lnTo>
                    <a:pt x="9" y="389"/>
                  </a:lnTo>
                  <a:lnTo>
                    <a:pt x="6" y="414"/>
                  </a:lnTo>
                  <a:lnTo>
                    <a:pt x="3" y="438"/>
                  </a:lnTo>
                  <a:lnTo>
                    <a:pt x="0" y="463"/>
                  </a:lnTo>
                  <a:lnTo>
                    <a:pt x="0" y="487"/>
                  </a:lnTo>
                  <a:lnTo>
                    <a:pt x="0" y="512"/>
                  </a:lnTo>
                  <a:lnTo>
                    <a:pt x="3" y="537"/>
                  </a:lnTo>
                  <a:lnTo>
                    <a:pt x="6" y="561"/>
                  </a:lnTo>
                  <a:lnTo>
                    <a:pt x="9" y="586"/>
                  </a:lnTo>
                  <a:lnTo>
                    <a:pt x="15" y="609"/>
                  </a:lnTo>
                  <a:lnTo>
                    <a:pt x="21" y="632"/>
                  </a:lnTo>
                  <a:lnTo>
                    <a:pt x="29" y="655"/>
                  </a:lnTo>
                  <a:lnTo>
                    <a:pt x="38" y="678"/>
                  </a:lnTo>
                  <a:lnTo>
                    <a:pt x="47" y="700"/>
                  </a:lnTo>
                  <a:lnTo>
                    <a:pt x="58" y="720"/>
                  </a:lnTo>
                  <a:lnTo>
                    <a:pt x="70" y="741"/>
                  </a:lnTo>
                  <a:lnTo>
                    <a:pt x="83" y="761"/>
                  </a:lnTo>
                  <a:lnTo>
                    <a:pt x="97" y="780"/>
                  </a:lnTo>
                  <a:lnTo>
                    <a:pt x="112" y="798"/>
                  </a:lnTo>
                  <a:lnTo>
                    <a:pt x="126" y="817"/>
                  </a:lnTo>
                  <a:lnTo>
                    <a:pt x="143" y="834"/>
                  </a:lnTo>
                  <a:lnTo>
                    <a:pt x="160" y="849"/>
                  </a:lnTo>
                  <a:lnTo>
                    <a:pt x="178" y="864"/>
                  </a:lnTo>
                  <a:lnTo>
                    <a:pt x="197" y="878"/>
                  </a:lnTo>
                  <a:lnTo>
                    <a:pt x="215" y="892"/>
                  </a:lnTo>
                  <a:lnTo>
                    <a:pt x="235" y="906"/>
                  </a:lnTo>
                  <a:lnTo>
                    <a:pt x="255" y="917"/>
                  </a:lnTo>
                  <a:lnTo>
                    <a:pt x="277" y="928"/>
                  </a:lnTo>
                  <a:lnTo>
                    <a:pt x="298" y="938"/>
                  </a:lnTo>
                  <a:lnTo>
                    <a:pt x="320" y="946"/>
                  </a:lnTo>
                  <a:lnTo>
                    <a:pt x="343" y="954"/>
                  </a:lnTo>
                  <a:lnTo>
                    <a:pt x="366" y="961"/>
                  </a:lnTo>
                  <a:lnTo>
                    <a:pt x="391" y="966"/>
                  </a:lnTo>
                  <a:lnTo>
                    <a:pt x="414" y="971"/>
                  </a:lnTo>
                  <a:lnTo>
                    <a:pt x="438" y="974"/>
                  </a:lnTo>
                  <a:lnTo>
                    <a:pt x="463" y="975"/>
                  </a:lnTo>
                  <a:lnTo>
                    <a:pt x="489" y="977"/>
                  </a:lnTo>
                  <a:lnTo>
                    <a:pt x="514" y="975"/>
                  </a:lnTo>
                  <a:lnTo>
                    <a:pt x="538" y="974"/>
                  </a:lnTo>
                  <a:lnTo>
                    <a:pt x="563" y="971"/>
                  </a:lnTo>
                  <a:lnTo>
                    <a:pt x="588" y="966"/>
                  </a:lnTo>
                  <a:lnTo>
                    <a:pt x="611" y="961"/>
                  </a:lnTo>
                  <a:lnTo>
                    <a:pt x="634" y="954"/>
                  </a:lnTo>
                  <a:lnTo>
                    <a:pt x="657" y="946"/>
                  </a:lnTo>
                  <a:lnTo>
                    <a:pt x="678" y="938"/>
                  </a:lnTo>
                  <a:lnTo>
                    <a:pt x="700" y="928"/>
                  </a:lnTo>
                  <a:lnTo>
                    <a:pt x="722" y="917"/>
                  </a:lnTo>
                  <a:lnTo>
                    <a:pt x="742" y="906"/>
                  </a:lnTo>
                  <a:lnTo>
                    <a:pt x="762" y="892"/>
                  </a:lnTo>
                  <a:lnTo>
                    <a:pt x="780" y="878"/>
                  </a:lnTo>
                  <a:lnTo>
                    <a:pt x="799" y="864"/>
                  </a:lnTo>
                  <a:lnTo>
                    <a:pt x="817" y="849"/>
                  </a:lnTo>
                  <a:lnTo>
                    <a:pt x="834" y="834"/>
                  </a:lnTo>
                  <a:lnTo>
                    <a:pt x="851" y="817"/>
                  </a:lnTo>
                  <a:lnTo>
                    <a:pt x="866" y="798"/>
                  </a:lnTo>
                  <a:lnTo>
                    <a:pt x="880" y="780"/>
                  </a:lnTo>
                  <a:lnTo>
                    <a:pt x="894" y="761"/>
                  </a:lnTo>
                  <a:lnTo>
                    <a:pt x="906" y="741"/>
                  </a:lnTo>
                  <a:lnTo>
                    <a:pt x="919" y="720"/>
                  </a:lnTo>
                  <a:lnTo>
                    <a:pt x="929" y="700"/>
                  </a:lnTo>
                  <a:lnTo>
                    <a:pt x="939" y="678"/>
                  </a:lnTo>
                  <a:lnTo>
                    <a:pt x="948" y="655"/>
                  </a:lnTo>
                  <a:lnTo>
                    <a:pt x="956" y="632"/>
                  </a:lnTo>
                  <a:lnTo>
                    <a:pt x="962" y="609"/>
                  </a:lnTo>
                  <a:lnTo>
                    <a:pt x="968" y="586"/>
                  </a:lnTo>
                  <a:lnTo>
                    <a:pt x="971" y="561"/>
                  </a:lnTo>
                  <a:lnTo>
                    <a:pt x="974" y="537"/>
                  </a:lnTo>
                  <a:lnTo>
                    <a:pt x="977"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2" name="Rectangle 13"/>
            <p:cNvSpPr>
              <a:spLocks noChangeArrowheads="1"/>
            </p:cNvSpPr>
            <p:nvPr/>
          </p:nvSpPr>
          <p:spPr bwMode="auto">
            <a:xfrm>
              <a:off x="910" y="1614"/>
              <a:ext cx="21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gns</a:t>
              </a:r>
              <a:endParaRPr lang="en-US" b="0">
                <a:latin typeface="Arial" pitchFamily="34" charset="0"/>
              </a:endParaRPr>
            </a:p>
          </p:txBody>
        </p:sp>
        <p:sp>
          <p:nvSpPr>
            <p:cNvPr id="83" name="Rectangle 14"/>
            <p:cNvSpPr>
              <a:spLocks noChangeArrowheads="1"/>
            </p:cNvSpPr>
            <p:nvPr/>
          </p:nvSpPr>
          <p:spPr bwMode="auto">
            <a:xfrm>
              <a:off x="774"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100 001</a:t>
              </a:r>
              <a:endParaRPr lang="en-US" b="0">
                <a:latin typeface="Arial" pitchFamily="34" charset="0"/>
              </a:endParaRPr>
            </a:p>
          </p:txBody>
        </p:sp>
        <p:sp>
          <p:nvSpPr>
            <p:cNvPr id="84" name="Line 15"/>
            <p:cNvSpPr>
              <a:spLocks noChangeShapeType="1"/>
            </p:cNvSpPr>
            <p:nvPr/>
          </p:nvSpPr>
          <p:spPr bwMode="auto">
            <a:xfrm>
              <a:off x="1264"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85" name="Freeform 16"/>
            <p:cNvSpPr>
              <a:spLocks/>
            </p:cNvSpPr>
            <p:nvPr/>
          </p:nvSpPr>
          <p:spPr bwMode="auto">
            <a:xfrm>
              <a:off x="1909" y="1657"/>
              <a:ext cx="89" cy="58"/>
            </a:xfrm>
            <a:custGeom>
              <a:avLst/>
              <a:gdLst>
                <a:gd name="T0" fmla="*/ 0 w 177"/>
                <a:gd name="T1" fmla="*/ 0 h 117"/>
                <a:gd name="T2" fmla="*/ 23 w 177"/>
                <a:gd name="T3" fmla="*/ 7 h 117"/>
                <a:gd name="T4" fmla="*/ 0 w 177"/>
                <a:gd name="T5" fmla="*/ 14 h 117"/>
                <a:gd name="T6" fmla="*/ 0 w 177"/>
                <a:gd name="T7" fmla="*/ 0 h 117"/>
                <a:gd name="T8" fmla="*/ 0 60000 65536"/>
                <a:gd name="T9" fmla="*/ 0 60000 65536"/>
                <a:gd name="T10" fmla="*/ 0 60000 65536"/>
                <a:gd name="T11" fmla="*/ 0 60000 65536"/>
                <a:gd name="T12" fmla="*/ 0 w 177"/>
                <a:gd name="T13" fmla="*/ 0 h 117"/>
                <a:gd name="T14" fmla="*/ 177 w 177"/>
                <a:gd name="T15" fmla="*/ 117 h 117"/>
              </a:gdLst>
              <a:ahLst/>
              <a:cxnLst>
                <a:cxn ang="T8">
                  <a:pos x="T0" y="T1"/>
                </a:cxn>
                <a:cxn ang="T9">
                  <a:pos x="T2" y="T3"/>
                </a:cxn>
                <a:cxn ang="T10">
                  <a:pos x="T4" y="T5"/>
                </a:cxn>
                <a:cxn ang="T11">
                  <a:pos x="T6" y="T7"/>
                </a:cxn>
              </a:cxnLst>
              <a:rect l="T12" t="T13" r="T14" b="T15"/>
              <a:pathLst>
                <a:path w="177" h="117">
                  <a:moveTo>
                    <a:pt x="0" y="0"/>
                  </a:moveTo>
                  <a:lnTo>
                    <a:pt x="177"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6" name="Rectangle 17"/>
            <p:cNvSpPr>
              <a:spLocks noChangeArrowheads="1"/>
            </p:cNvSpPr>
            <p:nvPr/>
          </p:nvSpPr>
          <p:spPr bwMode="auto">
            <a:xfrm>
              <a:off x="1486" y="155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87" name="Freeform 18"/>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88" name="Freeform 19"/>
            <p:cNvSpPr>
              <a:spLocks/>
            </p:cNvSpPr>
            <p:nvPr/>
          </p:nvSpPr>
          <p:spPr bwMode="auto">
            <a:xfrm>
              <a:off x="1998"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1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1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7" y="463"/>
                  </a:lnTo>
                  <a:lnTo>
                    <a:pt x="975" y="438"/>
                  </a:lnTo>
                  <a:lnTo>
                    <a:pt x="972" y="414"/>
                  </a:lnTo>
                  <a:lnTo>
                    <a:pt x="967" y="389"/>
                  </a:lnTo>
                  <a:lnTo>
                    <a:pt x="963" y="366"/>
                  </a:lnTo>
                  <a:lnTo>
                    <a:pt x="955" y="343"/>
                  </a:lnTo>
                  <a:lnTo>
                    <a:pt x="947" y="320"/>
                  </a:lnTo>
                  <a:lnTo>
                    <a:pt x="940" y="297"/>
                  </a:lnTo>
                  <a:lnTo>
                    <a:pt x="929" y="275"/>
                  </a:lnTo>
                  <a:lnTo>
                    <a:pt x="918" y="255"/>
                  </a:lnTo>
                  <a:lnTo>
                    <a:pt x="907" y="233"/>
                  </a:lnTo>
                  <a:lnTo>
                    <a:pt x="893" y="213"/>
                  </a:lnTo>
                  <a:lnTo>
                    <a:pt x="880" y="195"/>
                  </a:lnTo>
                  <a:lnTo>
                    <a:pt x="866" y="177"/>
                  </a:lnTo>
                  <a:lnTo>
                    <a:pt x="850" y="160"/>
                  </a:lnTo>
                  <a:lnTo>
                    <a:pt x="835" y="143"/>
                  </a:lnTo>
                  <a:lnTo>
                    <a:pt x="818" y="126"/>
                  </a:lnTo>
                  <a:lnTo>
                    <a:pt x="800" y="110"/>
                  </a:lnTo>
                  <a:lnTo>
                    <a:pt x="781" y="96"/>
                  </a:lnTo>
                  <a:lnTo>
                    <a:pt x="763" y="83"/>
                  </a:lnTo>
                  <a:lnTo>
                    <a:pt x="743" y="69"/>
                  </a:lnTo>
                  <a:lnTo>
                    <a:pt x="721" y="58"/>
                  </a:lnTo>
                  <a:lnTo>
                    <a:pt x="701" y="47"/>
                  </a:lnTo>
                  <a:lnTo>
                    <a:pt x="679" y="36"/>
                  </a:lnTo>
                  <a:lnTo>
                    <a:pt x="656" y="29"/>
                  </a:lnTo>
                  <a:lnTo>
                    <a:pt x="633" y="21"/>
                  </a:lnTo>
                  <a:lnTo>
                    <a:pt x="610" y="15"/>
                  </a:lnTo>
                  <a:lnTo>
                    <a:pt x="587" y="9"/>
                  </a:lnTo>
                  <a:lnTo>
                    <a:pt x="562" y="4"/>
                  </a:lnTo>
                  <a:lnTo>
                    <a:pt x="538" y="1"/>
                  </a:lnTo>
                  <a:lnTo>
                    <a:pt x="513" y="0"/>
                  </a:lnTo>
                  <a:lnTo>
                    <a:pt x="489" y="0"/>
                  </a:lnTo>
                  <a:lnTo>
                    <a:pt x="464" y="0"/>
                  </a:lnTo>
                  <a:lnTo>
                    <a:pt x="439" y="1"/>
                  </a:lnTo>
                  <a:lnTo>
                    <a:pt x="415" y="4"/>
                  </a:lnTo>
                  <a:lnTo>
                    <a:pt x="390" y="9"/>
                  </a:lnTo>
                  <a:lnTo>
                    <a:pt x="367" y="15"/>
                  </a:lnTo>
                  <a:lnTo>
                    <a:pt x="344" y="21"/>
                  </a:lnTo>
                  <a:lnTo>
                    <a:pt x="321" y="29"/>
                  </a:lnTo>
                  <a:lnTo>
                    <a:pt x="298" y="36"/>
                  </a:lnTo>
                  <a:lnTo>
                    <a:pt x="276" y="47"/>
                  </a:lnTo>
                  <a:lnTo>
                    <a:pt x="256" y="58"/>
                  </a:lnTo>
                  <a:lnTo>
                    <a:pt x="234" y="69"/>
                  </a:lnTo>
                  <a:lnTo>
                    <a:pt x="214" y="83"/>
                  </a:lnTo>
                  <a:lnTo>
                    <a:pt x="196" y="96"/>
                  </a:lnTo>
                  <a:lnTo>
                    <a:pt x="178" y="110"/>
                  </a:lnTo>
                  <a:lnTo>
                    <a:pt x="161" y="126"/>
                  </a:lnTo>
                  <a:lnTo>
                    <a:pt x="144" y="143"/>
                  </a:lnTo>
                  <a:lnTo>
                    <a:pt x="127" y="160"/>
                  </a:lnTo>
                  <a:lnTo>
                    <a:pt x="111" y="177"/>
                  </a:lnTo>
                  <a:lnTo>
                    <a:pt x="97" y="195"/>
                  </a:lnTo>
                  <a:lnTo>
                    <a:pt x="84" y="213"/>
                  </a:lnTo>
                  <a:lnTo>
                    <a:pt x="70" y="233"/>
                  </a:lnTo>
                  <a:lnTo>
                    <a:pt x="59" y="255"/>
                  </a:lnTo>
                  <a:lnTo>
                    <a:pt x="48" y="275"/>
                  </a:lnTo>
                  <a:lnTo>
                    <a:pt x="37" y="297"/>
                  </a:lnTo>
                  <a:lnTo>
                    <a:pt x="30" y="320"/>
                  </a:lnTo>
                  <a:lnTo>
                    <a:pt x="22" y="343"/>
                  </a:lnTo>
                  <a:lnTo>
                    <a:pt x="16" y="366"/>
                  </a:lnTo>
                  <a:lnTo>
                    <a:pt x="10" y="389"/>
                  </a:lnTo>
                  <a:lnTo>
                    <a:pt x="5" y="414"/>
                  </a:lnTo>
                  <a:lnTo>
                    <a:pt x="2" y="438"/>
                  </a:lnTo>
                  <a:lnTo>
                    <a:pt x="0" y="463"/>
                  </a:lnTo>
                  <a:lnTo>
                    <a:pt x="0" y="487"/>
                  </a:lnTo>
                  <a:lnTo>
                    <a:pt x="0" y="512"/>
                  </a:lnTo>
                  <a:lnTo>
                    <a:pt x="2" y="537"/>
                  </a:lnTo>
                  <a:lnTo>
                    <a:pt x="5" y="561"/>
                  </a:lnTo>
                  <a:lnTo>
                    <a:pt x="10" y="586"/>
                  </a:lnTo>
                  <a:lnTo>
                    <a:pt x="16" y="609"/>
                  </a:lnTo>
                  <a:lnTo>
                    <a:pt x="22" y="632"/>
                  </a:lnTo>
                  <a:lnTo>
                    <a:pt x="30" y="655"/>
                  </a:lnTo>
                  <a:lnTo>
                    <a:pt x="37" y="678"/>
                  </a:lnTo>
                  <a:lnTo>
                    <a:pt x="48" y="700"/>
                  </a:lnTo>
                  <a:lnTo>
                    <a:pt x="59" y="720"/>
                  </a:lnTo>
                  <a:lnTo>
                    <a:pt x="70" y="741"/>
                  </a:lnTo>
                  <a:lnTo>
                    <a:pt x="84" y="761"/>
                  </a:lnTo>
                  <a:lnTo>
                    <a:pt x="97" y="780"/>
                  </a:lnTo>
                  <a:lnTo>
                    <a:pt x="111" y="798"/>
                  </a:lnTo>
                  <a:lnTo>
                    <a:pt x="127" y="817"/>
                  </a:lnTo>
                  <a:lnTo>
                    <a:pt x="144" y="834"/>
                  </a:lnTo>
                  <a:lnTo>
                    <a:pt x="161" y="849"/>
                  </a:lnTo>
                  <a:lnTo>
                    <a:pt x="178" y="864"/>
                  </a:lnTo>
                  <a:lnTo>
                    <a:pt x="196" y="878"/>
                  </a:lnTo>
                  <a:lnTo>
                    <a:pt x="214" y="892"/>
                  </a:lnTo>
                  <a:lnTo>
                    <a:pt x="234" y="906"/>
                  </a:lnTo>
                  <a:lnTo>
                    <a:pt x="256" y="917"/>
                  </a:lnTo>
                  <a:lnTo>
                    <a:pt x="276" y="928"/>
                  </a:lnTo>
                  <a:lnTo>
                    <a:pt x="298" y="938"/>
                  </a:lnTo>
                  <a:lnTo>
                    <a:pt x="321" y="946"/>
                  </a:lnTo>
                  <a:lnTo>
                    <a:pt x="344" y="954"/>
                  </a:lnTo>
                  <a:lnTo>
                    <a:pt x="367" y="961"/>
                  </a:lnTo>
                  <a:lnTo>
                    <a:pt x="390" y="966"/>
                  </a:lnTo>
                  <a:lnTo>
                    <a:pt x="415" y="971"/>
                  </a:lnTo>
                  <a:lnTo>
                    <a:pt x="439" y="974"/>
                  </a:lnTo>
                  <a:lnTo>
                    <a:pt x="464" y="975"/>
                  </a:lnTo>
                  <a:lnTo>
                    <a:pt x="489" y="977"/>
                  </a:lnTo>
                  <a:lnTo>
                    <a:pt x="513" y="975"/>
                  </a:lnTo>
                  <a:lnTo>
                    <a:pt x="538" y="974"/>
                  </a:lnTo>
                  <a:lnTo>
                    <a:pt x="562" y="971"/>
                  </a:lnTo>
                  <a:lnTo>
                    <a:pt x="587" y="966"/>
                  </a:lnTo>
                  <a:lnTo>
                    <a:pt x="610" y="961"/>
                  </a:lnTo>
                  <a:lnTo>
                    <a:pt x="633" y="954"/>
                  </a:lnTo>
                  <a:lnTo>
                    <a:pt x="656" y="946"/>
                  </a:lnTo>
                  <a:lnTo>
                    <a:pt x="679" y="938"/>
                  </a:lnTo>
                  <a:lnTo>
                    <a:pt x="701" y="928"/>
                  </a:lnTo>
                  <a:lnTo>
                    <a:pt x="721" y="917"/>
                  </a:lnTo>
                  <a:lnTo>
                    <a:pt x="743" y="906"/>
                  </a:lnTo>
                  <a:lnTo>
                    <a:pt x="763" y="892"/>
                  </a:lnTo>
                  <a:lnTo>
                    <a:pt x="781" y="878"/>
                  </a:lnTo>
                  <a:lnTo>
                    <a:pt x="800" y="864"/>
                  </a:lnTo>
                  <a:lnTo>
                    <a:pt x="818" y="849"/>
                  </a:lnTo>
                  <a:lnTo>
                    <a:pt x="835" y="834"/>
                  </a:lnTo>
                  <a:lnTo>
                    <a:pt x="850" y="817"/>
                  </a:lnTo>
                  <a:lnTo>
                    <a:pt x="866" y="798"/>
                  </a:lnTo>
                  <a:lnTo>
                    <a:pt x="880" y="780"/>
                  </a:lnTo>
                  <a:lnTo>
                    <a:pt x="893" y="761"/>
                  </a:lnTo>
                  <a:lnTo>
                    <a:pt x="907" y="741"/>
                  </a:lnTo>
                  <a:lnTo>
                    <a:pt x="918" y="720"/>
                  </a:lnTo>
                  <a:lnTo>
                    <a:pt x="929" y="700"/>
                  </a:lnTo>
                  <a:lnTo>
                    <a:pt x="940" y="678"/>
                  </a:lnTo>
                  <a:lnTo>
                    <a:pt x="947" y="655"/>
                  </a:lnTo>
                  <a:lnTo>
                    <a:pt x="955" y="632"/>
                  </a:lnTo>
                  <a:lnTo>
                    <a:pt x="963" y="609"/>
                  </a:lnTo>
                  <a:lnTo>
                    <a:pt x="967" y="586"/>
                  </a:lnTo>
                  <a:lnTo>
                    <a:pt x="972" y="561"/>
                  </a:lnTo>
                  <a:lnTo>
                    <a:pt x="975" y="537"/>
                  </a:lnTo>
                  <a:lnTo>
                    <a:pt x="977"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89" name="Rectangle 20"/>
            <p:cNvSpPr>
              <a:spLocks noChangeArrowheads="1"/>
            </p:cNvSpPr>
            <p:nvPr/>
          </p:nvSpPr>
          <p:spPr bwMode="auto">
            <a:xfrm>
              <a:off x="2136" y="1614"/>
              <a:ext cx="21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yns</a:t>
              </a:r>
              <a:endParaRPr lang="en-US" b="0">
                <a:latin typeface="Arial" pitchFamily="34" charset="0"/>
              </a:endParaRPr>
            </a:p>
          </p:txBody>
        </p:sp>
        <p:sp>
          <p:nvSpPr>
            <p:cNvPr id="90" name="Rectangle 21"/>
            <p:cNvSpPr>
              <a:spLocks noChangeArrowheads="1"/>
            </p:cNvSpPr>
            <p:nvPr/>
          </p:nvSpPr>
          <p:spPr bwMode="auto">
            <a:xfrm>
              <a:off x="1996"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010 001</a:t>
              </a:r>
              <a:endParaRPr lang="en-US" b="0">
                <a:latin typeface="Arial" pitchFamily="34" charset="0"/>
              </a:endParaRPr>
            </a:p>
          </p:txBody>
        </p:sp>
        <p:sp>
          <p:nvSpPr>
            <p:cNvPr id="91" name="Line 22"/>
            <p:cNvSpPr>
              <a:spLocks noChangeShapeType="1"/>
            </p:cNvSpPr>
            <p:nvPr/>
          </p:nvSpPr>
          <p:spPr bwMode="auto">
            <a:xfrm>
              <a:off x="2486"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2" name="Freeform 23"/>
            <p:cNvSpPr>
              <a:spLocks/>
            </p:cNvSpPr>
            <p:nvPr/>
          </p:nvSpPr>
          <p:spPr bwMode="auto">
            <a:xfrm>
              <a:off x="3132" y="1657"/>
              <a:ext cx="87" cy="58"/>
            </a:xfrm>
            <a:custGeom>
              <a:avLst/>
              <a:gdLst>
                <a:gd name="T0" fmla="*/ 0 w 176"/>
                <a:gd name="T1" fmla="*/ 0 h 117"/>
                <a:gd name="T2" fmla="*/ 21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3" name="Freeform 24"/>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4" name="Freeform 25"/>
            <p:cNvSpPr>
              <a:spLocks/>
            </p:cNvSpPr>
            <p:nvPr/>
          </p:nvSpPr>
          <p:spPr bwMode="auto">
            <a:xfrm>
              <a:off x="3219" y="1451"/>
              <a:ext cx="489" cy="489"/>
            </a:xfrm>
            <a:custGeom>
              <a:avLst/>
              <a:gdLst>
                <a:gd name="T0" fmla="*/ 122 w 978"/>
                <a:gd name="T1" fmla="*/ 55 h 977"/>
                <a:gd name="T2" fmla="*/ 121 w 978"/>
                <a:gd name="T3" fmla="*/ 46 h 977"/>
                <a:gd name="T4" fmla="*/ 118 w 978"/>
                <a:gd name="T5" fmla="*/ 38 h 977"/>
                <a:gd name="T6" fmla="*/ 114 w 978"/>
                <a:gd name="T7" fmla="*/ 30 h 977"/>
                <a:gd name="T8" fmla="*/ 109 w 978"/>
                <a:gd name="T9" fmla="*/ 23 h 977"/>
                <a:gd name="T10" fmla="*/ 103 w 978"/>
                <a:gd name="T11" fmla="*/ 16 h 977"/>
                <a:gd name="T12" fmla="*/ 96 w 978"/>
                <a:gd name="T13" fmla="*/ 11 h 977"/>
                <a:gd name="T14" fmla="*/ 88 w 978"/>
                <a:gd name="T15" fmla="*/ 6 h 977"/>
                <a:gd name="T16" fmla="*/ 80 w 978"/>
                <a:gd name="T17" fmla="*/ 3 h 977"/>
                <a:gd name="T18" fmla="*/ 71 w 978"/>
                <a:gd name="T19" fmla="*/ 1 h 977"/>
                <a:gd name="T20" fmla="*/ 62 w 978"/>
                <a:gd name="T21" fmla="*/ 0 h 977"/>
                <a:gd name="T22" fmla="*/ 52 w 978"/>
                <a:gd name="T23" fmla="*/ 1 h 977"/>
                <a:gd name="T24" fmla="*/ 43 w 978"/>
                <a:gd name="T25" fmla="*/ 3 h 977"/>
                <a:gd name="T26" fmla="*/ 35 w 978"/>
                <a:gd name="T27" fmla="*/ 6 h 977"/>
                <a:gd name="T28" fmla="*/ 27 w 978"/>
                <a:gd name="T29" fmla="*/ 11 h 977"/>
                <a:gd name="T30" fmla="*/ 20 w 978"/>
                <a:gd name="T31" fmla="*/ 16 h 977"/>
                <a:gd name="T32" fmla="*/ 14 w 978"/>
                <a:gd name="T33" fmla="*/ 23 h 977"/>
                <a:gd name="T34" fmla="*/ 9 w 978"/>
                <a:gd name="T35" fmla="*/ 30 h 977"/>
                <a:gd name="T36" fmla="*/ 5 w 978"/>
                <a:gd name="T37" fmla="*/ 38 h 977"/>
                <a:gd name="T38" fmla="*/ 2 w 978"/>
                <a:gd name="T39" fmla="*/ 46 h 977"/>
                <a:gd name="T40" fmla="*/ 1 w 978"/>
                <a:gd name="T41" fmla="*/ 55 h 977"/>
                <a:gd name="T42" fmla="*/ 0 w 978"/>
                <a:gd name="T43" fmla="*/ 64 h 977"/>
                <a:gd name="T44" fmla="*/ 2 w 978"/>
                <a:gd name="T45" fmla="*/ 74 h 977"/>
                <a:gd name="T46" fmla="*/ 4 w 978"/>
                <a:gd name="T47" fmla="*/ 82 h 977"/>
                <a:gd name="T48" fmla="*/ 8 w 978"/>
                <a:gd name="T49" fmla="*/ 90 h 977"/>
                <a:gd name="T50" fmla="*/ 13 w 978"/>
                <a:gd name="T51" fmla="*/ 98 h 977"/>
                <a:gd name="T52" fmla="*/ 18 w 978"/>
                <a:gd name="T53" fmla="*/ 105 h 977"/>
                <a:gd name="T54" fmla="*/ 25 w 978"/>
                <a:gd name="T55" fmla="*/ 110 h 977"/>
                <a:gd name="T56" fmla="*/ 32 w 978"/>
                <a:gd name="T57" fmla="*/ 115 h 977"/>
                <a:gd name="T58" fmla="*/ 40 w 978"/>
                <a:gd name="T59" fmla="*/ 119 h 977"/>
                <a:gd name="T60" fmla="*/ 49 w 978"/>
                <a:gd name="T61" fmla="*/ 121 h 977"/>
                <a:gd name="T62" fmla="*/ 58 w 978"/>
                <a:gd name="T63" fmla="*/ 122 h 977"/>
                <a:gd name="T64" fmla="*/ 68 w 978"/>
                <a:gd name="T65" fmla="*/ 122 h 977"/>
                <a:gd name="T66" fmla="*/ 77 w 978"/>
                <a:gd name="T67" fmla="*/ 121 h 977"/>
                <a:gd name="T68" fmla="*/ 85 w 978"/>
                <a:gd name="T69" fmla="*/ 118 h 977"/>
                <a:gd name="T70" fmla="*/ 93 w 978"/>
                <a:gd name="T71" fmla="*/ 114 h 977"/>
                <a:gd name="T72" fmla="*/ 100 w 978"/>
                <a:gd name="T73" fmla="*/ 108 h 977"/>
                <a:gd name="T74" fmla="*/ 107 w 978"/>
                <a:gd name="T75" fmla="*/ 103 h 977"/>
                <a:gd name="T76" fmla="*/ 112 w 978"/>
                <a:gd name="T77" fmla="*/ 96 h 977"/>
                <a:gd name="T78" fmla="*/ 117 w 978"/>
                <a:gd name="T79" fmla="*/ 88 h 977"/>
                <a:gd name="T80" fmla="*/ 120 w 978"/>
                <a:gd name="T81" fmla="*/ 79 h 977"/>
                <a:gd name="T82" fmla="*/ 122 w 978"/>
                <a:gd name="T83" fmla="*/ 71 h 977"/>
                <a:gd name="T84" fmla="*/ 123 w 978"/>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8"/>
                <a:gd name="T130" fmla="*/ 0 h 977"/>
                <a:gd name="T131" fmla="*/ 978 w 978"/>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8" h="977">
                  <a:moveTo>
                    <a:pt x="978" y="487"/>
                  </a:moveTo>
                  <a:lnTo>
                    <a:pt x="978" y="463"/>
                  </a:lnTo>
                  <a:lnTo>
                    <a:pt x="974" y="438"/>
                  </a:lnTo>
                  <a:lnTo>
                    <a:pt x="971" y="414"/>
                  </a:lnTo>
                  <a:lnTo>
                    <a:pt x="968" y="389"/>
                  </a:lnTo>
                  <a:lnTo>
                    <a:pt x="962" y="366"/>
                  </a:lnTo>
                  <a:lnTo>
                    <a:pt x="956" y="343"/>
                  </a:lnTo>
                  <a:lnTo>
                    <a:pt x="948" y="320"/>
                  </a:lnTo>
                  <a:lnTo>
                    <a:pt x="939" y="297"/>
                  </a:lnTo>
                  <a:lnTo>
                    <a:pt x="930" y="275"/>
                  </a:lnTo>
                  <a:lnTo>
                    <a:pt x="919" y="255"/>
                  </a:lnTo>
                  <a:lnTo>
                    <a:pt x="907" y="233"/>
                  </a:lnTo>
                  <a:lnTo>
                    <a:pt x="894" y="215"/>
                  </a:lnTo>
                  <a:lnTo>
                    <a:pt x="881" y="195"/>
                  </a:lnTo>
                  <a:lnTo>
                    <a:pt x="867" y="177"/>
                  </a:lnTo>
                  <a:lnTo>
                    <a:pt x="851" y="160"/>
                  </a:lnTo>
                  <a:lnTo>
                    <a:pt x="834" y="143"/>
                  </a:lnTo>
                  <a:lnTo>
                    <a:pt x="817" y="126"/>
                  </a:lnTo>
                  <a:lnTo>
                    <a:pt x="800" y="110"/>
                  </a:lnTo>
                  <a:lnTo>
                    <a:pt x="782" y="96"/>
                  </a:lnTo>
                  <a:lnTo>
                    <a:pt x="762" y="83"/>
                  </a:lnTo>
                  <a:lnTo>
                    <a:pt x="742" y="70"/>
                  </a:lnTo>
                  <a:lnTo>
                    <a:pt x="722" y="58"/>
                  </a:lnTo>
                  <a:lnTo>
                    <a:pt x="700" y="47"/>
                  </a:lnTo>
                  <a:lnTo>
                    <a:pt x="679" y="36"/>
                  </a:lnTo>
                  <a:lnTo>
                    <a:pt x="657" y="29"/>
                  </a:lnTo>
                  <a:lnTo>
                    <a:pt x="634" y="21"/>
                  </a:lnTo>
                  <a:lnTo>
                    <a:pt x="611" y="15"/>
                  </a:lnTo>
                  <a:lnTo>
                    <a:pt x="588" y="9"/>
                  </a:lnTo>
                  <a:lnTo>
                    <a:pt x="563" y="4"/>
                  </a:lnTo>
                  <a:lnTo>
                    <a:pt x="539" y="1"/>
                  </a:lnTo>
                  <a:lnTo>
                    <a:pt x="514" y="0"/>
                  </a:lnTo>
                  <a:lnTo>
                    <a:pt x="489" y="0"/>
                  </a:lnTo>
                  <a:lnTo>
                    <a:pt x="463" y="0"/>
                  </a:lnTo>
                  <a:lnTo>
                    <a:pt x="439" y="1"/>
                  </a:lnTo>
                  <a:lnTo>
                    <a:pt x="414" y="4"/>
                  </a:lnTo>
                  <a:lnTo>
                    <a:pt x="391" y="9"/>
                  </a:lnTo>
                  <a:lnTo>
                    <a:pt x="366" y="15"/>
                  </a:lnTo>
                  <a:lnTo>
                    <a:pt x="343" y="21"/>
                  </a:lnTo>
                  <a:lnTo>
                    <a:pt x="320" y="29"/>
                  </a:lnTo>
                  <a:lnTo>
                    <a:pt x="299" y="36"/>
                  </a:lnTo>
                  <a:lnTo>
                    <a:pt x="277" y="47"/>
                  </a:lnTo>
                  <a:lnTo>
                    <a:pt x="255" y="58"/>
                  </a:lnTo>
                  <a:lnTo>
                    <a:pt x="235" y="70"/>
                  </a:lnTo>
                  <a:lnTo>
                    <a:pt x="215" y="83"/>
                  </a:lnTo>
                  <a:lnTo>
                    <a:pt x="197" y="96"/>
                  </a:lnTo>
                  <a:lnTo>
                    <a:pt x="178" y="110"/>
                  </a:lnTo>
                  <a:lnTo>
                    <a:pt x="160" y="126"/>
                  </a:lnTo>
                  <a:lnTo>
                    <a:pt x="143" y="143"/>
                  </a:lnTo>
                  <a:lnTo>
                    <a:pt x="128" y="160"/>
                  </a:lnTo>
                  <a:lnTo>
                    <a:pt x="112" y="177"/>
                  </a:lnTo>
                  <a:lnTo>
                    <a:pt x="97" y="195"/>
                  </a:lnTo>
                  <a:lnTo>
                    <a:pt x="83" y="215"/>
                  </a:lnTo>
                  <a:lnTo>
                    <a:pt x="71" y="233"/>
                  </a:lnTo>
                  <a:lnTo>
                    <a:pt x="58" y="255"/>
                  </a:lnTo>
                  <a:lnTo>
                    <a:pt x="48" y="275"/>
                  </a:lnTo>
                  <a:lnTo>
                    <a:pt x="38" y="297"/>
                  </a:lnTo>
                  <a:lnTo>
                    <a:pt x="29" y="320"/>
                  </a:lnTo>
                  <a:lnTo>
                    <a:pt x="21" y="343"/>
                  </a:lnTo>
                  <a:lnTo>
                    <a:pt x="15" y="366"/>
                  </a:lnTo>
                  <a:lnTo>
                    <a:pt x="9" y="389"/>
                  </a:lnTo>
                  <a:lnTo>
                    <a:pt x="6" y="414"/>
                  </a:lnTo>
                  <a:lnTo>
                    <a:pt x="3" y="438"/>
                  </a:lnTo>
                  <a:lnTo>
                    <a:pt x="0" y="463"/>
                  </a:lnTo>
                  <a:lnTo>
                    <a:pt x="0" y="487"/>
                  </a:lnTo>
                  <a:lnTo>
                    <a:pt x="0" y="512"/>
                  </a:lnTo>
                  <a:lnTo>
                    <a:pt x="3" y="538"/>
                  </a:lnTo>
                  <a:lnTo>
                    <a:pt x="6" y="561"/>
                  </a:lnTo>
                  <a:lnTo>
                    <a:pt x="9" y="586"/>
                  </a:lnTo>
                  <a:lnTo>
                    <a:pt x="15" y="609"/>
                  </a:lnTo>
                  <a:lnTo>
                    <a:pt x="21" y="632"/>
                  </a:lnTo>
                  <a:lnTo>
                    <a:pt x="29" y="655"/>
                  </a:lnTo>
                  <a:lnTo>
                    <a:pt x="38" y="678"/>
                  </a:lnTo>
                  <a:lnTo>
                    <a:pt x="48" y="700"/>
                  </a:lnTo>
                  <a:lnTo>
                    <a:pt x="58" y="720"/>
                  </a:lnTo>
                  <a:lnTo>
                    <a:pt x="71" y="741"/>
                  </a:lnTo>
                  <a:lnTo>
                    <a:pt x="83" y="761"/>
                  </a:lnTo>
                  <a:lnTo>
                    <a:pt x="97" y="780"/>
                  </a:lnTo>
                  <a:lnTo>
                    <a:pt x="112" y="798"/>
                  </a:lnTo>
                  <a:lnTo>
                    <a:pt x="128" y="817"/>
                  </a:lnTo>
                  <a:lnTo>
                    <a:pt x="143" y="834"/>
                  </a:lnTo>
                  <a:lnTo>
                    <a:pt x="160" y="849"/>
                  </a:lnTo>
                  <a:lnTo>
                    <a:pt x="178" y="864"/>
                  </a:lnTo>
                  <a:lnTo>
                    <a:pt x="197" y="878"/>
                  </a:lnTo>
                  <a:lnTo>
                    <a:pt x="215" y="892"/>
                  </a:lnTo>
                  <a:lnTo>
                    <a:pt x="235" y="906"/>
                  </a:lnTo>
                  <a:lnTo>
                    <a:pt x="255" y="917"/>
                  </a:lnTo>
                  <a:lnTo>
                    <a:pt x="277" y="928"/>
                  </a:lnTo>
                  <a:lnTo>
                    <a:pt x="299" y="938"/>
                  </a:lnTo>
                  <a:lnTo>
                    <a:pt x="320" y="946"/>
                  </a:lnTo>
                  <a:lnTo>
                    <a:pt x="343" y="954"/>
                  </a:lnTo>
                  <a:lnTo>
                    <a:pt x="366" y="961"/>
                  </a:lnTo>
                  <a:lnTo>
                    <a:pt x="391" y="966"/>
                  </a:lnTo>
                  <a:lnTo>
                    <a:pt x="414" y="971"/>
                  </a:lnTo>
                  <a:lnTo>
                    <a:pt x="439" y="974"/>
                  </a:lnTo>
                  <a:lnTo>
                    <a:pt x="463" y="975"/>
                  </a:lnTo>
                  <a:lnTo>
                    <a:pt x="489" y="977"/>
                  </a:lnTo>
                  <a:lnTo>
                    <a:pt x="514" y="975"/>
                  </a:lnTo>
                  <a:lnTo>
                    <a:pt x="539" y="974"/>
                  </a:lnTo>
                  <a:lnTo>
                    <a:pt x="563" y="971"/>
                  </a:lnTo>
                  <a:lnTo>
                    <a:pt x="588" y="966"/>
                  </a:lnTo>
                  <a:lnTo>
                    <a:pt x="611" y="961"/>
                  </a:lnTo>
                  <a:lnTo>
                    <a:pt x="634" y="954"/>
                  </a:lnTo>
                  <a:lnTo>
                    <a:pt x="657" y="946"/>
                  </a:lnTo>
                  <a:lnTo>
                    <a:pt x="679" y="938"/>
                  </a:lnTo>
                  <a:lnTo>
                    <a:pt x="700" y="928"/>
                  </a:lnTo>
                  <a:lnTo>
                    <a:pt x="722" y="917"/>
                  </a:lnTo>
                  <a:lnTo>
                    <a:pt x="742" y="906"/>
                  </a:lnTo>
                  <a:lnTo>
                    <a:pt x="762" y="892"/>
                  </a:lnTo>
                  <a:lnTo>
                    <a:pt x="782" y="878"/>
                  </a:lnTo>
                  <a:lnTo>
                    <a:pt x="800" y="864"/>
                  </a:lnTo>
                  <a:lnTo>
                    <a:pt x="817" y="849"/>
                  </a:lnTo>
                  <a:lnTo>
                    <a:pt x="834" y="834"/>
                  </a:lnTo>
                  <a:lnTo>
                    <a:pt x="851" y="817"/>
                  </a:lnTo>
                  <a:lnTo>
                    <a:pt x="867" y="798"/>
                  </a:lnTo>
                  <a:lnTo>
                    <a:pt x="881" y="780"/>
                  </a:lnTo>
                  <a:lnTo>
                    <a:pt x="894" y="761"/>
                  </a:lnTo>
                  <a:lnTo>
                    <a:pt x="907" y="741"/>
                  </a:lnTo>
                  <a:lnTo>
                    <a:pt x="919" y="720"/>
                  </a:lnTo>
                  <a:lnTo>
                    <a:pt x="930" y="700"/>
                  </a:lnTo>
                  <a:lnTo>
                    <a:pt x="939" y="678"/>
                  </a:lnTo>
                  <a:lnTo>
                    <a:pt x="948" y="655"/>
                  </a:lnTo>
                  <a:lnTo>
                    <a:pt x="956" y="632"/>
                  </a:lnTo>
                  <a:lnTo>
                    <a:pt x="962" y="609"/>
                  </a:lnTo>
                  <a:lnTo>
                    <a:pt x="968" y="586"/>
                  </a:lnTo>
                  <a:lnTo>
                    <a:pt x="971" y="561"/>
                  </a:lnTo>
                  <a:lnTo>
                    <a:pt x="974" y="538"/>
                  </a:lnTo>
                  <a:lnTo>
                    <a:pt x="978" y="512"/>
                  </a:lnTo>
                  <a:lnTo>
                    <a:pt x="978"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5" name="Rectangle 26"/>
            <p:cNvSpPr>
              <a:spLocks noChangeArrowheads="1"/>
            </p:cNvSpPr>
            <p:nvPr/>
          </p:nvSpPr>
          <p:spPr bwMode="auto">
            <a:xfrm>
              <a:off x="3340" y="1614"/>
              <a:ext cx="249"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gew</a:t>
              </a:r>
              <a:endParaRPr lang="en-US" b="0">
                <a:latin typeface="Arial" pitchFamily="34" charset="0"/>
              </a:endParaRPr>
            </a:p>
          </p:txBody>
        </p:sp>
        <p:sp>
          <p:nvSpPr>
            <p:cNvPr id="96" name="Freeform 27"/>
            <p:cNvSpPr>
              <a:spLocks/>
            </p:cNvSpPr>
            <p:nvPr/>
          </p:nvSpPr>
          <p:spPr bwMode="auto">
            <a:xfrm>
              <a:off x="567" y="1208"/>
              <a:ext cx="836" cy="382"/>
            </a:xfrm>
            <a:custGeom>
              <a:avLst/>
              <a:gdLst>
                <a:gd name="T0" fmla="*/ 174 w 1670"/>
                <a:gd name="T1" fmla="*/ 94 h 764"/>
                <a:gd name="T2" fmla="*/ 181 w 1670"/>
                <a:gd name="T3" fmla="*/ 90 h 764"/>
                <a:gd name="T4" fmla="*/ 188 w 1670"/>
                <a:gd name="T5" fmla="*/ 86 h 764"/>
                <a:gd name="T6" fmla="*/ 194 w 1670"/>
                <a:gd name="T7" fmla="*/ 82 h 764"/>
                <a:gd name="T8" fmla="*/ 199 w 1670"/>
                <a:gd name="T9" fmla="*/ 78 h 764"/>
                <a:gd name="T10" fmla="*/ 203 w 1670"/>
                <a:gd name="T11" fmla="*/ 74 h 764"/>
                <a:gd name="T12" fmla="*/ 206 w 1670"/>
                <a:gd name="T13" fmla="*/ 69 h 764"/>
                <a:gd name="T14" fmla="*/ 208 w 1670"/>
                <a:gd name="T15" fmla="*/ 65 h 764"/>
                <a:gd name="T16" fmla="*/ 210 w 1670"/>
                <a:gd name="T17" fmla="*/ 60 h 764"/>
                <a:gd name="T18" fmla="*/ 209 w 1670"/>
                <a:gd name="T19" fmla="*/ 55 h 764"/>
                <a:gd name="T20" fmla="*/ 208 w 1670"/>
                <a:gd name="T21" fmla="*/ 50 h 764"/>
                <a:gd name="T22" fmla="*/ 206 w 1670"/>
                <a:gd name="T23" fmla="*/ 47 h 764"/>
                <a:gd name="T24" fmla="*/ 204 w 1670"/>
                <a:gd name="T25" fmla="*/ 43 h 764"/>
                <a:gd name="T26" fmla="*/ 202 w 1670"/>
                <a:gd name="T27" fmla="*/ 40 h 764"/>
                <a:gd name="T28" fmla="*/ 196 w 1670"/>
                <a:gd name="T29" fmla="*/ 35 h 764"/>
                <a:gd name="T30" fmla="*/ 189 w 1670"/>
                <a:gd name="T31" fmla="*/ 29 h 764"/>
                <a:gd name="T32" fmla="*/ 180 w 1670"/>
                <a:gd name="T33" fmla="*/ 23 h 764"/>
                <a:gd name="T34" fmla="*/ 170 w 1670"/>
                <a:gd name="T35" fmla="*/ 17 h 764"/>
                <a:gd name="T36" fmla="*/ 159 w 1670"/>
                <a:gd name="T37" fmla="*/ 12 h 764"/>
                <a:gd name="T38" fmla="*/ 147 w 1670"/>
                <a:gd name="T39" fmla="*/ 8 h 764"/>
                <a:gd name="T40" fmla="*/ 135 w 1670"/>
                <a:gd name="T41" fmla="*/ 5 h 764"/>
                <a:gd name="T42" fmla="*/ 123 w 1670"/>
                <a:gd name="T43" fmla="*/ 2 h 764"/>
                <a:gd name="T44" fmla="*/ 111 w 1670"/>
                <a:gd name="T45" fmla="*/ 1 h 764"/>
                <a:gd name="T46" fmla="*/ 100 w 1670"/>
                <a:gd name="T47" fmla="*/ 0 h 764"/>
                <a:gd name="T48" fmla="*/ 90 w 1670"/>
                <a:gd name="T49" fmla="*/ 1 h 764"/>
                <a:gd name="T50" fmla="*/ 81 w 1670"/>
                <a:gd name="T51" fmla="*/ 2 h 764"/>
                <a:gd name="T52" fmla="*/ 72 w 1670"/>
                <a:gd name="T53" fmla="*/ 4 h 764"/>
                <a:gd name="T54" fmla="*/ 64 w 1670"/>
                <a:gd name="T55" fmla="*/ 7 h 764"/>
                <a:gd name="T56" fmla="*/ 56 w 1670"/>
                <a:gd name="T57" fmla="*/ 9 h 764"/>
                <a:gd name="T58" fmla="*/ 48 w 1670"/>
                <a:gd name="T59" fmla="*/ 13 h 764"/>
                <a:gd name="T60" fmla="*/ 41 w 1670"/>
                <a:gd name="T61" fmla="*/ 16 h 764"/>
                <a:gd name="T62" fmla="*/ 34 w 1670"/>
                <a:gd name="T63" fmla="*/ 20 h 764"/>
                <a:gd name="T64" fmla="*/ 28 w 1670"/>
                <a:gd name="T65" fmla="*/ 24 h 764"/>
                <a:gd name="T66" fmla="*/ 23 w 1670"/>
                <a:gd name="T67" fmla="*/ 29 h 764"/>
                <a:gd name="T68" fmla="*/ 18 w 1670"/>
                <a:gd name="T69" fmla="*/ 32 h 764"/>
                <a:gd name="T70" fmla="*/ 14 w 1670"/>
                <a:gd name="T71" fmla="*/ 36 h 764"/>
                <a:gd name="T72" fmla="*/ 10 w 1670"/>
                <a:gd name="T73" fmla="*/ 40 h 764"/>
                <a:gd name="T74" fmla="*/ 7 w 1670"/>
                <a:gd name="T75" fmla="*/ 44 h 764"/>
                <a:gd name="T76" fmla="*/ 5 w 1670"/>
                <a:gd name="T77" fmla="*/ 48 h 764"/>
                <a:gd name="T78" fmla="*/ 3 w 1670"/>
                <a:gd name="T79" fmla="*/ 52 h 764"/>
                <a:gd name="T80" fmla="*/ 2 w 1670"/>
                <a:gd name="T81" fmla="*/ 56 h 764"/>
                <a:gd name="T82" fmla="*/ 1 w 1670"/>
                <a:gd name="T83" fmla="*/ 59 h 764"/>
                <a:gd name="T84" fmla="*/ 0 w 1670"/>
                <a:gd name="T85" fmla="*/ 63 h 764"/>
                <a:gd name="T86" fmla="*/ 1 w 1670"/>
                <a:gd name="T87" fmla="*/ 66 h 764"/>
                <a:gd name="T88" fmla="*/ 1 w 1670"/>
                <a:gd name="T89" fmla="*/ 70 h 764"/>
                <a:gd name="T90" fmla="*/ 3 w 1670"/>
                <a:gd name="T91" fmla="*/ 73 h 764"/>
                <a:gd name="T92" fmla="*/ 4 w 1670"/>
                <a:gd name="T93" fmla="*/ 76 h 764"/>
                <a:gd name="T94" fmla="*/ 6 w 1670"/>
                <a:gd name="T95" fmla="*/ 79 h 764"/>
                <a:gd name="T96" fmla="*/ 9 w 1670"/>
                <a:gd name="T97" fmla="*/ 82 h 764"/>
                <a:gd name="T98" fmla="*/ 12 w 1670"/>
                <a:gd name="T99" fmla="*/ 84 h 764"/>
                <a:gd name="T100" fmla="*/ 16 w 1670"/>
                <a:gd name="T101" fmla="*/ 87 h 764"/>
                <a:gd name="T102" fmla="*/ 20 w 1670"/>
                <a:gd name="T103" fmla="*/ 89 h 764"/>
                <a:gd name="T104" fmla="*/ 25 w 1670"/>
                <a:gd name="T105" fmla="*/ 91 h 764"/>
                <a:gd name="T106" fmla="*/ 30 w 1670"/>
                <a:gd name="T107" fmla="*/ 93 h 764"/>
                <a:gd name="T108" fmla="*/ 35 w 1670"/>
                <a:gd name="T109" fmla="*/ 95 h 7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670"/>
                <a:gd name="T166" fmla="*/ 0 h 764"/>
                <a:gd name="T167" fmla="*/ 1670 w 1670"/>
                <a:gd name="T168" fmla="*/ 764 h 764"/>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670" h="764">
                  <a:moveTo>
                    <a:pt x="1345" y="764"/>
                  </a:moveTo>
                  <a:lnTo>
                    <a:pt x="1365" y="754"/>
                  </a:lnTo>
                  <a:lnTo>
                    <a:pt x="1387" y="745"/>
                  </a:lnTo>
                  <a:lnTo>
                    <a:pt x="1407" y="736"/>
                  </a:lnTo>
                  <a:lnTo>
                    <a:pt x="1426" y="727"/>
                  </a:lnTo>
                  <a:lnTo>
                    <a:pt x="1444" y="717"/>
                  </a:lnTo>
                  <a:lnTo>
                    <a:pt x="1462" y="707"/>
                  </a:lnTo>
                  <a:lnTo>
                    <a:pt x="1481" y="696"/>
                  </a:lnTo>
                  <a:lnTo>
                    <a:pt x="1498" y="687"/>
                  </a:lnTo>
                  <a:lnTo>
                    <a:pt x="1513" y="676"/>
                  </a:lnTo>
                  <a:lnTo>
                    <a:pt x="1530" y="665"/>
                  </a:lnTo>
                  <a:lnTo>
                    <a:pt x="1544" y="654"/>
                  </a:lnTo>
                  <a:lnTo>
                    <a:pt x="1559" y="643"/>
                  </a:lnTo>
                  <a:lnTo>
                    <a:pt x="1572" y="633"/>
                  </a:lnTo>
                  <a:lnTo>
                    <a:pt x="1586" y="620"/>
                  </a:lnTo>
                  <a:lnTo>
                    <a:pt x="1596" y="610"/>
                  </a:lnTo>
                  <a:lnTo>
                    <a:pt x="1609" y="597"/>
                  </a:lnTo>
                  <a:lnTo>
                    <a:pt x="1618" y="587"/>
                  </a:lnTo>
                  <a:lnTo>
                    <a:pt x="1627" y="574"/>
                  </a:lnTo>
                  <a:lnTo>
                    <a:pt x="1636" y="562"/>
                  </a:lnTo>
                  <a:lnTo>
                    <a:pt x="1644" y="550"/>
                  </a:lnTo>
                  <a:lnTo>
                    <a:pt x="1650" y="537"/>
                  </a:lnTo>
                  <a:lnTo>
                    <a:pt x="1656" y="525"/>
                  </a:lnTo>
                  <a:lnTo>
                    <a:pt x="1661" y="513"/>
                  </a:lnTo>
                  <a:lnTo>
                    <a:pt x="1666" y="500"/>
                  </a:lnTo>
                  <a:lnTo>
                    <a:pt x="1667" y="487"/>
                  </a:lnTo>
                  <a:lnTo>
                    <a:pt x="1670" y="474"/>
                  </a:lnTo>
                  <a:lnTo>
                    <a:pt x="1670" y="462"/>
                  </a:lnTo>
                  <a:lnTo>
                    <a:pt x="1670" y="448"/>
                  </a:lnTo>
                  <a:lnTo>
                    <a:pt x="1669" y="434"/>
                  </a:lnTo>
                  <a:lnTo>
                    <a:pt x="1666" y="422"/>
                  </a:lnTo>
                  <a:lnTo>
                    <a:pt x="1663" y="408"/>
                  </a:lnTo>
                  <a:lnTo>
                    <a:pt x="1658" y="394"/>
                  </a:lnTo>
                  <a:lnTo>
                    <a:pt x="1653" y="386"/>
                  </a:lnTo>
                  <a:lnTo>
                    <a:pt x="1649" y="377"/>
                  </a:lnTo>
                  <a:lnTo>
                    <a:pt x="1644" y="370"/>
                  </a:lnTo>
                  <a:lnTo>
                    <a:pt x="1640" y="360"/>
                  </a:lnTo>
                  <a:lnTo>
                    <a:pt x="1635" y="353"/>
                  </a:lnTo>
                  <a:lnTo>
                    <a:pt x="1629" y="343"/>
                  </a:lnTo>
                  <a:lnTo>
                    <a:pt x="1623" y="336"/>
                  </a:lnTo>
                  <a:lnTo>
                    <a:pt x="1615" y="326"/>
                  </a:lnTo>
                  <a:lnTo>
                    <a:pt x="1609" y="319"/>
                  </a:lnTo>
                  <a:lnTo>
                    <a:pt x="1601" y="310"/>
                  </a:lnTo>
                  <a:lnTo>
                    <a:pt x="1584" y="293"/>
                  </a:lnTo>
                  <a:lnTo>
                    <a:pt x="1567" y="276"/>
                  </a:lnTo>
                  <a:lnTo>
                    <a:pt x="1547" y="259"/>
                  </a:lnTo>
                  <a:lnTo>
                    <a:pt x="1527" y="242"/>
                  </a:lnTo>
                  <a:lnTo>
                    <a:pt x="1506" y="226"/>
                  </a:lnTo>
                  <a:lnTo>
                    <a:pt x="1482" y="209"/>
                  </a:lnTo>
                  <a:lnTo>
                    <a:pt x="1458" y="194"/>
                  </a:lnTo>
                  <a:lnTo>
                    <a:pt x="1433" y="179"/>
                  </a:lnTo>
                  <a:lnTo>
                    <a:pt x="1407" y="163"/>
                  </a:lnTo>
                  <a:lnTo>
                    <a:pt x="1379" y="149"/>
                  </a:lnTo>
                  <a:lnTo>
                    <a:pt x="1352" y="136"/>
                  </a:lnTo>
                  <a:lnTo>
                    <a:pt x="1324" y="122"/>
                  </a:lnTo>
                  <a:lnTo>
                    <a:pt x="1295" y="108"/>
                  </a:lnTo>
                  <a:lnTo>
                    <a:pt x="1264" y="96"/>
                  </a:lnTo>
                  <a:lnTo>
                    <a:pt x="1233" y="83"/>
                  </a:lnTo>
                  <a:lnTo>
                    <a:pt x="1202" y="72"/>
                  </a:lnTo>
                  <a:lnTo>
                    <a:pt x="1171" y="62"/>
                  </a:lnTo>
                  <a:lnTo>
                    <a:pt x="1139" y="51"/>
                  </a:lnTo>
                  <a:lnTo>
                    <a:pt x="1107" y="42"/>
                  </a:lnTo>
                  <a:lnTo>
                    <a:pt x="1074" y="34"/>
                  </a:lnTo>
                  <a:lnTo>
                    <a:pt x="1042" y="26"/>
                  </a:lnTo>
                  <a:lnTo>
                    <a:pt x="1010" y="20"/>
                  </a:lnTo>
                  <a:lnTo>
                    <a:pt x="977" y="14"/>
                  </a:lnTo>
                  <a:lnTo>
                    <a:pt x="945" y="9"/>
                  </a:lnTo>
                  <a:lnTo>
                    <a:pt x="913" y="5"/>
                  </a:lnTo>
                  <a:lnTo>
                    <a:pt x="880" y="2"/>
                  </a:lnTo>
                  <a:lnTo>
                    <a:pt x="848" y="0"/>
                  </a:lnTo>
                  <a:lnTo>
                    <a:pt x="824" y="0"/>
                  </a:lnTo>
                  <a:lnTo>
                    <a:pt x="797" y="0"/>
                  </a:lnTo>
                  <a:lnTo>
                    <a:pt x="771" y="0"/>
                  </a:lnTo>
                  <a:lnTo>
                    <a:pt x="745" y="2"/>
                  </a:lnTo>
                  <a:lnTo>
                    <a:pt x="720" y="3"/>
                  </a:lnTo>
                  <a:lnTo>
                    <a:pt x="696" y="6"/>
                  </a:lnTo>
                  <a:lnTo>
                    <a:pt x="671" y="9"/>
                  </a:lnTo>
                  <a:lnTo>
                    <a:pt x="646" y="14"/>
                  </a:lnTo>
                  <a:lnTo>
                    <a:pt x="623" y="19"/>
                  </a:lnTo>
                  <a:lnTo>
                    <a:pt x="599" y="23"/>
                  </a:lnTo>
                  <a:lnTo>
                    <a:pt x="576" y="29"/>
                  </a:lnTo>
                  <a:lnTo>
                    <a:pt x="553" y="36"/>
                  </a:lnTo>
                  <a:lnTo>
                    <a:pt x="529" y="42"/>
                  </a:lnTo>
                  <a:lnTo>
                    <a:pt x="508" y="49"/>
                  </a:lnTo>
                  <a:lnTo>
                    <a:pt x="486" y="56"/>
                  </a:lnTo>
                  <a:lnTo>
                    <a:pt x="465" y="63"/>
                  </a:lnTo>
                  <a:lnTo>
                    <a:pt x="443" y="72"/>
                  </a:lnTo>
                  <a:lnTo>
                    <a:pt x="423" y="80"/>
                  </a:lnTo>
                  <a:lnTo>
                    <a:pt x="402" y="89"/>
                  </a:lnTo>
                  <a:lnTo>
                    <a:pt x="382" y="99"/>
                  </a:lnTo>
                  <a:lnTo>
                    <a:pt x="363" y="108"/>
                  </a:lnTo>
                  <a:lnTo>
                    <a:pt x="343" y="117"/>
                  </a:lnTo>
                  <a:lnTo>
                    <a:pt x="325" y="128"/>
                  </a:lnTo>
                  <a:lnTo>
                    <a:pt x="308" y="139"/>
                  </a:lnTo>
                  <a:lnTo>
                    <a:pt x="289" y="148"/>
                  </a:lnTo>
                  <a:lnTo>
                    <a:pt x="272" y="159"/>
                  </a:lnTo>
                  <a:lnTo>
                    <a:pt x="255" y="169"/>
                  </a:lnTo>
                  <a:lnTo>
                    <a:pt x="240" y="180"/>
                  </a:lnTo>
                  <a:lnTo>
                    <a:pt x="223" y="191"/>
                  </a:lnTo>
                  <a:lnTo>
                    <a:pt x="209" y="202"/>
                  </a:lnTo>
                  <a:lnTo>
                    <a:pt x="194" y="213"/>
                  </a:lnTo>
                  <a:lnTo>
                    <a:pt x="180" y="225"/>
                  </a:lnTo>
                  <a:lnTo>
                    <a:pt x="166" y="234"/>
                  </a:lnTo>
                  <a:lnTo>
                    <a:pt x="154" y="245"/>
                  </a:lnTo>
                  <a:lnTo>
                    <a:pt x="141" y="256"/>
                  </a:lnTo>
                  <a:lnTo>
                    <a:pt x="131" y="266"/>
                  </a:lnTo>
                  <a:lnTo>
                    <a:pt x="120" y="277"/>
                  </a:lnTo>
                  <a:lnTo>
                    <a:pt x="109" y="288"/>
                  </a:lnTo>
                  <a:lnTo>
                    <a:pt x="98" y="299"/>
                  </a:lnTo>
                  <a:lnTo>
                    <a:pt x="89" y="310"/>
                  </a:lnTo>
                  <a:lnTo>
                    <a:pt x="80" y="319"/>
                  </a:lnTo>
                  <a:lnTo>
                    <a:pt x="71" y="330"/>
                  </a:lnTo>
                  <a:lnTo>
                    <a:pt x="63" y="340"/>
                  </a:lnTo>
                  <a:lnTo>
                    <a:pt x="55" y="351"/>
                  </a:lnTo>
                  <a:lnTo>
                    <a:pt x="49" y="362"/>
                  </a:lnTo>
                  <a:lnTo>
                    <a:pt x="41" y="371"/>
                  </a:lnTo>
                  <a:lnTo>
                    <a:pt x="35" y="382"/>
                  </a:lnTo>
                  <a:lnTo>
                    <a:pt x="31" y="393"/>
                  </a:lnTo>
                  <a:lnTo>
                    <a:pt x="24" y="402"/>
                  </a:lnTo>
                  <a:lnTo>
                    <a:pt x="20" y="413"/>
                  </a:lnTo>
                  <a:lnTo>
                    <a:pt x="15" y="422"/>
                  </a:lnTo>
                  <a:lnTo>
                    <a:pt x="12" y="433"/>
                  </a:lnTo>
                  <a:lnTo>
                    <a:pt x="9" y="442"/>
                  </a:lnTo>
                  <a:lnTo>
                    <a:pt x="6" y="453"/>
                  </a:lnTo>
                  <a:lnTo>
                    <a:pt x="4" y="462"/>
                  </a:lnTo>
                  <a:lnTo>
                    <a:pt x="1" y="471"/>
                  </a:lnTo>
                  <a:lnTo>
                    <a:pt x="1" y="480"/>
                  </a:lnTo>
                  <a:lnTo>
                    <a:pt x="0" y="491"/>
                  </a:lnTo>
                  <a:lnTo>
                    <a:pt x="0" y="500"/>
                  </a:lnTo>
                  <a:lnTo>
                    <a:pt x="0" y="510"/>
                  </a:lnTo>
                  <a:lnTo>
                    <a:pt x="0" y="519"/>
                  </a:lnTo>
                  <a:lnTo>
                    <a:pt x="1" y="528"/>
                  </a:lnTo>
                  <a:lnTo>
                    <a:pt x="3" y="537"/>
                  </a:lnTo>
                  <a:lnTo>
                    <a:pt x="4" y="545"/>
                  </a:lnTo>
                  <a:lnTo>
                    <a:pt x="6" y="554"/>
                  </a:lnTo>
                  <a:lnTo>
                    <a:pt x="9" y="563"/>
                  </a:lnTo>
                  <a:lnTo>
                    <a:pt x="12" y="571"/>
                  </a:lnTo>
                  <a:lnTo>
                    <a:pt x="17" y="580"/>
                  </a:lnTo>
                  <a:lnTo>
                    <a:pt x="20" y="588"/>
                  </a:lnTo>
                  <a:lnTo>
                    <a:pt x="24" y="597"/>
                  </a:lnTo>
                  <a:lnTo>
                    <a:pt x="31" y="605"/>
                  </a:lnTo>
                  <a:lnTo>
                    <a:pt x="35" y="613"/>
                  </a:lnTo>
                  <a:lnTo>
                    <a:pt x="41" y="620"/>
                  </a:lnTo>
                  <a:lnTo>
                    <a:pt x="48" y="628"/>
                  </a:lnTo>
                  <a:lnTo>
                    <a:pt x="55" y="636"/>
                  </a:lnTo>
                  <a:lnTo>
                    <a:pt x="61" y="643"/>
                  </a:lnTo>
                  <a:lnTo>
                    <a:pt x="69" y="651"/>
                  </a:lnTo>
                  <a:lnTo>
                    <a:pt x="77" y="657"/>
                  </a:lnTo>
                  <a:lnTo>
                    <a:pt x="86" y="665"/>
                  </a:lnTo>
                  <a:lnTo>
                    <a:pt x="95" y="671"/>
                  </a:lnTo>
                  <a:lnTo>
                    <a:pt x="104" y="679"/>
                  </a:lnTo>
                  <a:lnTo>
                    <a:pt x="114" y="685"/>
                  </a:lnTo>
                  <a:lnTo>
                    <a:pt x="125" y="691"/>
                  </a:lnTo>
                  <a:lnTo>
                    <a:pt x="135" y="697"/>
                  </a:lnTo>
                  <a:lnTo>
                    <a:pt x="146" y="704"/>
                  </a:lnTo>
                  <a:lnTo>
                    <a:pt x="157" y="710"/>
                  </a:lnTo>
                  <a:lnTo>
                    <a:pt x="169" y="716"/>
                  </a:lnTo>
                  <a:lnTo>
                    <a:pt x="181" y="720"/>
                  </a:lnTo>
                  <a:lnTo>
                    <a:pt x="194" y="727"/>
                  </a:lnTo>
                  <a:lnTo>
                    <a:pt x="208" y="731"/>
                  </a:lnTo>
                  <a:lnTo>
                    <a:pt x="222" y="736"/>
                  </a:lnTo>
                  <a:lnTo>
                    <a:pt x="235" y="740"/>
                  </a:lnTo>
                  <a:lnTo>
                    <a:pt x="249" y="745"/>
                  </a:lnTo>
                  <a:lnTo>
                    <a:pt x="265" y="750"/>
                  </a:lnTo>
                  <a:lnTo>
                    <a:pt x="280" y="754"/>
                  </a:lnTo>
                  <a:lnTo>
                    <a:pt x="295" y="757"/>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97" name="Freeform 28"/>
            <p:cNvSpPr>
              <a:spLocks/>
            </p:cNvSpPr>
            <p:nvPr/>
          </p:nvSpPr>
          <p:spPr bwMode="auto">
            <a:xfrm>
              <a:off x="703" y="1557"/>
              <a:ext cx="91" cy="57"/>
            </a:xfrm>
            <a:custGeom>
              <a:avLst/>
              <a:gdLst>
                <a:gd name="T0" fmla="*/ 2 w 183"/>
                <a:gd name="T1" fmla="*/ 0 h 116"/>
                <a:gd name="T2" fmla="*/ 22 w 183"/>
                <a:gd name="T3" fmla="*/ 10 h 116"/>
                <a:gd name="T4" fmla="*/ 0 w 183"/>
                <a:gd name="T5" fmla="*/ 14 h 116"/>
                <a:gd name="T6" fmla="*/ 2 w 183"/>
                <a:gd name="T7" fmla="*/ 0 h 116"/>
                <a:gd name="T8" fmla="*/ 0 60000 65536"/>
                <a:gd name="T9" fmla="*/ 0 60000 65536"/>
                <a:gd name="T10" fmla="*/ 0 60000 65536"/>
                <a:gd name="T11" fmla="*/ 0 60000 65536"/>
                <a:gd name="T12" fmla="*/ 0 w 183"/>
                <a:gd name="T13" fmla="*/ 0 h 116"/>
                <a:gd name="T14" fmla="*/ 183 w 183"/>
                <a:gd name="T15" fmla="*/ 116 h 116"/>
              </a:gdLst>
              <a:ahLst/>
              <a:cxnLst>
                <a:cxn ang="T8">
                  <a:pos x="T0" y="T1"/>
                </a:cxn>
                <a:cxn ang="T9">
                  <a:pos x="T2" y="T3"/>
                </a:cxn>
                <a:cxn ang="T10">
                  <a:pos x="T4" y="T5"/>
                </a:cxn>
                <a:cxn ang="T11">
                  <a:pos x="T6" y="T7"/>
                </a:cxn>
              </a:cxnLst>
              <a:rect l="T12" t="T13" r="T14" b="T15"/>
              <a:pathLst>
                <a:path w="183" h="116">
                  <a:moveTo>
                    <a:pt x="18" y="0"/>
                  </a:moveTo>
                  <a:lnTo>
                    <a:pt x="183" y="87"/>
                  </a:lnTo>
                  <a:lnTo>
                    <a:pt x="0" y="116"/>
                  </a:lnTo>
                  <a:lnTo>
                    <a:pt x="1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98" name="Line 29"/>
            <p:cNvSpPr>
              <a:spLocks noChangeShapeType="1"/>
            </p:cNvSpPr>
            <p:nvPr/>
          </p:nvSpPr>
          <p:spPr bwMode="auto">
            <a:xfrm>
              <a:off x="816" y="1062"/>
              <a:ext cx="286" cy="1"/>
            </a:xfrm>
            <a:prstGeom prst="line">
              <a:avLst/>
            </a:prstGeom>
            <a:noFill/>
            <a:ln w="11113">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99" name="Rectangle 30"/>
            <p:cNvSpPr>
              <a:spLocks noChangeArrowheads="1"/>
            </p:cNvSpPr>
            <p:nvPr/>
          </p:nvSpPr>
          <p:spPr bwMode="auto">
            <a:xfrm>
              <a:off x="811" y="1076"/>
              <a:ext cx="29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400" b="0">
                  <a:solidFill>
                    <a:srgbClr val="000000"/>
                  </a:solidFill>
                  <a:latin typeface="Arial" pitchFamily="34" charset="0"/>
                </a:rPr>
                <a:t>carew</a:t>
              </a:r>
              <a:endParaRPr lang="en-US" b="0">
                <a:latin typeface="Arial" pitchFamily="34" charset="0"/>
              </a:endParaRPr>
            </a:p>
          </p:txBody>
        </p:sp>
        <p:sp>
          <p:nvSpPr>
            <p:cNvPr id="100" name="Line 31"/>
            <p:cNvSpPr>
              <a:spLocks noChangeShapeType="1"/>
            </p:cNvSpPr>
            <p:nvPr/>
          </p:nvSpPr>
          <p:spPr bwMode="auto">
            <a:xfrm>
              <a:off x="3708" y="1686"/>
              <a:ext cx="653" cy="1"/>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101" name="Freeform 32"/>
            <p:cNvSpPr>
              <a:spLocks/>
            </p:cNvSpPr>
            <p:nvPr/>
          </p:nvSpPr>
          <p:spPr bwMode="auto">
            <a:xfrm>
              <a:off x="4354" y="1657"/>
              <a:ext cx="88" cy="58"/>
            </a:xfrm>
            <a:custGeom>
              <a:avLst/>
              <a:gdLst>
                <a:gd name="T0" fmla="*/ 0 w 176"/>
                <a:gd name="T1" fmla="*/ 0 h 117"/>
                <a:gd name="T2" fmla="*/ 22 w 176"/>
                <a:gd name="T3" fmla="*/ 7 h 117"/>
                <a:gd name="T4" fmla="*/ 0 w 176"/>
                <a:gd name="T5" fmla="*/ 14 h 117"/>
                <a:gd name="T6" fmla="*/ 0 w 176"/>
                <a:gd name="T7" fmla="*/ 0 h 117"/>
                <a:gd name="T8" fmla="*/ 0 60000 65536"/>
                <a:gd name="T9" fmla="*/ 0 60000 65536"/>
                <a:gd name="T10" fmla="*/ 0 60000 65536"/>
                <a:gd name="T11" fmla="*/ 0 60000 65536"/>
                <a:gd name="T12" fmla="*/ 0 w 176"/>
                <a:gd name="T13" fmla="*/ 0 h 117"/>
                <a:gd name="T14" fmla="*/ 176 w 176"/>
                <a:gd name="T15" fmla="*/ 117 h 117"/>
              </a:gdLst>
              <a:ahLst/>
              <a:cxnLst>
                <a:cxn ang="T8">
                  <a:pos x="T0" y="T1"/>
                </a:cxn>
                <a:cxn ang="T9">
                  <a:pos x="T2" y="T3"/>
                </a:cxn>
                <a:cxn ang="T10">
                  <a:pos x="T4" y="T5"/>
                </a:cxn>
                <a:cxn ang="T11">
                  <a:pos x="T6" y="T7"/>
                </a:cxn>
              </a:cxnLst>
              <a:rect l="T12" t="T13" r="T14" b="T15"/>
              <a:pathLst>
                <a:path w="176" h="117">
                  <a:moveTo>
                    <a:pt x="0" y="0"/>
                  </a:moveTo>
                  <a:lnTo>
                    <a:pt x="176" y="59"/>
                  </a:lnTo>
                  <a:lnTo>
                    <a:pt x="0" y="117"/>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2" name="Freeform 33"/>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03" name="Freeform 34"/>
            <p:cNvSpPr>
              <a:spLocks/>
            </p:cNvSpPr>
            <p:nvPr/>
          </p:nvSpPr>
          <p:spPr bwMode="auto">
            <a:xfrm>
              <a:off x="4442" y="1451"/>
              <a:ext cx="489" cy="489"/>
            </a:xfrm>
            <a:custGeom>
              <a:avLst/>
              <a:gdLst>
                <a:gd name="T0" fmla="*/ 122 w 977"/>
                <a:gd name="T1" fmla="*/ 55 h 977"/>
                <a:gd name="T2" fmla="*/ 121 w 977"/>
                <a:gd name="T3" fmla="*/ 46 h 977"/>
                <a:gd name="T4" fmla="*/ 118 w 977"/>
                <a:gd name="T5" fmla="*/ 38 h 977"/>
                <a:gd name="T6" fmla="*/ 114 w 977"/>
                <a:gd name="T7" fmla="*/ 30 h 977"/>
                <a:gd name="T8" fmla="*/ 109 w 977"/>
                <a:gd name="T9" fmla="*/ 23 h 977"/>
                <a:gd name="T10" fmla="*/ 103 w 977"/>
                <a:gd name="T11" fmla="*/ 16 h 977"/>
                <a:gd name="T12" fmla="*/ 96 w 977"/>
                <a:gd name="T13" fmla="*/ 11 h 977"/>
                <a:gd name="T14" fmla="*/ 88 w 977"/>
                <a:gd name="T15" fmla="*/ 6 h 977"/>
                <a:gd name="T16" fmla="*/ 80 w 977"/>
                <a:gd name="T17" fmla="*/ 3 h 977"/>
                <a:gd name="T18" fmla="*/ 71 w 977"/>
                <a:gd name="T19" fmla="*/ 1 h 977"/>
                <a:gd name="T20" fmla="*/ 61 w 977"/>
                <a:gd name="T21" fmla="*/ 0 h 977"/>
                <a:gd name="T22" fmla="*/ 52 w 977"/>
                <a:gd name="T23" fmla="*/ 1 h 977"/>
                <a:gd name="T24" fmla="*/ 43 w 977"/>
                <a:gd name="T25" fmla="*/ 3 h 977"/>
                <a:gd name="T26" fmla="*/ 35 w 977"/>
                <a:gd name="T27" fmla="*/ 6 h 977"/>
                <a:gd name="T28" fmla="*/ 27 w 977"/>
                <a:gd name="T29" fmla="*/ 11 h 977"/>
                <a:gd name="T30" fmla="*/ 20 w 977"/>
                <a:gd name="T31" fmla="*/ 16 h 977"/>
                <a:gd name="T32" fmla="*/ 14 w 977"/>
                <a:gd name="T33" fmla="*/ 23 h 977"/>
                <a:gd name="T34" fmla="*/ 9 w 977"/>
                <a:gd name="T35" fmla="*/ 30 h 977"/>
                <a:gd name="T36" fmla="*/ 5 w 977"/>
                <a:gd name="T37" fmla="*/ 38 h 977"/>
                <a:gd name="T38" fmla="*/ 2 w 977"/>
                <a:gd name="T39" fmla="*/ 46 h 977"/>
                <a:gd name="T40" fmla="*/ 1 w 977"/>
                <a:gd name="T41" fmla="*/ 55 h 977"/>
                <a:gd name="T42" fmla="*/ 0 w 977"/>
                <a:gd name="T43" fmla="*/ 64 h 977"/>
                <a:gd name="T44" fmla="*/ 2 w 977"/>
                <a:gd name="T45" fmla="*/ 74 h 977"/>
                <a:gd name="T46" fmla="*/ 4 w 977"/>
                <a:gd name="T47" fmla="*/ 82 h 977"/>
                <a:gd name="T48" fmla="*/ 8 w 977"/>
                <a:gd name="T49" fmla="*/ 90 h 977"/>
                <a:gd name="T50" fmla="*/ 13 w 977"/>
                <a:gd name="T51" fmla="*/ 98 h 977"/>
                <a:gd name="T52" fmla="*/ 18 w 977"/>
                <a:gd name="T53" fmla="*/ 105 h 977"/>
                <a:gd name="T54" fmla="*/ 25 w 977"/>
                <a:gd name="T55" fmla="*/ 110 h 977"/>
                <a:gd name="T56" fmla="*/ 32 w 977"/>
                <a:gd name="T57" fmla="*/ 115 h 977"/>
                <a:gd name="T58" fmla="*/ 40 w 977"/>
                <a:gd name="T59" fmla="*/ 119 h 977"/>
                <a:gd name="T60" fmla="*/ 49 w 977"/>
                <a:gd name="T61" fmla="*/ 121 h 977"/>
                <a:gd name="T62" fmla="*/ 58 w 977"/>
                <a:gd name="T63" fmla="*/ 122 h 977"/>
                <a:gd name="T64" fmla="*/ 68 w 977"/>
                <a:gd name="T65" fmla="*/ 122 h 977"/>
                <a:gd name="T66" fmla="*/ 77 w 977"/>
                <a:gd name="T67" fmla="*/ 121 h 977"/>
                <a:gd name="T68" fmla="*/ 85 w 977"/>
                <a:gd name="T69" fmla="*/ 118 h 977"/>
                <a:gd name="T70" fmla="*/ 93 w 977"/>
                <a:gd name="T71" fmla="*/ 114 h 977"/>
                <a:gd name="T72" fmla="*/ 100 w 977"/>
                <a:gd name="T73" fmla="*/ 108 h 977"/>
                <a:gd name="T74" fmla="*/ 107 w 977"/>
                <a:gd name="T75" fmla="*/ 103 h 977"/>
                <a:gd name="T76" fmla="*/ 112 w 977"/>
                <a:gd name="T77" fmla="*/ 96 h 977"/>
                <a:gd name="T78" fmla="*/ 116 w 977"/>
                <a:gd name="T79" fmla="*/ 88 h 977"/>
                <a:gd name="T80" fmla="*/ 120 w 977"/>
                <a:gd name="T81" fmla="*/ 79 h 977"/>
                <a:gd name="T82" fmla="*/ 122 w 977"/>
                <a:gd name="T83" fmla="*/ 71 h 977"/>
                <a:gd name="T84" fmla="*/ 123 w 977"/>
                <a:gd name="T85" fmla="*/ 61 h 9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977"/>
                <a:gd name="T130" fmla="*/ 0 h 977"/>
                <a:gd name="T131" fmla="*/ 977 w 977"/>
                <a:gd name="T132" fmla="*/ 977 h 9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977" h="977">
                  <a:moveTo>
                    <a:pt x="977" y="487"/>
                  </a:moveTo>
                  <a:lnTo>
                    <a:pt x="976" y="463"/>
                  </a:lnTo>
                  <a:lnTo>
                    <a:pt x="974" y="438"/>
                  </a:lnTo>
                  <a:lnTo>
                    <a:pt x="971" y="414"/>
                  </a:lnTo>
                  <a:lnTo>
                    <a:pt x="967" y="389"/>
                  </a:lnTo>
                  <a:lnTo>
                    <a:pt x="962" y="366"/>
                  </a:lnTo>
                  <a:lnTo>
                    <a:pt x="956" y="343"/>
                  </a:lnTo>
                  <a:lnTo>
                    <a:pt x="948" y="320"/>
                  </a:lnTo>
                  <a:lnTo>
                    <a:pt x="939" y="297"/>
                  </a:lnTo>
                  <a:lnTo>
                    <a:pt x="928" y="275"/>
                  </a:lnTo>
                  <a:lnTo>
                    <a:pt x="917" y="255"/>
                  </a:lnTo>
                  <a:lnTo>
                    <a:pt x="907" y="233"/>
                  </a:lnTo>
                  <a:lnTo>
                    <a:pt x="894" y="215"/>
                  </a:lnTo>
                  <a:lnTo>
                    <a:pt x="880" y="195"/>
                  </a:lnTo>
                  <a:lnTo>
                    <a:pt x="865" y="177"/>
                  </a:lnTo>
                  <a:lnTo>
                    <a:pt x="850" y="160"/>
                  </a:lnTo>
                  <a:lnTo>
                    <a:pt x="834" y="143"/>
                  </a:lnTo>
                  <a:lnTo>
                    <a:pt x="817" y="126"/>
                  </a:lnTo>
                  <a:lnTo>
                    <a:pt x="799" y="110"/>
                  </a:lnTo>
                  <a:lnTo>
                    <a:pt x="780" y="96"/>
                  </a:lnTo>
                  <a:lnTo>
                    <a:pt x="762" y="83"/>
                  </a:lnTo>
                  <a:lnTo>
                    <a:pt x="742" y="70"/>
                  </a:lnTo>
                  <a:lnTo>
                    <a:pt x="722" y="58"/>
                  </a:lnTo>
                  <a:lnTo>
                    <a:pt x="700" y="47"/>
                  </a:lnTo>
                  <a:lnTo>
                    <a:pt x="679" y="36"/>
                  </a:lnTo>
                  <a:lnTo>
                    <a:pt x="656" y="29"/>
                  </a:lnTo>
                  <a:lnTo>
                    <a:pt x="634" y="21"/>
                  </a:lnTo>
                  <a:lnTo>
                    <a:pt x="611" y="15"/>
                  </a:lnTo>
                  <a:lnTo>
                    <a:pt x="586" y="9"/>
                  </a:lnTo>
                  <a:lnTo>
                    <a:pt x="563" y="4"/>
                  </a:lnTo>
                  <a:lnTo>
                    <a:pt x="539" y="1"/>
                  </a:lnTo>
                  <a:lnTo>
                    <a:pt x="514" y="0"/>
                  </a:lnTo>
                  <a:lnTo>
                    <a:pt x="488" y="0"/>
                  </a:lnTo>
                  <a:lnTo>
                    <a:pt x="463" y="0"/>
                  </a:lnTo>
                  <a:lnTo>
                    <a:pt x="439" y="1"/>
                  </a:lnTo>
                  <a:lnTo>
                    <a:pt x="414" y="4"/>
                  </a:lnTo>
                  <a:lnTo>
                    <a:pt x="389" y="9"/>
                  </a:lnTo>
                  <a:lnTo>
                    <a:pt x="366" y="15"/>
                  </a:lnTo>
                  <a:lnTo>
                    <a:pt x="343" y="21"/>
                  </a:lnTo>
                  <a:lnTo>
                    <a:pt x="320" y="29"/>
                  </a:lnTo>
                  <a:lnTo>
                    <a:pt x="299" y="36"/>
                  </a:lnTo>
                  <a:lnTo>
                    <a:pt x="277" y="47"/>
                  </a:lnTo>
                  <a:lnTo>
                    <a:pt x="255" y="58"/>
                  </a:lnTo>
                  <a:lnTo>
                    <a:pt x="235" y="70"/>
                  </a:lnTo>
                  <a:lnTo>
                    <a:pt x="215" y="83"/>
                  </a:lnTo>
                  <a:lnTo>
                    <a:pt x="195" y="96"/>
                  </a:lnTo>
                  <a:lnTo>
                    <a:pt x="177" y="110"/>
                  </a:lnTo>
                  <a:lnTo>
                    <a:pt x="160" y="126"/>
                  </a:lnTo>
                  <a:lnTo>
                    <a:pt x="143" y="143"/>
                  </a:lnTo>
                  <a:lnTo>
                    <a:pt x="126" y="160"/>
                  </a:lnTo>
                  <a:lnTo>
                    <a:pt x="111" y="177"/>
                  </a:lnTo>
                  <a:lnTo>
                    <a:pt x="97" y="195"/>
                  </a:lnTo>
                  <a:lnTo>
                    <a:pt x="83" y="215"/>
                  </a:lnTo>
                  <a:lnTo>
                    <a:pt x="71" y="233"/>
                  </a:lnTo>
                  <a:lnTo>
                    <a:pt x="58" y="255"/>
                  </a:lnTo>
                  <a:lnTo>
                    <a:pt x="48" y="275"/>
                  </a:lnTo>
                  <a:lnTo>
                    <a:pt x="38" y="297"/>
                  </a:lnTo>
                  <a:lnTo>
                    <a:pt x="29" y="320"/>
                  </a:lnTo>
                  <a:lnTo>
                    <a:pt x="21" y="343"/>
                  </a:lnTo>
                  <a:lnTo>
                    <a:pt x="15" y="366"/>
                  </a:lnTo>
                  <a:lnTo>
                    <a:pt x="9" y="389"/>
                  </a:lnTo>
                  <a:lnTo>
                    <a:pt x="4" y="414"/>
                  </a:lnTo>
                  <a:lnTo>
                    <a:pt x="1" y="438"/>
                  </a:lnTo>
                  <a:lnTo>
                    <a:pt x="0" y="463"/>
                  </a:lnTo>
                  <a:lnTo>
                    <a:pt x="0" y="487"/>
                  </a:lnTo>
                  <a:lnTo>
                    <a:pt x="0" y="512"/>
                  </a:lnTo>
                  <a:lnTo>
                    <a:pt x="1" y="538"/>
                  </a:lnTo>
                  <a:lnTo>
                    <a:pt x="4" y="561"/>
                  </a:lnTo>
                  <a:lnTo>
                    <a:pt x="9" y="586"/>
                  </a:lnTo>
                  <a:lnTo>
                    <a:pt x="15" y="609"/>
                  </a:lnTo>
                  <a:lnTo>
                    <a:pt x="21" y="632"/>
                  </a:lnTo>
                  <a:lnTo>
                    <a:pt x="29" y="655"/>
                  </a:lnTo>
                  <a:lnTo>
                    <a:pt x="38" y="678"/>
                  </a:lnTo>
                  <a:lnTo>
                    <a:pt x="48" y="700"/>
                  </a:lnTo>
                  <a:lnTo>
                    <a:pt x="58" y="720"/>
                  </a:lnTo>
                  <a:lnTo>
                    <a:pt x="71" y="741"/>
                  </a:lnTo>
                  <a:lnTo>
                    <a:pt x="83" y="761"/>
                  </a:lnTo>
                  <a:lnTo>
                    <a:pt x="97" y="780"/>
                  </a:lnTo>
                  <a:lnTo>
                    <a:pt x="111" y="798"/>
                  </a:lnTo>
                  <a:lnTo>
                    <a:pt x="126" y="817"/>
                  </a:lnTo>
                  <a:lnTo>
                    <a:pt x="143" y="834"/>
                  </a:lnTo>
                  <a:lnTo>
                    <a:pt x="160" y="849"/>
                  </a:lnTo>
                  <a:lnTo>
                    <a:pt x="177" y="864"/>
                  </a:lnTo>
                  <a:lnTo>
                    <a:pt x="195" y="878"/>
                  </a:lnTo>
                  <a:lnTo>
                    <a:pt x="215" y="892"/>
                  </a:lnTo>
                  <a:lnTo>
                    <a:pt x="235" y="906"/>
                  </a:lnTo>
                  <a:lnTo>
                    <a:pt x="255" y="917"/>
                  </a:lnTo>
                  <a:lnTo>
                    <a:pt x="277" y="928"/>
                  </a:lnTo>
                  <a:lnTo>
                    <a:pt x="299" y="938"/>
                  </a:lnTo>
                  <a:lnTo>
                    <a:pt x="320" y="946"/>
                  </a:lnTo>
                  <a:lnTo>
                    <a:pt x="343" y="954"/>
                  </a:lnTo>
                  <a:lnTo>
                    <a:pt x="366" y="961"/>
                  </a:lnTo>
                  <a:lnTo>
                    <a:pt x="389" y="966"/>
                  </a:lnTo>
                  <a:lnTo>
                    <a:pt x="414" y="971"/>
                  </a:lnTo>
                  <a:lnTo>
                    <a:pt x="439" y="974"/>
                  </a:lnTo>
                  <a:lnTo>
                    <a:pt x="463" y="975"/>
                  </a:lnTo>
                  <a:lnTo>
                    <a:pt x="488" y="977"/>
                  </a:lnTo>
                  <a:lnTo>
                    <a:pt x="514" y="975"/>
                  </a:lnTo>
                  <a:lnTo>
                    <a:pt x="539" y="974"/>
                  </a:lnTo>
                  <a:lnTo>
                    <a:pt x="563" y="971"/>
                  </a:lnTo>
                  <a:lnTo>
                    <a:pt x="586" y="966"/>
                  </a:lnTo>
                  <a:lnTo>
                    <a:pt x="611" y="961"/>
                  </a:lnTo>
                  <a:lnTo>
                    <a:pt x="634" y="954"/>
                  </a:lnTo>
                  <a:lnTo>
                    <a:pt x="656" y="946"/>
                  </a:lnTo>
                  <a:lnTo>
                    <a:pt x="679" y="938"/>
                  </a:lnTo>
                  <a:lnTo>
                    <a:pt x="700" y="928"/>
                  </a:lnTo>
                  <a:lnTo>
                    <a:pt x="722" y="917"/>
                  </a:lnTo>
                  <a:lnTo>
                    <a:pt x="742" y="906"/>
                  </a:lnTo>
                  <a:lnTo>
                    <a:pt x="762" y="892"/>
                  </a:lnTo>
                  <a:lnTo>
                    <a:pt x="780" y="878"/>
                  </a:lnTo>
                  <a:lnTo>
                    <a:pt x="799" y="864"/>
                  </a:lnTo>
                  <a:lnTo>
                    <a:pt x="817" y="849"/>
                  </a:lnTo>
                  <a:lnTo>
                    <a:pt x="834" y="834"/>
                  </a:lnTo>
                  <a:lnTo>
                    <a:pt x="850" y="817"/>
                  </a:lnTo>
                  <a:lnTo>
                    <a:pt x="865" y="798"/>
                  </a:lnTo>
                  <a:lnTo>
                    <a:pt x="880" y="780"/>
                  </a:lnTo>
                  <a:lnTo>
                    <a:pt x="894" y="761"/>
                  </a:lnTo>
                  <a:lnTo>
                    <a:pt x="907" y="741"/>
                  </a:lnTo>
                  <a:lnTo>
                    <a:pt x="917" y="720"/>
                  </a:lnTo>
                  <a:lnTo>
                    <a:pt x="928" y="700"/>
                  </a:lnTo>
                  <a:lnTo>
                    <a:pt x="939" y="678"/>
                  </a:lnTo>
                  <a:lnTo>
                    <a:pt x="948" y="655"/>
                  </a:lnTo>
                  <a:lnTo>
                    <a:pt x="956" y="632"/>
                  </a:lnTo>
                  <a:lnTo>
                    <a:pt x="962" y="609"/>
                  </a:lnTo>
                  <a:lnTo>
                    <a:pt x="967" y="586"/>
                  </a:lnTo>
                  <a:lnTo>
                    <a:pt x="971" y="561"/>
                  </a:lnTo>
                  <a:lnTo>
                    <a:pt x="974" y="538"/>
                  </a:lnTo>
                  <a:lnTo>
                    <a:pt x="976" y="512"/>
                  </a:lnTo>
                  <a:lnTo>
                    <a:pt x="977" y="487"/>
                  </a:lnTo>
                </a:path>
              </a:pathLst>
            </a:custGeom>
            <a:noFill/>
            <a:ln w="25400">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4" name="Rectangle 35"/>
            <p:cNvSpPr>
              <a:spLocks noChangeArrowheads="1"/>
            </p:cNvSpPr>
            <p:nvPr/>
          </p:nvSpPr>
          <p:spPr bwMode="auto">
            <a:xfrm>
              <a:off x="4561" y="1614"/>
              <a:ext cx="24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dirty="0">
                  <a:solidFill>
                    <a:srgbClr val="000000"/>
                  </a:solidFill>
                  <a:latin typeface="Arial" pitchFamily="34" charset="0"/>
                </a:rPr>
                <a:t>yew</a:t>
              </a:r>
              <a:endParaRPr lang="en-US" b="0" dirty="0">
                <a:latin typeface="Arial" pitchFamily="34" charset="0"/>
              </a:endParaRPr>
            </a:p>
          </p:txBody>
        </p:sp>
        <p:sp>
          <p:nvSpPr>
            <p:cNvPr id="105" name="Rectangle 36"/>
            <p:cNvSpPr>
              <a:spLocks noChangeArrowheads="1"/>
            </p:cNvSpPr>
            <p:nvPr/>
          </p:nvSpPr>
          <p:spPr bwMode="auto">
            <a:xfrm>
              <a:off x="3219"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001 100</a:t>
              </a:r>
              <a:endParaRPr lang="en-US" b="0">
                <a:latin typeface="Arial" pitchFamily="34" charset="0"/>
              </a:endParaRPr>
            </a:p>
          </p:txBody>
        </p:sp>
        <p:sp>
          <p:nvSpPr>
            <p:cNvPr id="106" name="Rectangle 37"/>
            <p:cNvSpPr>
              <a:spLocks noChangeArrowheads="1"/>
            </p:cNvSpPr>
            <p:nvPr/>
          </p:nvSpPr>
          <p:spPr bwMode="auto">
            <a:xfrm>
              <a:off x="4440" y="1960"/>
              <a:ext cx="492" cy="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r>
                <a:rPr lang="en-US" sz="1700" b="0">
                  <a:solidFill>
                    <a:srgbClr val="000000"/>
                  </a:solidFill>
                  <a:latin typeface="Arial" pitchFamily="34" charset="0"/>
                </a:rPr>
                <a:t>001 010</a:t>
              </a:r>
              <a:endParaRPr lang="en-US" b="0">
                <a:latin typeface="Arial" pitchFamily="34" charset="0"/>
              </a:endParaRPr>
            </a:p>
          </p:txBody>
        </p:sp>
        <p:sp>
          <p:nvSpPr>
            <p:cNvPr id="107" name="Freeform 38"/>
            <p:cNvSpPr>
              <a:spLocks/>
            </p:cNvSpPr>
            <p:nvPr/>
          </p:nvSpPr>
          <p:spPr bwMode="auto">
            <a:xfrm>
              <a:off x="164" y="1705"/>
              <a:ext cx="5377" cy="730"/>
            </a:xfrm>
            <a:custGeom>
              <a:avLst/>
              <a:gdLst>
                <a:gd name="T0" fmla="*/ 1253 w 10754"/>
                <a:gd name="T1" fmla="*/ 0 h 1459"/>
                <a:gd name="T2" fmla="*/ 1260 w 10754"/>
                <a:gd name="T3" fmla="*/ 1 h 1459"/>
                <a:gd name="T4" fmla="*/ 1267 w 10754"/>
                <a:gd name="T5" fmla="*/ 1 h 1459"/>
                <a:gd name="T6" fmla="*/ 1274 w 10754"/>
                <a:gd name="T7" fmla="*/ 3 h 1459"/>
                <a:gd name="T8" fmla="*/ 1280 w 10754"/>
                <a:gd name="T9" fmla="*/ 4 h 1459"/>
                <a:gd name="T10" fmla="*/ 1287 w 10754"/>
                <a:gd name="T11" fmla="*/ 6 h 1459"/>
                <a:gd name="T12" fmla="*/ 1297 w 10754"/>
                <a:gd name="T13" fmla="*/ 11 h 1459"/>
                <a:gd name="T14" fmla="*/ 1308 w 10754"/>
                <a:gd name="T15" fmla="*/ 18 h 1459"/>
                <a:gd name="T16" fmla="*/ 1318 w 10754"/>
                <a:gd name="T17" fmla="*/ 26 h 1459"/>
                <a:gd name="T18" fmla="*/ 1326 w 10754"/>
                <a:gd name="T19" fmla="*/ 35 h 1459"/>
                <a:gd name="T20" fmla="*/ 1334 w 10754"/>
                <a:gd name="T21" fmla="*/ 46 h 1459"/>
                <a:gd name="T22" fmla="*/ 1338 w 10754"/>
                <a:gd name="T23" fmla="*/ 56 h 1459"/>
                <a:gd name="T24" fmla="*/ 1341 w 10754"/>
                <a:gd name="T25" fmla="*/ 62 h 1459"/>
                <a:gd name="T26" fmla="*/ 1342 w 10754"/>
                <a:gd name="T27" fmla="*/ 68 h 1459"/>
                <a:gd name="T28" fmla="*/ 1344 w 10754"/>
                <a:gd name="T29" fmla="*/ 75 h 1459"/>
                <a:gd name="T30" fmla="*/ 1344 w 10754"/>
                <a:gd name="T31" fmla="*/ 81 h 1459"/>
                <a:gd name="T32" fmla="*/ 1345 w 10754"/>
                <a:gd name="T33" fmla="*/ 88 h 1459"/>
                <a:gd name="T34" fmla="*/ 1345 w 10754"/>
                <a:gd name="T35" fmla="*/ 92 h 1459"/>
                <a:gd name="T36" fmla="*/ 1344 w 10754"/>
                <a:gd name="T37" fmla="*/ 99 h 1459"/>
                <a:gd name="T38" fmla="*/ 1343 w 10754"/>
                <a:gd name="T39" fmla="*/ 106 h 1459"/>
                <a:gd name="T40" fmla="*/ 1342 w 10754"/>
                <a:gd name="T41" fmla="*/ 112 h 1459"/>
                <a:gd name="T42" fmla="*/ 1340 w 10754"/>
                <a:gd name="T43" fmla="*/ 119 h 1459"/>
                <a:gd name="T44" fmla="*/ 1338 w 10754"/>
                <a:gd name="T45" fmla="*/ 125 h 1459"/>
                <a:gd name="T46" fmla="*/ 1334 w 10754"/>
                <a:gd name="T47" fmla="*/ 133 h 1459"/>
                <a:gd name="T48" fmla="*/ 1327 w 10754"/>
                <a:gd name="T49" fmla="*/ 144 h 1459"/>
                <a:gd name="T50" fmla="*/ 1318 w 10754"/>
                <a:gd name="T51" fmla="*/ 154 h 1459"/>
                <a:gd name="T52" fmla="*/ 1308 w 10754"/>
                <a:gd name="T53" fmla="*/ 163 h 1459"/>
                <a:gd name="T54" fmla="*/ 1297 w 10754"/>
                <a:gd name="T55" fmla="*/ 170 h 1459"/>
                <a:gd name="T56" fmla="*/ 1289 w 10754"/>
                <a:gd name="T57" fmla="*/ 174 h 1459"/>
                <a:gd name="T58" fmla="*/ 1283 w 10754"/>
                <a:gd name="T59" fmla="*/ 176 h 1459"/>
                <a:gd name="T60" fmla="*/ 1276 w 10754"/>
                <a:gd name="T61" fmla="*/ 178 h 1459"/>
                <a:gd name="T62" fmla="*/ 1269 w 10754"/>
                <a:gd name="T63" fmla="*/ 180 h 1459"/>
                <a:gd name="T64" fmla="*/ 1263 w 10754"/>
                <a:gd name="T65" fmla="*/ 181 h 1459"/>
                <a:gd name="T66" fmla="*/ 1255 w 10754"/>
                <a:gd name="T67" fmla="*/ 181 h 1459"/>
                <a:gd name="T68" fmla="*/ 1253 w 10754"/>
                <a:gd name="T69" fmla="*/ 181 h 1459"/>
                <a:gd name="T70" fmla="*/ 88 w 10754"/>
                <a:gd name="T71" fmla="*/ 182 h 1459"/>
                <a:gd name="T72" fmla="*/ 82 w 10754"/>
                <a:gd name="T73" fmla="*/ 182 h 1459"/>
                <a:gd name="T74" fmla="*/ 76 w 10754"/>
                <a:gd name="T75" fmla="*/ 183 h 1459"/>
                <a:gd name="T76" fmla="*/ 69 w 10754"/>
                <a:gd name="T77" fmla="*/ 182 h 1459"/>
                <a:gd name="T78" fmla="*/ 58 w 10754"/>
                <a:gd name="T79" fmla="*/ 180 h 1459"/>
                <a:gd name="T80" fmla="*/ 47 w 10754"/>
                <a:gd name="T81" fmla="*/ 177 h 1459"/>
                <a:gd name="T82" fmla="*/ 37 w 10754"/>
                <a:gd name="T83" fmla="*/ 172 h 1459"/>
                <a:gd name="T84" fmla="*/ 28 w 10754"/>
                <a:gd name="T85" fmla="*/ 165 h 1459"/>
                <a:gd name="T86" fmla="*/ 19 w 10754"/>
                <a:gd name="T87" fmla="*/ 157 h 1459"/>
                <a:gd name="T88" fmla="*/ 12 w 10754"/>
                <a:gd name="T89" fmla="*/ 149 h 1459"/>
                <a:gd name="T90" fmla="*/ 7 w 10754"/>
                <a:gd name="T91" fmla="*/ 139 h 1459"/>
                <a:gd name="T92" fmla="*/ 2 w 10754"/>
                <a:gd name="T93" fmla="*/ 128 h 1459"/>
                <a:gd name="T94" fmla="*/ 0 w 10754"/>
                <a:gd name="T95" fmla="*/ 120 h 1459"/>
                <a:gd name="T96" fmla="*/ 1 w 10754"/>
                <a:gd name="T97" fmla="*/ 112 h 1459"/>
                <a:gd name="T98" fmla="*/ 3 w 10754"/>
                <a:gd name="T99" fmla="*/ 93 h 1459"/>
                <a:gd name="T100" fmla="*/ 9 w 10754"/>
                <a:gd name="T101" fmla="*/ 77 h 1459"/>
                <a:gd name="T102" fmla="*/ 18 w 10754"/>
                <a:gd name="T103" fmla="*/ 65 h 1459"/>
                <a:gd name="T104" fmla="*/ 29 w 10754"/>
                <a:gd name="T105" fmla="*/ 55 h 1459"/>
                <a:gd name="T106" fmla="*/ 42 w 10754"/>
                <a:gd name="T107" fmla="*/ 48 h 1459"/>
                <a:gd name="T108" fmla="*/ 57 w 10754"/>
                <a:gd name="T109" fmla="*/ 43 h 1459"/>
                <a:gd name="T110" fmla="*/ 74 w 10754"/>
                <a:gd name="T111" fmla="*/ 40 h 1459"/>
                <a:gd name="T112" fmla="*/ 93 w 10754"/>
                <a:gd name="T113" fmla="*/ 36 h 1459"/>
                <a:gd name="T114" fmla="*/ 126 w 10754"/>
                <a:gd name="T115" fmla="*/ 32 h 145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754"/>
                <a:gd name="T175" fmla="*/ 0 h 1459"/>
                <a:gd name="T176" fmla="*/ 10754 w 10754"/>
                <a:gd name="T177" fmla="*/ 1459 h 145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754" h="1459">
                  <a:moveTo>
                    <a:pt x="9533" y="0"/>
                  </a:moveTo>
                  <a:lnTo>
                    <a:pt x="10022" y="0"/>
                  </a:lnTo>
                  <a:lnTo>
                    <a:pt x="10040" y="0"/>
                  </a:lnTo>
                  <a:lnTo>
                    <a:pt x="10059" y="0"/>
                  </a:lnTo>
                  <a:lnTo>
                    <a:pt x="10077" y="2"/>
                  </a:lnTo>
                  <a:lnTo>
                    <a:pt x="10095" y="3"/>
                  </a:lnTo>
                  <a:lnTo>
                    <a:pt x="10114" y="5"/>
                  </a:lnTo>
                  <a:lnTo>
                    <a:pt x="10132" y="7"/>
                  </a:lnTo>
                  <a:lnTo>
                    <a:pt x="10151" y="10"/>
                  </a:lnTo>
                  <a:lnTo>
                    <a:pt x="10168" y="13"/>
                  </a:lnTo>
                  <a:lnTo>
                    <a:pt x="10186" y="17"/>
                  </a:lnTo>
                  <a:lnTo>
                    <a:pt x="10203" y="20"/>
                  </a:lnTo>
                  <a:lnTo>
                    <a:pt x="10222" y="25"/>
                  </a:lnTo>
                  <a:lnTo>
                    <a:pt x="10239" y="30"/>
                  </a:lnTo>
                  <a:lnTo>
                    <a:pt x="10256" y="36"/>
                  </a:lnTo>
                  <a:lnTo>
                    <a:pt x="10273" y="40"/>
                  </a:lnTo>
                  <a:lnTo>
                    <a:pt x="10289" y="47"/>
                  </a:lnTo>
                  <a:lnTo>
                    <a:pt x="10305" y="53"/>
                  </a:lnTo>
                  <a:lnTo>
                    <a:pt x="10337" y="67"/>
                  </a:lnTo>
                  <a:lnTo>
                    <a:pt x="10370" y="82"/>
                  </a:lnTo>
                  <a:lnTo>
                    <a:pt x="10400" y="99"/>
                  </a:lnTo>
                  <a:lnTo>
                    <a:pt x="10430" y="117"/>
                  </a:lnTo>
                  <a:lnTo>
                    <a:pt x="10459" y="137"/>
                  </a:lnTo>
                  <a:lnTo>
                    <a:pt x="10487" y="157"/>
                  </a:lnTo>
                  <a:lnTo>
                    <a:pt x="10513" y="179"/>
                  </a:lnTo>
                  <a:lnTo>
                    <a:pt x="10537" y="202"/>
                  </a:lnTo>
                  <a:lnTo>
                    <a:pt x="10562" y="227"/>
                  </a:lnTo>
                  <a:lnTo>
                    <a:pt x="10585" y="253"/>
                  </a:lnTo>
                  <a:lnTo>
                    <a:pt x="10607" y="279"/>
                  </a:lnTo>
                  <a:lnTo>
                    <a:pt x="10628" y="307"/>
                  </a:lnTo>
                  <a:lnTo>
                    <a:pt x="10647" y="334"/>
                  </a:lnTo>
                  <a:lnTo>
                    <a:pt x="10665" y="364"/>
                  </a:lnTo>
                  <a:lnTo>
                    <a:pt x="10681" y="394"/>
                  </a:lnTo>
                  <a:lnTo>
                    <a:pt x="10696" y="425"/>
                  </a:lnTo>
                  <a:lnTo>
                    <a:pt x="10702" y="442"/>
                  </a:lnTo>
                  <a:lnTo>
                    <a:pt x="10708" y="458"/>
                  </a:lnTo>
                  <a:lnTo>
                    <a:pt x="10714" y="474"/>
                  </a:lnTo>
                  <a:lnTo>
                    <a:pt x="10721" y="490"/>
                  </a:lnTo>
                  <a:lnTo>
                    <a:pt x="10725" y="507"/>
                  </a:lnTo>
                  <a:lnTo>
                    <a:pt x="10730" y="524"/>
                  </a:lnTo>
                  <a:lnTo>
                    <a:pt x="10734" y="541"/>
                  </a:lnTo>
                  <a:lnTo>
                    <a:pt x="10739" y="558"/>
                  </a:lnTo>
                  <a:lnTo>
                    <a:pt x="10742" y="574"/>
                  </a:lnTo>
                  <a:lnTo>
                    <a:pt x="10745" y="593"/>
                  </a:lnTo>
                  <a:lnTo>
                    <a:pt x="10748" y="610"/>
                  </a:lnTo>
                  <a:lnTo>
                    <a:pt x="10750" y="627"/>
                  </a:lnTo>
                  <a:lnTo>
                    <a:pt x="10751" y="645"/>
                  </a:lnTo>
                  <a:lnTo>
                    <a:pt x="10753" y="664"/>
                  </a:lnTo>
                  <a:lnTo>
                    <a:pt x="10754" y="681"/>
                  </a:lnTo>
                  <a:lnTo>
                    <a:pt x="10754" y="699"/>
                  </a:lnTo>
                  <a:lnTo>
                    <a:pt x="10754" y="713"/>
                  </a:lnTo>
                  <a:lnTo>
                    <a:pt x="10754" y="733"/>
                  </a:lnTo>
                  <a:lnTo>
                    <a:pt x="10754" y="751"/>
                  </a:lnTo>
                  <a:lnTo>
                    <a:pt x="10753" y="770"/>
                  </a:lnTo>
                  <a:lnTo>
                    <a:pt x="10751" y="788"/>
                  </a:lnTo>
                  <a:lnTo>
                    <a:pt x="10748" y="807"/>
                  </a:lnTo>
                  <a:lnTo>
                    <a:pt x="10747" y="825"/>
                  </a:lnTo>
                  <a:lnTo>
                    <a:pt x="10744" y="844"/>
                  </a:lnTo>
                  <a:lnTo>
                    <a:pt x="10741" y="861"/>
                  </a:lnTo>
                  <a:lnTo>
                    <a:pt x="10736" y="879"/>
                  </a:lnTo>
                  <a:lnTo>
                    <a:pt x="10731" y="896"/>
                  </a:lnTo>
                  <a:lnTo>
                    <a:pt x="10727" y="915"/>
                  </a:lnTo>
                  <a:lnTo>
                    <a:pt x="10722" y="932"/>
                  </a:lnTo>
                  <a:lnTo>
                    <a:pt x="10716" y="948"/>
                  </a:lnTo>
                  <a:lnTo>
                    <a:pt x="10710" y="965"/>
                  </a:lnTo>
                  <a:lnTo>
                    <a:pt x="10704" y="982"/>
                  </a:lnTo>
                  <a:lnTo>
                    <a:pt x="10697" y="999"/>
                  </a:lnTo>
                  <a:lnTo>
                    <a:pt x="10690" y="1015"/>
                  </a:lnTo>
                  <a:lnTo>
                    <a:pt x="10682" y="1032"/>
                  </a:lnTo>
                  <a:lnTo>
                    <a:pt x="10667" y="1062"/>
                  </a:lnTo>
                  <a:lnTo>
                    <a:pt x="10648" y="1093"/>
                  </a:lnTo>
                  <a:lnTo>
                    <a:pt x="10630" y="1124"/>
                  </a:lnTo>
                  <a:lnTo>
                    <a:pt x="10610" y="1152"/>
                  </a:lnTo>
                  <a:lnTo>
                    <a:pt x="10587" y="1179"/>
                  </a:lnTo>
                  <a:lnTo>
                    <a:pt x="10565" y="1206"/>
                  </a:lnTo>
                  <a:lnTo>
                    <a:pt x="10540" y="1232"/>
                  </a:lnTo>
                  <a:lnTo>
                    <a:pt x="10514" y="1256"/>
                  </a:lnTo>
                  <a:lnTo>
                    <a:pt x="10488" y="1279"/>
                  </a:lnTo>
                  <a:lnTo>
                    <a:pt x="10460" y="1301"/>
                  </a:lnTo>
                  <a:lnTo>
                    <a:pt x="10431" y="1321"/>
                  </a:lnTo>
                  <a:lnTo>
                    <a:pt x="10402" y="1341"/>
                  </a:lnTo>
                  <a:lnTo>
                    <a:pt x="10371" y="1358"/>
                  </a:lnTo>
                  <a:lnTo>
                    <a:pt x="10339" y="1375"/>
                  </a:lnTo>
                  <a:lnTo>
                    <a:pt x="10323" y="1381"/>
                  </a:lnTo>
                  <a:lnTo>
                    <a:pt x="10306" y="1389"/>
                  </a:lnTo>
                  <a:lnTo>
                    <a:pt x="10291" y="1395"/>
                  </a:lnTo>
                  <a:lnTo>
                    <a:pt x="10274" y="1403"/>
                  </a:lnTo>
                  <a:lnTo>
                    <a:pt x="10257" y="1407"/>
                  </a:lnTo>
                  <a:lnTo>
                    <a:pt x="10240" y="1413"/>
                  </a:lnTo>
                  <a:lnTo>
                    <a:pt x="10222" y="1418"/>
                  </a:lnTo>
                  <a:lnTo>
                    <a:pt x="10205" y="1423"/>
                  </a:lnTo>
                  <a:lnTo>
                    <a:pt x="10186" y="1427"/>
                  </a:lnTo>
                  <a:lnTo>
                    <a:pt x="10169" y="1432"/>
                  </a:lnTo>
                  <a:lnTo>
                    <a:pt x="10151" y="1435"/>
                  </a:lnTo>
                  <a:lnTo>
                    <a:pt x="10132" y="1438"/>
                  </a:lnTo>
                  <a:lnTo>
                    <a:pt x="10115" y="1441"/>
                  </a:lnTo>
                  <a:lnTo>
                    <a:pt x="10097" y="1443"/>
                  </a:lnTo>
                  <a:lnTo>
                    <a:pt x="10079" y="1444"/>
                  </a:lnTo>
                  <a:lnTo>
                    <a:pt x="10059" y="1446"/>
                  </a:lnTo>
                  <a:lnTo>
                    <a:pt x="10040" y="1446"/>
                  </a:lnTo>
                  <a:lnTo>
                    <a:pt x="10022" y="1446"/>
                  </a:lnTo>
                  <a:lnTo>
                    <a:pt x="10022" y="1447"/>
                  </a:lnTo>
                  <a:lnTo>
                    <a:pt x="734" y="1447"/>
                  </a:lnTo>
                  <a:lnTo>
                    <a:pt x="718" y="1449"/>
                  </a:lnTo>
                  <a:lnTo>
                    <a:pt x="702" y="1452"/>
                  </a:lnTo>
                  <a:lnTo>
                    <a:pt x="687" y="1453"/>
                  </a:lnTo>
                  <a:lnTo>
                    <a:pt x="671" y="1456"/>
                  </a:lnTo>
                  <a:lnTo>
                    <a:pt x="654" y="1456"/>
                  </a:lnTo>
                  <a:lnTo>
                    <a:pt x="639" y="1458"/>
                  </a:lnTo>
                  <a:lnTo>
                    <a:pt x="624" y="1458"/>
                  </a:lnTo>
                  <a:lnTo>
                    <a:pt x="608" y="1459"/>
                  </a:lnTo>
                  <a:lnTo>
                    <a:pt x="593" y="1458"/>
                  </a:lnTo>
                  <a:lnTo>
                    <a:pt x="577" y="1458"/>
                  </a:lnTo>
                  <a:lnTo>
                    <a:pt x="547" y="1455"/>
                  </a:lnTo>
                  <a:lnTo>
                    <a:pt x="516" y="1452"/>
                  </a:lnTo>
                  <a:lnTo>
                    <a:pt x="487" y="1446"/>
                  </a:lnTo>
                  <a:lnTo>
                    <a:pt x="457" y="1439"/>
                  </a:lnTo>
                  <a:lnTo>
                    <a:pt x="428" y="1432"/>
                  </a:lnTo>
                  <a:lnTo>
                    <a:pt x="399" y="1421"/>
                  </a:lnTo>
                  <a:lnTo>
                    <a:pt x="371" y="1410"/>
                  </a:lnTo>
                  <a:lnTo>
                    <a:pt x="343" y="1398"/>
                  </a:lnTo>
                  <a:lnTo>
                    <a:pt x="317" y="1384"/>
                  </a:lnTo>
                  <a:lnTo>
                    <a:pt x="291" y="1370"/>
                  </a:lnTo>
                  <a:lnTo>
                    <a:pt x="266" y="1353"/>
                  </a:lnTo>
                  <a:lnTo>
                    <a:pt x="242" y="1336"/>
                  </a:lnTo>
                  <a:lnTo>
                    <a:pt x="217" y="1318"/>
                  </a:lnTo>
                  <a:lnTo>
                    <a:pt x="196" y="1299"/>
                  </a:lnTo>
                  <a:lnTo>
                    <a:pt x="172" y="1278"/>
                  </a:lnTo>
                  <a:lnTo>
                    <a:pt x="152" y="1256"/>
                  </a:lnTo>
                  <a:lnTo>
                    <a:pt x="132" y="1235"/>
                  </a:lnTo>
                  <a:lnTo>
                    <a:pt x="114" y="1210"/>
                  </a:lnTo>
                  <a:lnTo>
                    <a:pt x="95" y="1186"/>
                  </a:lnTo>
                  <a:lnTo>
                    <a:pt x="80" y="1161"/>
                  </a:lnTo>
                  <a:lnTo>
                    <a:pt x="65" y="1133"/>
                  </a:lnTo>
                  <a:lnTo>
                    <a:pt x="51" y="1107"/>
                  </a:lnTo>
                  <a:lnTo>
                    <a:pt x="37" y="1078"/>
                  </a:lnTo>
                  <a:lnTo>
                    <a:pt x="26" y="1049"/>
                  </a:lnTo>
                  <a:lnTo>
                    <a:pt x="15" y="1019"/>
                  </a:lnTo>
                  <a:lnTo>
                    <a:pt x="8" y="989"/>
                  </a:lnTo>
                  <a:lnTo>
                    <a:pt x="0" y="958"/>
                  </a:lnTo>
                  <a:lnTo>
                    <a:pt x="0" y="927"/>
                  </a:lnTo>
                  <a:lnTo>
                    <a:pt x="2" y="896"/>
                  </a:lnTo>
                  <a:lnTo>
                    <a:pt x="6" y="839"/>
                  </a:lnTo>
                  <a:lnTo>
                    <a:pt x="12" y="787"/>
                  </a:lnTo>
                  <a:lnTo>
                    <a:pt x="23" y="738"/>
                  </a:lnTo>
                  <a:lnTo>
                    <a:pt x="35" y="691"/>
                  </a:lnTo>
                  <a:lnTo>
                    <a:pt x="51" y="650"/>
                  </a:lnTo>
                  <a:lnTo>
                    <a:pt x="69" y="611"/>
                  </a:lnTo>
                  <a:lnTo>
                    <a:pt x="89" y="576"/>
                  </a:lnTo>
                  <a:lnTo>
                    <a:pt x="112" y="542"/>
                  </a:lnTo>
                  <a:lnTo>
                    <a:pt x="137" y="513"/>
                  </a:lnTo>
                  <a:lnTo>
                    <a:pt x="165" y="485"/>
                  </a:lnTo>
                  <a:lnTo>
                    <a:pt x="194" y="461"/>
                  </a:lnTo>
                  <a:lnTo>
                    <a:pt x="226" y="438"/>
                  </a:lnTo>
                  <a:lnTo>
                    <a:pt x="260" y="418"/>
                  </a:lnTo>
                  <a:lnTo>
                    <a:pt x="296" y="399"/>
                  </a:lnTo>
                  <a:lnTo>
                    <a:pt x="333" y="384"/>
                  </a:lnTo>
                  <a:lnTo>
                    <a:pt x="373" y="368"/>
                  </a:lnTo>
                  <a:lnTo>
                    <a:pt x="413" y="354"/>
                  </a:lnTo>
                  <a:lnTo>
                    <a:pt x="456" y="342"/>
                  </a:lnTo>
                  <a:lnTo>
                    <a:pt x="500" y="331"/>
                  </a:lnTo>
                  <a:lnTo>
                    <a:pt x="545" y="322"/>
                  </a:lnTo>
                  <a:lnTo>
                    <a:pt x="591" y="313"/>
                  </a:lnTo>
                  <a:lnTo>
                    <a:pt x="641" y="304"/>
                  </a:lnTo>
                  <a:lnTo>
                    <a:pt x="690" y="296"/>
                  </a:lnTo>
                  <a:lnTo>
                    <a:pt x="739" y="288"/>
                  </a:lnTo>
                  <a:lnTo>
                    <a:pt x="791" y="281"/>
                  </a:lnTo>
                  <a:lnTo>
                    <a:pt x="896" y="267"/>
                  </a:lnTo>
                  <a:lnTo>
                    <a:pt x="1005" y="250"/>
                  </a:lnTo>
                  <a:lnTo>
                    <a:pt x="1116" y="231"/>
                  </a:ln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08" name="Freeform 39"/>
            <p:cNvSpPr>
              <a:spLocks/>
            </p:cNvSpPr>
            <p:nvPr/>
          </p:nvSpPr>
          <p:spPr bwMode="auto">
            <a:xfrm>
              <a:off x="709" y="1794"/>
              <a:ext cx="92" cy="57"/>
            </a:xfrm>
            <a:custGeom>
              <a:avLst/>
              <a:gdLst>
                <a:gd name="T0" fmla="*/ 0 w 185"/>
                <a:gd name="T1" fmla="*/ 0 h 114"/>
                <a:gd name="T2" fmla="*/ 23 w 185"/>
                <a:gd name="T3" fmla="*/ 3 h 114"/>
                <a:gd name="T4" fmla="*/ 2 w 185"/>
                <a:gd name="T5" fmla="*/ 15 h 114"/>
                <a:gd name="T6" fmla="*/ 0 w 185"/>
                <a:gd name="T7" fmla="*/ 0 h 114"/>
                <a:gd name="T8" fmla="*/ 0 60000 65536"/>
                <a:gd name="T9" fmla="*/ 0 60000 65536"/>
                <a:gd name="T10" fmla="*/ 0 60000 65536"/>
                <a:gd name="T11" fmla="*/ 0 60000 65536"/>
                <a:gd name="T12" fmla="*/ 0 w 185"/>
                <a:gd name="T13" fmla="*/ 0 h 114"/>
                <a:gd name="T14" fmla="*/ 185 w 185"/>
                <a:gd name="T15" fmla="*/ 114 h 114"/>
              </a:gdLst>
              <a:ahLst/>
              <a:cxnLst>
                <a:cxn ang="T8">
                  <a:pos x="T0" y="T1"/>
                </a:cxn>
                <a:cxn ang="T9">
                  <a:pos x="T2" y="T3"/>
                </a:cxn>
                <a:cxn ang="T10">
                  <a:pos x="T4" y="T5"/>
                </a:cxn>
                <a:cxn ang="T11">
                  <a:pos x="T6" y="T7"/>
                </a:cxn>
              </a:cxnLst>
              <a:rect l="T12" t="T13" r="T14" b="T15"/>
              <a:pathLst>
                <a:path w="185" h="114">
                  <a:moveTo>
                    <a:pt x="0" y="0"/>
                  </a:moveTo>
                  <a:lnTo>
                    <a:pt x="185" y="22"/>
                  </a:lnTo>
                  <a:lnTo>
                    <a:pt x="23" y="114"/>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sp>
        <p:nvSpPr>
          <p:cNvPr id="109" name="矩形 108"/>
          <p:cNvSpPr/>
          <p:nvPr/>
        </p:nvSpPr>
        <p:spPr>
          <a:xfrm>
            <a:off x="1245539" y="4517011"/>
            <a:ext cx="5329668" cy="400110"/>
          </a:xfrm>
          <a:prstGeom prst="rect">
            <a:avLst/>
          </a:prstGeom>
        </p:spPr>
        <p:txBody>
          <a:bodyPr wrap="square">
            <a:spAutoFit/>
          </a:bodyPr>
          <a:lstStyle/>
          <a:p>
            <a:pPr algn="l"/>
            <a:r>
              <a:rPr lang="en-US" altLang="zh-CN" b="0" dirty="0">
                <a:solidFill>
                  <a:srgbClr val="C00000"/>
                </a:solidFill>
                <a:latin typeface="Arial" pitchFamily="34" charset="0"/>
              </a:rPr>
              <a:t>00                 01                 10                 11</a:t>
            </a:r>
          </a:p>
        </p:txBody>
      </p:sp>
    </p:spTree>
    <p:extLst>
      <p:ext uri="{BB962C8B-B14F-4D97-AF65-F5344CB8AC3E}">
        <p14:creationId xmlns:p14="http://schemas.microsoft.com/office/powerpoint/2010/main" val="17125857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a:noFill/>
        </p:spPr>
        <p:txBody>
          <a:bodyPr/>
          <a:lstStyle/>
          <a:p>
            <a:r>
              <a:rPr lang="en-US">
                <a:ea typeface="ＭＳ Ｐゴシック" pitchFamily="34" charset="-128"/>
              </a:rPr>
              <a:t>Waveforms Of Light-Traffic Controller Microcode</a:t>
            </a:r>
          </a:p>
        </p:txBody>
      </p:sp>
      <p:graphicFrame>
        <p:nvGraphicFramePr>
          <p:cNvPr id="24580" name="Object 2"/>
          <p:cNvGraphicFramePr>
            <a:graphicFrameLocks noChangeAspect="1"/>
          </p:cNvGraphicFramePr>
          <p:nvPr>
            <p:extLst/>
          </p:nvPr>
        </p:nvGraphicFramePr>
        <p:xfrm>
          <a:off x="304800" y="1064651"/>
          <a:ext cx="8458200" cy="1817688"/>
        </p:xfrm>
        <a:graphic>
          <a:graphicData uri="http://schemas.openxmlformats.org/presentationml/2006/ole">
            <mc:AlternateContent xmlns:mc="http://schemas.openxmlformats.org/markup-compatibility/2006">
              <mc:Choice xmlns:v="urn:schemas-microsoft-com:vml" Requires="v">
                <p:oleObj spid="_x0000_s68680" name="Visio" r:id="rId4" imgW="7339683" imgH="1574603" progId="Visio.Drawing.6">
                  <p:embed/>
                </p:oleObj>
              </mc:Choice>
              <mc:Fallback>
                <p:oleObj name="Visio" r:id="rId4" imgW="7339683" imgH="1574603" progId="Visio.Drawing.6">
                  <p:embed/>
                  <p:pic>
                    <p:nvPicPr>
                      <p:cNvPr id="2458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4800" y="1064651"/>
                        <a:ext cx="8458200" cy="181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24581" name="Rectangle 4"/>
          <p:cNvSpPr>
            <a:spLocks noChangeArrowheads="1"/>
          </p:cNvSpPr>
          <p:nvPr/>
        </p:nvSpPr>
        <p:spPr bwMode="auto">
          <a:xfrm>
            <a:off x="5342626" y="3692104"/>
            <a:ext cx="2800710"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spcBef>
                <a:spcPct val="0"/>
              </a:spcBef>
            </a:pPr>
            <a:r>
              <a:rPr lang="en-US" altLang="zh-CN" sz="1800" dirty="0">
                <a:solidFill>
                  <a:srgbClr val="C00000"/>
                </a:solidFill>
              </a:rPr>
              <a:t>00</a:t>
            </a:r>
            <a:r>
              <a:rPr lang="en-US" sz="1800" dirty="0"/>
              <a:t>100001  041</a:t>
            </a:r>
          </a:p>
          <a:p>
            <a:pPr algn="l" eaLnBrk="1" hangingPunct="1">
              <a:spcBef>
                <a:spcPct val="0"/>
              </a:spcBef>
            </a:pPr>
            <a:r>
              <a:rPr lang="en-US" sz="1800" dirty="0">
                <a:solidFill>
                  <a:srgbClr val="C00000"/>
                </a:solidFill>
              </a:rPr>
              <a:t>01</a:t>
            </a:r>
            <a:r>
              <a:rPr lang="en-US" sz="1800" dirty="0"/>
              <a:t>100001  141</a:t>
            </a:r>
          </a:p>
          <a:p>
            <a:pPr algn="l" eaLnBrk="1" hangingPunct="1">
              <a:spcBef>
                <a:spcPct val="0"/>
              </a:spcBef>
            </a:pPr>
            <a:r>
              <a:rPr lang="en-US" sz="1800" dirty="0">
                <a:solidFill>
                  <a:srgbClr val="C00000"/>
                </a:solidFill>
              </a:rPr>
              <a:t>10</a:t>
            </a:r>
            <a:r>
              <a:rPr lang="en-US" sz="1800" dirty="0"/>
              <a:t>010001  </a:t>
            </a:r>
            <a:r>
              <a:rPr lang="en-US" altLang="zh-CN" sz="1800" dirty="0"/>
              <a:t>221</a:t>
            </a:r>
          </a:p>
          <a:p>
            <a:pPr algn="l" eaLnBrk="1" hangingPunct="1">
              <a:spcBef>
                <a:spcPct val="0"/>
              </a:spcBef>
            </a:pPr>
            <a:r>
              <a:rPr lang="en-US" sz="1800" dirty="0">
                <a:solidFill>
                  <a:srgbClr val="C00000"/>
                </a:solidFill>
              </a:rPr>
              <a:t>10</a:t>
            </a:r>
            <a:r>
              <a:rPr lang="en-US" sz="1800" dirty="0"/>
              <a:t>010001  </a:t>
            </a:r>
          </a:p>
          <a:p>
            <a:pPr algn="l" eaLnBrk="1" hangingPunct="1">
              <a:spcBef>
                <a:spcPct val="0"/>
              </a:spcBef>
            </a:pPr>
            <a:r>
              <a:rPr lang="en-US" sz="1800" dirty="0">
                <a:solidFill>
                  <a:srgbClr val="C00000"/>
                </a:solidFill>
              </a:rPr>
              <a:t>11</a:t>
            </a:r>
            <a:r>
              <a:rPr lang="en-US" sz="1800" dirty="0"/>
              <a:t>001100  314</a:t>
            </a:r>
          </a:p>
          <a:p>
            <a:pPr algn="l" eaLnBrk="1" hangingPunct="1">
              <a:spcBef>
                <a:spcPct val="0"/>
              </a:spcBef>
            </a:pPr>
            <a:r>
              <a:rPr lang="en-US" sz="1800" dirty="0">
                <a:solidFill>
                  <a:srgbClr val="C00000"/>
                </a:solidFill>
              </a:rPr>
              <a:t>11</a:t>
            </a:r>
            <a:r>
              <a:rPr lang="en-US" sz="1800" dirty="0"/>
              <a:t>001100  </a:t>
            </a:r>
          </a:p>
          <a:p>
            <a:pPr algn="l" eaLnBrk="1" hangingPunct="1">
              <a:spcBef>
                <a:spcPct val="0"/>
              </a:spcBef>
            </a:pPr>
            <a:r>
              <a:rPr lang="en-US" sz="1800" dirty="0">
                <a:solidFill>
                  <a:srgbClr val="C00000"/>
                </a:solidFill>
              </a:rPr>
              <a:t>00</a:t>
            </a:r>
            <a:r>
              <a:rPr lang="en-US" sz="1800" dirty="0"/>
              <a:t>001010  012</a:t>
            </a:r>
          </a:p>
          <a:p>
            <a:pPr algn="l" eaLnBrk="1" hangingPunct="1">
              <a:spcBef>
                <a:spcPct val="0"/>
              </a:spcBef>
            </a:pPr>
            <a:r>
              <a:rPr lang="en-US" sz="1800" dirty="0">
                <a:solidFill>
                  <a:srgbClr val="C00000"/>
                </a:solidFill>
              </a:rPr>
              <a:t>00</a:t>
            </a:r>
            <a:r>
              <a:rPr lang="en-US" sz="1800" dirty="0"/>
              <a:t>001010</a:t>
            </a:r>
          </a:p>
        </p:txBody>
      </p:sp>
      <p:sp>
        <p:nvSpPr>
          <p:cNvPr id="2" name="椭圆 1"/>
          <p:cNvSpPr/>
          <p:nvPr/>
        </p:nvSpPr>
        <p:spPr bwMode="auto">
          <a:xfrm>
            <a:off x="2182483" y="1355074"/>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8" name="椭圆 7"/>
          <p:cNvSpPr/>
          <p:nvPr/>
        </p:nvSpPr>
        <p:spPr bwMode="auto">
          <a:xfrm>
            <a:off x="3076755" y="1685753"/>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9" name="椭圆 8"/>
          <p:cNvSpPr/>
          <p:nvPr/>
        </p:nvSpPr>
        <p:spPr bwMode="auto">
          <a:xfrm>
            <a:off x="3988279" y="1562108"/>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10" name="椭圆 9"/>
          <p:cNvSpPr/>
          <p:nvPr/>
        </p:nvSpPr>
        <p:spPr bwMode="auto">
          <a:xfrm>
            <a:off x="7608498" y="1665625"/>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3" name="矩形 2"/>
          <p:cNvSpPr/>
          <p:nvPr/>
        </p:nvSpPr>
        <p:spPr>
          <a:xfrm>
            <a:off x="3141614" y="2073729"/>
            <a:ext cx="431528" cy="338554"/>
          </a:xfrm>
          <a:prstGeom prst="rect">
            <a:avLst/>
          </a:prstGeom>
        </p:spPr>
        <p:txBody>
          <a:bodyPr wrap="none">
            <a:spAutoFit/>
          </a:bodyPr>
          <a:lstStyle/>
          <a:p>
            <a:r>
              <a:rPr lang="en-US" altLang="zh-CN" sz="1600" dirty="0"/>
              <a:t>00</a:t>
            </a:r>
            <a:endParaRPr lang="zh-CN" altLang="en-US" sz="1600" dirty="0"/>
          </a:p>
        </p:txBody>
      </p:sp>
      <p:sp>
        <p:nvSpPr>
          <p:cNvPr id="13" name="椭圆 12"/>
          <p:cNvSpPr/>
          <p:nvPr/>
        </p:nvSpPr>
        <p:spPr bwMode="auto">
          <a:xfrm>
            <a:off x="3508075" y="1562108"/>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cxnSp>
        <p:nvCxnSpPr>
          <p:cNvPr id="7" name="直接连接符 6"/>
          <p:cNvCxnSpPr/>
          <p:nvPr/>
        </p:nvCxnSpPr>
        <p:spPr bwMode="auto">
          <a:xfrm>
            <a:off x="3637471" y="1789270"/>
            <a:ext cx="0" cy="1204823"/>
          </a:xfrm>
          <a:prstGeom prst="line">
            <a:avLst/>
          </a:prstGeom>
          <a:noFill/>
          <a:ln w="28575" cap="flat" cmpd="sng" algn="ctr">
            <a:solidFill>
              <a:srgbClr val="C00000"/>
            </a:solidFill>
            <a:prstDash val="sysDash"/>
            <a:round/>
            <a:headEnd type="none" w="med" len="med"/>
            <a:tailEnd type="none" w="med" len="med"/>
          </a:ln>
          <a:effectLst/>
        </p:spPr>
      </p:cxnSp>
      <p:pic>
        <p:nvPicPr>
          <p:cNvPr id="24611" name="Picture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3938" y="3346322"/>
            <a:ext cx="4109050" cy="2823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椭圆 17"/>
          <p:cNvSpPr/>
          <p:nvPr/>
        </p:nvSpPr>
        <p:spPr bwMode="auto">
          <a:xfrm>
            <a:off x="7154173" y="1627111"/>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cxnSp>
        <p:nvCxnSpPr>
          <p:cNvPr id="19" name="直接连接符 18"/>
          <p:cNvCxnSpPr/>
          <p:nvPr/>
        </p:nvCxnSpPr>
        <p:spPr bwMode="auto">
          <a:xfrm>
            <a:off x="7283569" y="1776634"/>
            <a:ext cx="0" cy="1204823"/>
          </a:xfrm>
          <a:prstGeom prst="line">
            <a:avLst/>
          </a:prstGeom>
          <a:noFill/>
          <a:ln w="28575" cap="flat" cmpd="sng" algn="ctr">
            <a:solidFill>
              <a:srgbClr val="C00000"/>
            </a:solidFill>
            <a:prstDash val="sysDash"/>
            <a:round/>
            <a:headEnd type="none" w="med" len="med"/>
            <a:tailEnd type="none" w="med" len="med"/>
          </a:ln>
          <a:effectLst/>
        </p:spPr>
      </p:cxnSp>
      <p:sp>
        <p:nvSpPr>
          <p:cNvPr id="20" name="椭圆 19"/>
          <p:cNvSpPr/>
          <p:nvPr/>
        </p:nvSpPr>
        <p:spPr bwMode="auto">
          <a:xfrm>
            <a:off x="6708474" y="1558115"/>
            <a:ext cx="258792" cy="207034"/>
          </a:xfrm>
          <a:prstGeom prst="ellipse">
            <a:avLst/>
          </a:prstGeom>
          <a:noFill/>
          <a:ln w="28575" cap="flat" cmpd="sng" algn="ctr">
            <a:solidFill>
              <a:srgbClr val="C00000"/>
            </a:solidFill>
            <a:prstDash val="solid"/>
            <a:round/>
            <a:headEnd type="none" w="med" len="med"/>
            <a:tailEnd type="none" w="med" len="med"/>
          </a:ln>
          <a:effectLst/>
        </p:spPr>
        <p:txBody>
          <a:bodyPr vert="horz" wrap="non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4" name="圆角矩形 3"/>
          <p:cNvSpPr/>
          <p:nvPr/>
        </p:nvSpPr>
        <p:spPr bwMode="auto">
          <a:xfrm>
            <a:off x="966650" y="2676378"/>
            <a:ext cx="714103" cy="383177"/>
          </a:xfrm>
          <a:prstGeom prst="roundRect">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pitchFamily="-110" charset="0"/>
            </a:endParaRPr>
          </a:p>
        </p:txBody>
      </p:sp>
      <p:sp>
        <p:nvSpPr>
          <p:cNvPr id="5" name="矩形 4"/>
          <p:cNvSpPr/>
          <p:nvPr/>
        </p:nvSpPr>
        <p:spPr>
          <a:xfrm>
            <a:off x="898529" y="2775324"/>
            <a:ext cx="646331" cy="400110"/>
          </a:xfrm>
          <a:prstGeom prst="rect">
            <a:avLst/>
          </a:prstGeom>
        </p:spPr>
        <p:txBody>
          <a:bodyPr wrap="none">
            <a:spAutoFit/>
          </a:bodyPr>
          <a:lstStyle/>
          <a:p>
            <a:pPr algn="l" eaLnBrk="1" hangingPunct="1">
              <a:spcBef>
                <a:spcPct val="0"/>
              </a:spcBef>
            </a:pPr>
            <a:r>
              <a:rPr lang="en-US" altLang="zh-CN" dirty="0"/>
              <a:t>ROM</a:t>
            </a:r>
          </a:p>
        </p:txBody>
      </p:sp>
    </p:spTree>
    <p:extLst>
      <p:ext uri="{BB962C8B-B14F-4D97-AF65-F5344CB8AC3E}">
        <p14:creationId xmlns:p14="http://schemas.microsoft.com/office/powerpoint/2010/main" val="3329990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L:\2014数字系统设计\2014DDpptx\JPEG\JPEG\Dally_Fig.19.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25" y="1240100"/>
            <a:ext cx="1577975" cy="1922199"/>
          </a:xfrm>
          <a:prstGeom prst="rect">
            <a:avLst/>
          </a:prstGeom>
          <a:noFill/>
          <a:extLst>
            <a:ext uri="{909E8E84-426E-40DD-AFC4-6F175D3DCCD1}">
              <a14:hiddenFill xmlns:a14="http://schemas.microsoft.com/office/drawing/2010/main">
                <a:solidFill>
                  <a:srgbClr val="FFFFFF"/>
                </a:solidFill>
              </a14:hiddenFill>
            </a:ext>
          </a:extLst>
        </p:spPr>
      </p:pic>
      <p:sp>
        <p:nvSpPr>
          <p:cNvPr id="23556" name="Rectangle 3"/>
          <p:cNvSpPr>
            <a:spLocks noGrp="1" noChangeArrowheads="1"/>
          </p:cNvSpPr>
          <p:nvPr>
            <p:ph type="body" idx="1"/>
          </p:nvPr>
        </p:nvSpPr>
        <p:spPr/>
        <p:txBody>
          <a:bodyPr/>
          <a:lstStyle/>
          <a:p>
            <a:pPr marL="0" indent="0">
              <a:buNone/>
            </a:pPr>
            <a:endParaRPr lang="en-US" sz="2400" dirty="0">
              <a:solidFill>
                <a:srgbClr val="000099"/>
              </a:solidFill>
              <a:ea typeface="ＭＳ Ｐゴシック" charset="-128"/>
            </a:endParaRPr>
          </a:p>
        </p:txBody>
      </p:sp>
      <p:sp>
        <p:nvSpPr>
          <p:cNvPr id="23555" name="Rectangle 2"/>
          <p:cNvSpPr>
            <a:spLocks noGrp="1" noChangeArrowheads="1"/>
          </p:cNvSpPr>
          <p:nvPr>
            <p:ph type="title"/>
          </p:nvPr>
        </p:nvSpPr>
        <p:spPr/>
        <p:txBody>
          <a:bodyPr/>
          <a:lstStyle/>
          <a:p>
            <a:r>
              <a:rPr lang="en-US" dirty="0">
                <a:ea typeface="ＭＳ Ｐゴシック" charset="-128"/>
              </a:rPr>
              <a:t>Sequential - Example</a:t>
            </a:r>
          </a:p>
        </p:txBody>
      </p:sp>
      <p:sp>
        <p:nvSpPr>
          <p:cNvPr id="5" name="矩形 4"/>
          <p:cNvSpPr/>
          <p:nvPr/>
        </p:nvSpPr>
        <p:spPr>
          <a:xfrm>
            <a:off x="300054" y="1293360"/>
            <a:ext cx="4671996" cy="4708981"/>
          </a:xfrm>
          <a:prstGeom prst="rect">
            <a:avLst/>
          </a:prstGeom>
        </p:spPr>
        <p:txBody>
          <a:bodyPr wrap="square">
            <a:spAutoFit/>
          </a:bodyPr>
          <a:lstStyle/>
          <a:p>
            <a:pPr algn="l"/>
            <a:r>
              <a:rPr lang="en-US" altLang="zh-CN" sz="1200" dirty="0"/>
              <a:t>`define AWIDTH 2</a:t>
            </a:r>
          </a:p>
          <a:p>
            <a:pPr algn="l"/>
            <a:r>
              <a:rPr lang="en-US" altLang="zh-CN" sz="1200" dirty="0"/>
              <a:t>`define A 0</a:t>
            </a:r>
          </a:p>
          <a:p>
            <a:pPr algn="l"/>
            <a:r>
              <a:rPr lang="en-US" altLang="zh-CN" sz="1200" dirty="0"/>
              <a:t>`define B 1</a:t>
            </a:r>
          </a:p>
          <a:p>
            <a:pPr algn="l"/>
            <a:r>
              <a:rPr lang="en-US" altLang="zh-CN" sz="1200" dirty="0"/>
              <a:t>`define C 2</a:t>
            </a:r>
          </a:p>
          <a:p>
            <a:pPr algn="l"/>
            <a:r>
              <a:rPr lang="en-US" altLang="zh-CN" sz="1200" dirty="0"/>
              <a:t>`define D 3</a:t>
            </a:r>
          </a:p>
          <a:p>
            <a:pPr algn="l"/>
            <a:endParaRPr lang="zh-CN" altLang="en-US" sz="1200" dirty="0"/>
          </a:p>
          <a:p>
            <a:pPr algn="l"/>
            <a:r>
              <a:rPr lang="en-US" altLang="zh-CN" sz="1200" dirty="0"/>
              <a:t>module</a:t>
            </a:r>
            <a:r>
              <a:rPr lang="en-US" altLang="zh-CN" sz="1200" b="0" dirty="0"/>
              <a:t> </a:t>
            </a:r>
            <a:r>
              <a:rPr lang="en-US" altLang="zh-CN" sz="1200" dirty="0"/>
              <a:t>Div3FSM(</a:t>
            </a:r>
            <a:r>
              <a:rPr lang="en-US" altLang="zh-CN" sz="1200" dirty="0" err="1"/>
              <a:t>clk</a:t>
            </a:r>
            <a:r>
              <a:rPr lang="en-US" altLang="zh-CN" sz="1200" dirty="0"/>
              <a:t>, </a:t>
            </a:r>
            <a:r>
              <a:rPr lang="en-US" altLang="zh-CN" sz="1200" dirty="0" err="1"/>
              <a:t>rst</a:t>
            </a:r>
            <a:r>
              <a:rPr lang="en-US" altLang="zh-CN" sz="1200" dirty="0"/>
              <a:t>, in, out) ;</a:t>
            </a:r>
          </a:p>
          <a:p>
            <a:pPr algn="l"/>
            <a:r>
              <a:rPr lang="en-US" altLang="zh-CN" sz="1200" dirty="0"/>
              <a:t>  input </a:t>
            </a:r>
            <a:r>
              <a:rPr lang="en-US" altLang="zh-CN" sz="1200" dirty="0" err="1"/>
              <a:t>clk</a:t>
            </a:r>
            <a:r>
              <a:rPr lang="en-US" altLang="zh-CN" sz="1200" dirty="0"/>
              <a:t>, </a:t>
            </a:r>
            <a:r>
              <a:rPr lang="en-US" altLang="zh-CN" sz="1200" dirty="0" err="1"/>
              <a:t>rst</a:t>
            </a:r>
            <a:r>
              <a:rPr lang="en-US" altLang="zh-CN" sz="1200" dirty="0"/>
              <a:t>, in ;</a:t>
            </a:r>
          </a:p>
          <a:p>
            <a:pPr algn="l"/>
            <a:r>
              <a:rPr lang="en-US" altLang="zh-CN" sz="1200" dirty="0"/>
              <a:t>  output out ;</a:t>
            </a:r>
          </a:p>
          <a:p>
            <a:pPr algn="l"/>
            <a:endParaRPr lang="zh-CN" altLang="en-US" sz="1200" b="0" dirty="0"/>
          </a:p>
          <a:p>
            <a:pPr algn="l"/>
            <a:r>
              <a:rPr lang="en-US" altLang="zh-CN" sz="1200" b="0" dirty="0"/>
              <a:t>  </a:t>
            </a:r>
            <a:r>
              <a:rPr lang="en-US" altLang="zh-CN" sz="1200" dirty="0"/>
              <a:t>wire</a:t>
            </a:r>
            <a:r>
              <a:rPr lang="en-US" altLang="zh-CN" sz="1200" b="0" dirty="0"/>
              <a:t> </a:t>
            </a:r>
            <a:r>
              <a:rPr lang="en-US" altLang="zh-CN" sz="1200" dirty="0"/>
              <a:t>[`AWIDTH-1:0] state ; </a:t>
            </a:r>
            <a:r>
              <a:rPr lang="en-US" altLang="zh-CN" sz="1200" i="1" dirty="0"/>
              <a:t>// current state </a:t>
            </a:r>
          </a:p>
          <a:p>
            <a:pPr algn="l"/>
            <a:r>
              <a:rPr lang="en-US" altLang="zh-CN" sz="1200" dirty="0"/>
              <a:t>  </a:t>
            </a:r>
            <a:r>
              <a:rPr lang="en-US" altLang="zh-CN" sz="1200" dirty="0" err="1"/>
              <a:t>reg</a:t>
            </a:r>
            <a:r>
              <a:rPr lang="en-US" altLang="zh-CN" sz="1200" dirty="0"/>
              <a:t>  [`AWIDTH-1:0] next ;  </a:t>
            </a:r>
            <a:r>
              <a:rPr lang="en-US" altLang="zh-CN" sz="1200" i="1" dirty="0"/>
              <a:t>// next state</a:t>
            </a:r>
          </a:p>
          <a:p>
            <a:pPr algn="l"/>
            <a:endParaRPr lang="zh-CN" altLang="en-US" sz="1200" i="1" dirty="0"/>
          </a:p>
          <a:p>
            <a:pPr algn="l"/>
            <a:r>
              <a:rPr lang="en-US" altLang="zh-CN" sz="1200" dirty="0"/>
              <a:t>  </a:t>
            </a:r>
            <a:r>
              <a:rPr lang="en-US" altLang="zh-CN" sz="1200" i="1" dirty="0"/>
              <a:t>// instantiate state register</a:t>
            </a:r>
          </a:p>
          <a:p>
            <a:pPr algn="l"/>
            <a:r>
              <a:rPr lang="en-US" altLang="zh-CN" sz="1200" dirty="0"/>
              <a:t>  DFF #(`AWIDTH) </a:t>
            </a:r>
            <a:r>
              <a:rPr lang="en-US" altLang="zh-CN" sz="1200" dirty="0" err="1"/>
              <a:t>state_reg</a:t>
            </a:r>
            <a:r>
              <a:rPr lang="en-US" altLang="zh-CN" sz="1200" dirty="0"/>
              <a:t>(</a:t>
            </a:r>
            <a:r>
              <a:rPr lang="en-US" altLang="zh-CN" sz="1200" dirty="0" err="1"/>
              <a:t>clk</a:t>
            </a:r>
            <a:r>
              <a:rPr lang="en-US" altLang="zh-CN" sz="1200" dirty="0"/>
              <a:t>, next, state) ;</a:t>
            </a:r>
          </a:p>
          <a:p>
            <a:pPr algn="l"/>
            <a:endParaRPr lang="zh-CN" altLang="en-US" sz="1200" dirty="0"/>
          </a:p>
          <a:p>
            <a:pPr algn="l"/>
            <a:r>
              <a:rPr lang="en-US" altLang="zh-CN" sz="1200" b="0" dirty="0"/>
              <a:t>  </a:t>
            </a:r>
            <a:endParaRPr lang="zh-CN" altLang="en-US" sz="1200" dirty="0"/>
          </a:p>
        </p:txBody>
      </p:sp>
      <p:sp>
        <p:nvSpPr>
          <p:cNvPr id="2" name="矩形 1"/>
          <p:cNvSpPr/>
          <p:nvPr/>
        </p:nvSpPr>
        <p:spPr>
          <a:xfrm>
            <a:off x="4800600" y="1214927"/>
            <a:ext cx="4324350" cy="3877985"/>
          </a:xfrm>
          <a:prstGeom prst="rect">
            <a:avLst/>
          </a:prstGeom>
        </p:spPr>
        <p:txBody>
          <a:bodyPr wrap="square">
            <a:spAutoFit/>
          </a:bodyPr>
          <a:lstStyle/>
          <a:p>
            <a:pPr algn="l"/>
            <a:r>
              <a:rPr lang="en-US" altLang="zh-CN" sz="1200" i="1" dirty="0"/>
              <a:t>// next state function</a:t>
            </a:r>
          </a:p>
          <a:p>
            <a:pPr algn="l"/>
            <a:r>
              <a:rPr lang="en-US" altLang="zh-CN" sz="1200" dirty="0"/>
              <a:t>  always @(*) begin</a:t>
            </a:r>
          </a:p>
          <a:p>
            <a:pPr algn="l"/>
            <a:r>
              <a:rPr lang="en-US" altLang="zh-CN" sz="1200" dirty="0"/>
              <a:t>    case(state)</a:t>
            </a:r>
          </a:p>
          <a:p>
            <a:pPr algn="l"/>
            <a:r>
              <a:rPr lang="en-US" altLang="zh-CN" sz="1200" dirty="0"/>
              <a:t>      `A: next = </a:t>
            </a:r>
            <a:r>
              <a:rPr lang="en-US" altLang="zh-CN" sz="1200" dirty="0" err="1"/>
              <a:t>rst</a:t>
            </a:r>
            <a:r>
              <a:rPr lang="en-US" altLang="zh-CN" sz="1200" dirty="0"/>
              <a:t> ? `A : (in ? `B : `A) ;</a:t>
            </a:r>
          </a:p>
          <a:p>
            <a:pPr algn="l"/>
            <a:r>
              <a:rPr lang="en-US" altLang="zh-CN" sz="1200" dirty="0"/>
              <a:t>      `B: next = </a:t>
            </a:r>
            <a:r>
              <a:rPr lang="en-US" altLang="zh-CN" sz="1200" dirty="0" err="1"/>
              <a:t>rst</a:t>
            </a:r>
            <a:r>
              <a:rPr lang="en-US" altLang="zh-CN" sz="1200" dirty="0"/>
              <a:t> ? `A : (in ? `C : `B) ;</a:t>
            </a:r>
          </a:p>
          <a:p>
            <a:pPr algn="l"/>
            <a:r>
              <a:rPr lang="en-US" altLang="zh-CN" sz="1200" dirty="0"/>
              <a:t>      `C: next = </a:t>
            </a:r>
            <a:r>
              <a:rPr lang="en-US" altLang="zh-CN" sz="1200" dirty="0" err="1"/>
              <a:t>rst</a:t>
            </a:r>
            <a:r>
              <a:rPr lang="en-US" altLang="zh-CN" sz="1200" dirty="0"/>
              <a:t> ? `A : (in ? `D : `C) ;</a:t>
            </a:r>
          </a:p>
          <a:p>
            <a:pPr algn="l"/>
            <a:r>
              <a:rPr lang="en-US" altLang="zh-CN" sz="1200" dirty="0"/>
              <a:t>      `D: next = </a:t>
            </a:r>
            <a:r>
              <a:rPr lang="en-US" altLang="zh-CN" sz="1200" dirty="0" err="1"/>
              <a:t>rst</a:t>
            </a:r>
            <a:r>
              <a:rPr lang="en-US" altLang="zh-CN" sz="1200" dirty="0"/>
              <a:t> ? `A : (in ? `B : `A) ;</a:t>
            </a:r>
          </a:p>
          <a:p>
            <a:pPr algn="l"/>
            <a:r>
              <a:rPr lang="en-US" altLang="zh-CN" sz="1200" dirty="0"/>
              <a:t>      default: next = `A ;</a:t>
            </a:r>
          </a:p>
          <a:p>
            <a:pPr algn="l"/>
            <a:r>
              <a:rPr lang="en-US" altLang="zh-CN" sz="1200" dirty="0"/>
              <a:t>    </a:t>
            </a:r>
            <a:r>
              <a:rPr lang="en-US" altLang="zh-CN" sz="1200" dirty="0" err="1"/>
              <a:t>endcase</a:t>
            </a:r>
            <a:endParaRPr lang="en-US" altLang="zh-CN" sz="1200" dirty="0"/>
          </a:p>
          <a:p>
            <a:pPr algn="l"/>
            <a:r>
              <a:rPr lang="en-US" altLang="zh-CN" sz="1200" dirty="0"/>
              <a:t>  end</a:t>
            </a:r>
          </a:p>
          <a:p>
            <a:pPr algn="l"/>
            <a:endParaRPr lang="zh-CN" altLang="en-US" sz="1200" dirty="0"/>
          </a:p>
          <a:p>
            <a:pPr algn="l"/>
            <a:r>
              <a:rPr lang="en-US" altLang="zh-CN" sz="1200" dirty="0"/>
              <a:t>  </a:t>
            </a:r>
            <a:r>
              <a:rPr lang="en-US" altLang="zh-CN" sz="1200" i="1" dirty="0"/>
              <a:t>// output function</a:t>
            </a:r>
          </a:p>
          <a:p>
            <a:pPr algn="l"/>
            <a:r>
              <a:rPr lang="en-US" altLang="zh-CN" sz="1200" dirty="0"/>
              <a:t>  assign out = (state == `D) ;</a:t>
            </a:r>
          </a:p>
          <a:p>
            <a:pPr algn="l"/>
            <a:r>
              <a:rPr lang="en-US" altLang="zh-CN" sz="1200" dirty="0" err="1"/>
              <a:t>endmodule</a:t>
            </a:r>
            <a:r>
              <a:rPr lang="en-US" altLang="zh-CN" sz="1200" dirty="0"/>
              <a:t> </a:t>
            </a:r>
            <a:endParaRPr lang="zh-CN" altLang="en-US" sz="1200" dirty="0"/>
          </a:p>
        </p:txBody>
      </p:sp>
    </p:spTree>
    <p:extLst>
      <p:ext uri="{BB962C8B-B14F-4D97-AF65-F5344CB8AC3E}">
        <p14:creationId xmlns:p14="http://schemas.microsoft.com/office/powerpoint/2010/main" val="299477145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FFD85-843B-4353-B79C-0EF1280508A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BA85267-A573-4F77-A08F-C3AD92D01985}"/>
              </a:ext>
            </a:extLst>
          </p:cNvPr>
          <p:cNvSpPr>
            <a:spLocks noGrp="1"/>
          </p:cNvSpPr>
          <p:nvPr>
            <p:ph idx="1"/>
          </p:nvPr>
        </p:nvSpPr>
        <p:spPr>
          <a:xfrm>
            <a:off x="152400" y="980065"/>
            <a:ext cx="6756400" cy="5351462"/>
          </a:xfrm>
        </p:spPr>
        <p:txBody>
          <a:bodyPr/>
          <a:lstStyle/>
          <a:p>
            <a:pPr marL="0" indent="0" algn="ctr">
              <a:buNone/>
            </a:pPr>
            <a:r>
              <a:rPr lang="en-GB" altLang="zh-CN" b="1" dirty="0"/>
              <a:t>      </a:t>
            </a:r>
          </a:p>
          <a:p>
            <a:pPr marL="0" indent="0" algn="ctr">
              <a:buNone/>
            </a:pPr>
            <a:endParaRPr lang="en-GB" altLang="zh-CN" b="1" dirty="0"/>
          </a:p>
          <a:p>
            <a:pPr marL="0" indent="0" algn="ctr">
              <a:buNone/>
            </a:pPr>
            <a:r>
              <a:rPr lang="en-GB" altLang="zh-CN" b="1" dirty="0"/>
              <a:t>       module </a:t>
            </a:r>
            <a:r>
              <a:rPr lang="en-US" altLang="en-GB" b="1" dirty="0"/>
              <a:t>DFF</a:t>
            </a:r>
            <a:r>
              <a:rPr lang="en-GB" altLang="zh-CN" b="1" dirty="0"/>
              <a:t>(</a:t>
            </a:r>
            <a:r>
              <a:rPr lang="en-US" altLang="en-GB" b="1" dirty="0" err="1"/>
              <a:t>clk,d,q</a:t>
            </a:r>
            <a:r>
              <a:rPr lang="en-GB" altLang="zh-CN" b="1" dirty="0"/>
              <a:t>) ;</a:t>
            </a:r>
          </a:p>
          <a:p>
            <a:pPr marL="0" indent="0" algn="ctr">
              <a:buNone/>
            </a:pPr>
            <a:r>
              <a:rPr lang="en-GB" altLang="zh-CN" b="1" dirty="0"/>
              <a:t>    input     </a:t>
            </a:r>
            <a:r>
              <a:rPr lang="en-US" altLang="en-GB" b="1" dirty="0" err="1"/>
              <a:t>clk,d</a:t>
            </a:r>
            <a:r>
              <a:rPr lang="en-GB" altLang="zh-CN" b="1" dirty="0"/>
              <a:t>;</a:t>
            </a:r>
          </a:p>
          <a:p>
            <a:pPr marL="0" indent="0" algn="ctr">
              <a:buNone/>
            </a:pPr>
            <a:r>
              <a:rPr lang="en-GB" altLang="zh-CN" b="1" dirty="0"/>
              <a:t> output  </a:t>
            </a:r>
            <a:r>
              <a:rPr lang="en-US" altLang="en-GB" b="1" dirty="0"/>
              <a:t>q</a:t>
            </a:r>
            <a:r>
              <a:rPr lang="en-GB" altLang="zh-CN" b="1" dirty="0"/>
              <a:t> ;</a:t>
            </a:r>
          </a:p>
          <a:p>
            <a:pPr marL="0" indent="0" algn="ctr">
              <a:buNone/>
            </a:pPr>
            <a:r>
              <a:rPr lang="en-GB" altLang="zh-CN" b="1" dirty="0"/>
              <a:t> reg       </a:t>
            </a:r>
            <a:r>
              <a:rPr lang="en-US" altLang="en-GB" b="1" dirty="0"/>
              <a:t>q</a:t>
            </a:r>
            <a:r>
              <a:rPr lang="en-GB" altLang="zh-CN" b="1" dirty="0"/>
              <a:t> ;</a:t>
            </a:r>
          </a:p>
          <a:p>
            <a:pPr marL="0" indent="0" algn="ctr">
              <a:buNone/>
            </a:pPr>
            <a:endParaRPr lang="en-US" altLang="zh-CN" b="1" dirty="0"/>
          </a:p>
          <a:p>
            <a:pPr marL="0" indent="0" algn="ctr">
              <a:buNone/>
            </a:pPr>
            <a:r>
              <a:rPr lang="en-US" altLang="zh-CN" b="1" dirty="0"/>
              <a:t>                       always @ (</a:t>
            </a:r>
            <a:r>
              <a:rPr lang="en-US" altLang="zh-CN" b="1" dirty="0" err="1"/>
              <a:t>posedge</a:t>
            </a:r>
            <a:r>
              <a:rPr lang="en-US" altLang="zh-CN" b="1" dirty="0"/>
              <a:t> </a:t>
            </a:r>
            <a:r>
              <a:rPr lang="en-US" altLang="zh-CN" b="1" dirty="0" err="1"/>
              <a:t>clk</a:t>
            </a:r>
            <a:r>
              <a:rPr lang="en-US" altLang="zh-CN" b="1" dirty="0"/>
              <a:t>)</a:t>
            </a:r>
          </a:p>
          <a:p>
            <a:pPr marL="0" indent="0" algn="ctr">
              <a:buNone/>
            </a:pPr>
            <a:r>
              <a:rPr lang="en-US" altLang="zh-CN" b="1" dirty="0"/>
              <a:t>        q</a:t>
            </a:r>
            <a:r>
              <a:rPr lang="en-US" altLang="zh-CN" b="1" dirty="0">
                <a:solidFill>
                  <a:srgbClr val="FF0000"/>
                </a:solidFill>
                <a:latin typeface="Calibri" panose="020F0502020204030204" pitchFamily="34" charset="0"/>
                <a:sym typeface="宋体" panose="02010600030101010101" pitchFamily="2" charset="-122"/>
              </a:rPr>
              <a:t>&lt;</a:t>
            </a:r>
            <a:r>
              <a:rPr lang="en-US" altLang="zh-CN" b="1" dirty="0">
                <a:solidFill>
                  <a:srgbClr val="FF0000"/>
                </a:solidFill>
              </a:rPr>
              <a:t>=</a:t>
            </a:r>
            <a:r>
              <a:rPr lang="en-US" altLang="zh-CN" b="1" dirty="0"/>
              <a:t>d;</a:t>
            </a:r>
          </a:p>
          <a:p>
            <a:pPr marL="0" indent="0" algn="ctr">
              <a:buNone/>
            </a:pPr>
            <a:r>
              <a:rPr lang="en-US" altLang="en-GB" b="1" dirty="0">
                <a:sym typeface="宋体" panose="02010600030101010101" pitchFamily="2" charset="-122"/>
              </a:rPr>
              <a:t>end</a:t>
            </a:r>
            <a:r>
              <a:rPr lang="en-GB" altLang="zh-CN" b="1" dirty="0">
                <a:sym typeface="宋体" panose="02010600030101010101" pitchFamily="2" charset="-122"/>
              </a:rPr>
              <a:t>module</a:t>
            </a:r>
            <a:endParaRPr lang="zh-CN" altLang="en-US" dirty="0"/>
          </a:p>
        </p:txBody>
      </p:sp>
    </p:spTree>
    <p:extLst>
      <p:ext uri="{BB962C8B-B14F-4D97-AF65-F5344CB8AC3E}">
        <p14:creationId xmlns:p14="http://schemas.microsoft.com/office/powerpoint/2010/main" val="12831514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Text Box 2"/>
          <p:cNvSpPr txBox="1">
            <a:spLocks noChangeArrowheads="1"/>
          </p:cNvSpPr>
          <p:nvPr/>
        </p:nvSpPr>
        <p:spPr bwMode="auto">
          <a:xfrm>
            <a:off x="152400" y="1158875"/>
            <a:ext cx="8839200"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tabLst>
                <a:tab pos="455613" algn="l"/>
                <a:tab pos="917575" algn="l"/>
                <a:tab pos="1373188" algn="l"/>
              </a:tabLst>
              <a:defRPr sz="2000" b="1">
                <a:solidFill>
                  <a:schemeClr val="tx1"/>
                </a:solidFill>
                <a:latin typeface="Courier New" pitchFamily="49" charset="0"/>
                <a:ea typeface="ＭＳ Ｐゴシック" pitchFamily="34" charset="-128"/>
              </a:defRPr>
            </a:lvl1pPr>
            <a:lvl2pPr marL="742950" indent="-285750">
              <a:tabLst>
                <a:tab pos="455613" algn="l"/>
                <a:tab pos="917575" algn="l"/>
                <a:tab pos="1373188" algn="l"/>
              </a:tabLst>
              <a:defRPr sz="2000" b="1">
                <a:solidFill>
                  <a:schemeClr val="tx1"/>
                </a:solidFill>
                <a:latin typeface="Courier New" pitchFamily="49" charset="0"/>
                <a:ea typeface="ＭＳ Ｐゴシック" pitchFamily="34" charset="-128"/>
              </a:defRPr>
            </a:lvl2pPr>
            <a:lvl3pPr marL="1143000" indent="-228600">
              <a:tabLst>
                <a:tab pos="455613" algn="l"/>
                <a:tab pos="917575" algn="l"/>
                <a:tab pos="1373188" algn="l"/>
              </a:tabLst>
              <a:defRPr sz="2000" b="1">
                <a:solidFill>
                  <a:schemeClr val="tx1"/>
                </a:solidFill>
                <a:latin typeface="Courier New" pitchFamily="49" charset="0"/>
                <a:ea typeface="ＭＳ Ｐゴシック" pitchFamily="34" charset="-128"/>
              </a:defRPr>
            </a:lvl3pPr>
            <a:lvl4pPr marL="1600200" indent="-228600">
              <a:tabLst>
                <a:tab pos="455613" algn="l"/>
                <a:tab pos="917575" algn="l"/>
                <a:tab pos="1373188" algn="l"/>
              </a:tabLst>
              <a:defRPr sz="2000" b="1">
                <a:solidFill>
                  <a:schemeClr val="tx1"/>
                </a:solidFill>
                <a:latin typeface="Courier New" pitchFamily="49" charset="0"/>
                <a:ea typeface="ＭＳ Ｐゴシック" pitchFamily="34" charset="-128"/>
              </a:defRPr>
            </a:lvl4pPr>
            <a:lvl5pPr marL="2057400" indent="-228600">
              <a:tabLst>
                <a:tab pos="455613" algn="l"/>
                <a:tab pos="917575" algn="l"/>
                <a:tab pos="1373188" algn="l"/>
              </a:tabLst>
              <a:defRPr sz="2000" b="1">
                <a:solidFill>
                  <a:schemeClr val="tx1"/>
                </a:solidFill>
                <a:latin typeface="Courier New" pitchFamily="49" charset="0"/>
                <a:ea typeface="ＭＳ Ｐゴシック" pitchFamily="34" charset="-128"/>
              </a:defRPr>
            </a:lvl5pPr>
            <a:lvl6pPr marL="25146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6pPr>
            <a:lvl7pPr marL="29718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7pPr>
            <a:lvl8pPr marL="34290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8pPr>
            <a:lvl9pPr marL="3886200" indent="-228600" algn="r" eaLnBrk="0" fontAlgn="base" hangingPunct="0">
              <a:spcBef>
                <a:spcPct val="50000"/>
              </a:spcBef>
              <a:spcAft>
                <a:spcPct val="0"/>
              </a:spcAft>
              <a:tabLst>
                <a:tab pos="455613" algn="l"/>
                <a:tab pos="917575" algn="l"/>
                <a:tab pos="1373188" algn="l"/>
              </a:tabLst>
              <a:defRPr sz="2000" b="1">
                <a:solidFill>
                  <a:schemeClr val="tx1"/>
                </a:solidFill>
                <a:latin typeface="Courier New" pitchFamily="49" charset="0"/>
                <a:ea typeface="ＭＳ Ｐゴシック" pitchFamily="34" charset="-128"/>
              </a:defRPr>
            </a:lvl9pPr>
          </a:lstStyle>
          <a:p>
            <a:pPr algn="l" eaLnBrk="1" hangingPunct="1"/>
            <a:r>
              <a:rPr lang="en-US" b="0" dirty="0">
                <a:latin typeface="Arial" charset="0"/>
              </a:rPr>
              <a:t>A simple counter </a:t>
            </a:r>
            <a:r>
              <a:rPr lang="zh-CN" altLang="en-US" b="0" dirty="0">
                <a:latin typeface="Arial" charset="0"/>
              </a:rPr>
              <a:t>简单计数器</a:t>
            </a:r>
            <a:endParaRPr lang="en-US" altLang="zh-CN" b="0" dirty="0">
              <a:latin typeface="Arial" charset="0"/>
            </a:endParaRPr>
          </a:p>
          <a:p>
            <a:pPr algn="l" eaLnBrk="1" hangingPunct="1"/>
            <a:r>
              <a:rPr lang="en-US" b="0" dirty="0">
                <a:latin typeface="Arial" charset="0"/>
              </a:rPr>
              <a:t>	</a:t>
            </a:r>
            <a:r>
              <a:rPr lang="en-US" b="0" dirty="0" err="1">
                <a:latin typeface="Arial" charset="0"/>
              </a:rPr>
              <a:t>next_state</a:t>
            </a:r>
            <a:r>
              <a:rPr lang="en-US" b="0" dirty="0">
                <a:latin typeface="Arial" charset="0"/>
              </a:rPr>
              <a:t> = </a:t>
            </a:r>
            <a:r>
              <a:rPr lang="en-US" b="0" dirty="0" err="1">
                <a:latin typeface="Arial" charset="0"/>
              </a:rPr>
              <a:t>rst</a:t>
            </a:r>
            <a:r>
              <a:rPr lang="en-US" b="0" dirty="0">
                <a:latin typeface="Arial" charset="0"/>
              </a:rPr>
              <a:t> ? 0 : state + 1</a:t>
            </a:r>
          </a:p>
        </p:txBody>
      </p:sp>
      <p:graphicFrame>
        <p:nvGraphicFramePr>
          <p:cNvPr id="12292" name="Object 2"/>
          <p:cNvGraphicFramePr>
            <a:graphicFrameLocks noChangeAspect="1"/>
          </p:cNvGraphicFramePr>
          <p:nvPr/>
        </p:nvGraphicFramePr>
        <p:xfrm>
          <a:off x="838200" y="2676525"/>
          <a:ext cx="8007350" cy="3282950"/>
        </p:xfrm>
        <a:graphic>
          <a:graphicData uri="http://schemas.openxmlformats.org/presentationml/2006/ole">
            <mc:AlternateContent xmlns:mc="http://schemas.openxmlformats.org/markup-compatibility/2006">
              <mc:Choice xmlns:v="urn:schemas-microsoft-com:vml" Requires="v">
                <p:oleObj spid="_x0000_s12420" name="Visio" r:id="rId4" imgW="2667000" imgH="1092200" progId="Visio.Drawing.6">
                  <p:embed/>
                </p:oleObj>
              </mc:Choice>
              <mc:Fallback>
                <p:oleObj name="Visio" r:id="rId4" imgW="2667000" imgH="1092200" progId="Visio.Drawing.6">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8200" y="2676525"/>
                        <a:ext cx="8007350" cy="328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alpha val="74997"/>
                                </a:schemeClr>
                              </a:outerShdw>
                            </a:effectLst>
                          </a14:hiddenEffects>
                        </a:ext>
                      </a:extLst>
                    </p:spPr>
                  </p:pic>
                </p:oleObj>
              </mc:Fallback>
            </mc:AlternateContent>
          </a:graphicData>
        </a:graphic>
      </p:graphicFrame>
      <p:sp>
        <p:nvSpPr>
          <p:cNvPr id="12293" name="Rectangle 4"/>
          <p:cNvSpPr>
            <a:spLocks noGrp="1" noChangeArrowheads="1"/>
          </p:cNvSpPr>
          <p:nvPr>
            <p:ph type="title"/>
          </p:nvPr>
        </p:nvSpPr>
        <p:spPr/>
        <p:txBody>
          <a:bodyPr/>
          <a:lstStyle/>
          <a:p>
            <a:r>
              <a:rPr lang="en-US" dirty="0">
                <a:ea typeface="ＭＳ Ｐゴシック" pitchFamily="34" charset="-128"/>
              </a:rPr>
              <a:t>Schematic</a:t>
            </a:r>
          </a:p>
        </p:txBody>
      </p:sp>
      <p:sp>
        <p:nvSpPr>
          <p:cNvPr id="5" name="矩形 4"/>
          <p:cNvSpPr/>
          <p:nvPr/>
        </p:nvSpPr>
        <p:spPr bwMode="auto">
          <a:xfrm>
            <a:off x="1233578" y="2901411"/>
            <a:ext cx="3838754" cy="3058064"/>
          </a:xfrm>
          <a:prstGeom prst="rect">
            <a:avLst/>
          </a:prstGeom>
          <a:solidFill>
            <a:schemeClr val="accent1">
              <a:lumMod val="40000"/>
              <a:lumOff val="60000"/>
              <a:alpha val="33000"/>
            </a:schemeClr>
          </a:solid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indent="0" algn="r" defTabSz="914400" rtl="0" eaLnBrk="0" fontAlgn="base" latinLnBrk="0" hangingPunct="0">
              <a:lnSpc>
                <a:spcPct val="100000"/>
              </a:lnSpc>
              <a:spcBef>
                <a:spcPct val="50000"/>
              </a:spcBef>
              <a:spcAft>
                <a:spcPct val="0"/>
              </a:spcAft>
              <a:buClrTx/>
              <a:buSzTx/>
              <a:buFontTx/>
              <a:buNone/>
              <a:tabLst/>
            </a:pPr>
            <a:endParaRPr kumimoji="0" lang="zh-CN" altLang="en-US" sz="2000" b="1" i="0" u="none" strike="noStrike" cap="none" normalizeH="0" baseline="0">
              <a:ln>
                <a:noFill/>
              </a:ln>
              <a:solidFill>
                <a:schemeClr val="tx1"/>
              </a:solidFill>
              <a:effectLst/>
              <a:latin typeface="Courier New" charset="0"/>
            </a:endParaRPr>
          </a:p>
        </p:txBody>
      </p:sp>
    </p:spTree>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lect">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lec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2000" b="1" i="0" u="none" strike="noStrike" cap="none" normalizeH="0" baseline="0">
            <a:ln>
              <a:noFill/>
            </a:ln>
            <a:solidFill>
              <a:schemeClr val="tx1"/>
            </a:solidFill>
            <a:effectLst/>
            <a:latin typeface="Courier New"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0" tIns="0" rIns="0" bIns="0" numCol="1" anchor="t" anchorCtr="0" compatLnSpc="1">
        <a:prstTxWarp prst="textNoShape">
          <a:avLst/>
        </a:prstTxWarp>
        <a:spAutoFit/>
      </a:bodyPr>
      <a:lstStyle>
        <a:defPPr marL="0" marR="0" indent="0" algn="r" defTabSz="914400" rtl="0" eaLnBrk="0" fontAlgn="base" latinLnBrk="0" hangingPunct="0">
          <a:lnSpc>
            <a:spcPct val="100000"/>
          </a:lnSpc>
          <a:spcBef>
            <a:spcPct val="50000"/>
          </a:spcBef>
          <a:spcAft>
            <a:spcPct val="0"/>
          </a:spcAft>
          <a:buClrTx/>
          <a:buSzTx/>
          <a:buFontTx/>
          <a:buNone/>
          <a:tabLst/>
          <a:defRPr kumimoji="0" lang="en-US" sz="2000" b="1" i="0" u="none" strike="noStrike" cap="none" normalizeH="0" baseline="0">
            <a:ln>
              <a:noFill/>
            </a:ln>
            <a:solidFill>
              <a:schemeClr val="tx1"/>
            </a:solidFill>
            <a:effectLst/>
            <a:latin typeface="Courier New" charset="0"/>
          </a:defRPr>
        </a:defPPr>
      </a:lstStyle>
    </a:lnDef>
  </a:objectDefaults>
  <a:extraClrSchemeLst>
    <a:extraClrScheme>
      <a:clrScheme name="lect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lect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lect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电路">
  <a:themeElements>
    <a:clrScheme name="紫罗兰色">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电路">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电路">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lect</Template>
  <TotalTime>0</TotalTime>
  <Pages>9</Pages>
  <Words>2914</Words>
  <Application>Microsoft Office PowerPoint</Application>
  <PresentationFormat>全屏显示(4:3)</PresentationFormat>
  <Paragraphs>939</Paragraphs>
  <Slides>62</Slides>
  <Notes>31</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4</vt:i4>
      </vt:variant>
      <vt:variant>
        <vt:lpstr>幻灯片标题</vt:lpstr>
      </vt:variant>
      <vt:variant>
        <vt:i4>62</vt:i4>
      </vt:variant>
    </vt:vector>
  </HeadingPairs>
  <TitlesOfParts>
    <vt:vector size="77" baseType="lpstr">
      <vt:lpstr>MS PGothic</vt:lpstr>
      <vt:lpstr>MS PGothic</vt:lpstr>
      <vt:lpstr>黑体</vt:lpstr>
      <vt:lpstr>宋体</vt:lpstr>
      <vt:lpstr>Arial</vt:lpstr>
      <vt:lpstr>Calibri</vt:lpstr>
      <vt:lpstr>Courier New</vt:lpstr>
      <vt:lpstr>Times New Roman</vt:lpstr>
      <vt:lpstr>Tw Cen MT</vt:lpstr>
      <vt:lpstr>lect</vt:lpstr>
      <vt:lpstr>电路</vt:lpstr>
      <vt:lpstr>Visio</vt:lpstr>
      <vt:lpstr>Bitmap Image</vt:lpstr>
      <vt:lpstr>Microsoft Excel 97-2003 工作表</vt:lpstr>
      <vt:lpstr>Worksheet</vt:lpstr>
      <vt:lpstr>PowerPoint 演示文稿</vt:lpstr>
      <vt:lpstr>PowerPoint 演示文稿</vt:lpstr>
      <vt:lpstr>PowerPoint 演示文稿</vt:lpstr>
      <vt:lpstr>简单有限状态机——串行数据检测器</vt:lpstr>
      <vt:lpstr>PowerPoint 演示文稿</vt:lpstr>
      <vt:lpstr>PowerPoint 演示文稿</vt:lpstr>
      <vt:lpstr>Sequential - Example</vt:lpstr>
      <vt:lpstr>PowerPoint 演示文稿</vt:lpstr>
      <vt:lpstr>Schematic</vt:lpstr>
      <vt:lpstr>Schematic of UDL Counter可逆计数器（161、160、190、193等）</vt:lpstr>
      <vt:lpstr>PowerPoint 演示文稿</vt:lpstr>
      <vt:lpstr>Schematic of Shift Register移位寄存器</vt:lpstr>
      <vt:lpstr>PowerPoint 演示文稿</vt:lpstr>
      <vt:lpstr>双向移位寄存器（比如74LS194）</vt:lpstr>
      <vt:lpstr>PowerPoint 演示文稿</vt:lpstr>
      <vt:lpstr>复杂有限状态机——数据流/控制分解</vt:lpstr>
      <vt:lpstr>自动售货机的控制器设计实例</vt:lpstr>
      <vt:lpstr>设计规范：</vt:lpstr>
      <vt:lpstr>PowerPoint 演示文稿</vt:lpstr>
      <vt:lpstr>控制电路状态转换图：</vt:lpstr>
      <vt:lpstr>PowerPoint 演示文稿</vt:lpstr>
      <vt:lpstr>Block diagram of data path</vt:lpstr>
      <vt:lpstr>Block diagram of data path</vt:lpstr>
      <vt:lpstr>Block diagram of data path</vt:lpstr>
      <vt:lpstr>Block diagram of data path</vt:lpstr>
      <vt:lpstr>Block diagram of data path</vt:lpstr>
      <vt:lpstr>Block diagram of data path</vt:lpstr>
      <vt:lpstr>Block diagram of data path</vt:lpstr>
      <vt:lpstr>Block diagram of data path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Datapath/Control Partitioning</vt:lpstr>
      <vt:lpstr>微编码状态机</vt:lpstr>
      <vt:lpstr>PowerPoint 演示文稿</vt:lpstr>
      <vt:lpstr>PowerPoint 演示文稿</vt:lpstr>
      <vt:lpstr>Microcode – the picture</vt:lpstr>
      <vt:lpstr>微编码</vt:lpstr>
      <vt:lpstr>PowerPoint 演示文稿</vt:lpstr>
      <vt:lpstr>PowerPoint 演示文稿</vt:lpstr>
      <vt:lpstr>PowerPoint 演示文稿</vt:lpstr>
      <vt:lpstr>PowerPoint 演示文稿</vt:lpstr>
      <vt:lpstr>Microcode Of Light-Traffic Controller</vt:lpstr>
      <vt:lpstr>PowerPoint 演示文稿</vt:lpstr>
      <vt:lpstr>Microcode Of Light-Traffic Controller</vt:lpstr>
      <vt:lpstr>Microcoded Traffic Light Controller – in Verilog</vt:lpstr>
      <vt:lpstr>PowerPoint 演示文稿</vt:lpstr>
      <vt:lpstr>Microcode Of Light-Traffic Controller</vt:lpstr>
      <vt:lpstr>Waveforms Of Light-Traffic Controller Microcode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2012-11-30T22:09:22Z</dcterms:created>
  <dcterms:modified xsi:type="dcterms:W3CDTF">2019-11-19T12:25:17Z</dcterms:modified>
</cp:coreProperties>
</file>